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0.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1.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4" r:id="rId1"/>
    <p:sldMasterId id="2147483715" r:id="rId2"/>
    <p:sldMasterId id="2147483716" r:id="rId3"/>
    <p:sldMasterId id="2147483717" r:id="rId4"/>
    <p:sldMasterId id="2147483718" r:id="rId5"/>
    <p:sldMasterId id="2147483719" r:id="rId6"/>
    <p:sldMasterId id="2147483732" r:id="rId7"/>
    <p:sldMasterId id="2147483745" r:id="rId8"/>
    <p:sldMasterId id="2147483757" r:id="rId9"/>
    <p:sldMasterId id="2147483769" r:id="rId10"/>
    <p:sldMasterId id="2147483782" r:id="rId11"/>
    <p:sldMasterId id="2147483794" r:id="rId12"/>
    <p:sldMasterId id="2147483807" r:id="rId13"/>
  </p:sldMasterIdLst>
  <p:notesMasterIdLst>
    <p:notesMasterId r:id="rId149"/>
  </p:notesMasterIdLst>
  <p:sldIdLst>
    <p:sldId id="256" r:id="rId14"/>
    <p:sldId id="259" r:id="rId15"/>
    <p:sldId id="260" r:id="rId16"/>
    <p:sldId id="261" r:id="rId17"/>
    <p:sldId id="262" r:id="rId18"/>
    <p:sldId id="263" r:id="rId19"/>
    <p:sldId id="264" r:id="rId20"/>
    <p:sldId id="265" r:id="rId21"/>
    <p:sldId id="401" r:id="rId22"/>
    <p:sldId id="266" r:id="rId23"/>
    <p:sldId id="267" r:id="rId24"/>
    <p:sldId id="268" r:id="rId25"/>
    <p:sldId id="269" r:id="rId26"/>
    <p:sldId id="270" r:id="rId27"/>
    <p:sldId id="274" r:id="rId28"/>
    <p:sldId id="276" r:id="rId29"/>
    <p:sldId id="277" r:id="rId30"/>
    <p:sldId id="278" r:id="rId31"/>
    <p:sldId id="279" r:id="rId32"/>
    <p:sldId id="280" r:id="rId33"/>
    <p:sldId id="281" r:id="rId34"/>
    <p:sldId id="284" r:id="rId35"/>
    <p:sldId id="295" r:id="rId36"/>
    <p:sldId id="300" r:id="rId37"/>
    <p:sldId id="298" r:id="rId38"/>
    <p:sldId id="299" r:id="rId39"/>
    <p:sldId id="297" r:id="rId40"/>
    <p:sldId id="302" r:id="rId41"/>
    <p:sldId id="301" r:id="rId42"/>
    <p:sldId id="303" r:id="rId43"/>
    <p:sldId id="305" r:id="rId44"/>
    <p:sldId id="285" r:id="rId45"/>
    <p:sldId id="306" r:id="rId46"/>
    <p:sldId id="304" r:id="rId47"/>
    <p:sldId id="307" r:id="rId48"/>
    <p:sldId id="308" r:id="rId49"/>
    <p:sldId id="309" r:id="rId50"/>
    <p:sldId id="310" r:id="rId51"/>
    <p:sldId id="311" r:id="rId52"/>
    <p:sldId id="312" r:id="rId53"/>
    <p:sldId id="314" r:id="rId54"/>
    <p:sldId id="315" r:id="rId55"/>
    <p:sldId id="313" r:id="rId56"/>
    <p:sldId id="317" r:id="rId57"/>
    <p:sldId id="319" r:id="rId58"/>
    <p:sldId id="318" r:id="rId59"/>
    <p:sldId id="316" r:id="rId60"/>
    <p:sldId id="287" r:id="rId61"/>
    <p:sldId id="258" r:id="rId62"/>
    <p:sldId id="320" r:id="rId63"/>
    <p:sldId id="321" r:id="rId64"/>
    <p:sldId id="322" r:id="rId65"/>
    <p:sldId id="323" r:id="rId66"/>
    <p:sldId id="324" r:id="rId67"/>
    <p:sldId id="325" r:id="rId68"/>
    <p:sldId id="326" r:id="rId69"/>
    <p:sldId id="327" r:id="rId70"/>
    <p:sldId id="328" r:id="rId71"/>
    <p:sldId id="329" r:id="rId72"/>
    <p:sldId id="330" r:id="rId73"/>
    <p:sldId id="286" r:id="rId74"/>
    <p:sldId id="331" r:id="rId75"/>
    <p:sldId id="332" r:id="rId76"/>
    <p:sldId id="333" r:id="rId77"/>
    <p:sldId id="334" r:id="rId78"/>
    <p:sldId id="335" r:id="rId79"/>
    <p:sldId id="271" r:id="rId80"/>
    <p:sldId id="272" r:id="rId81"/>
    <p:sldId id="336" r:id="rId82"/>
    <p:sldId id="273" r:id="rId83"/>
    <p:sldId id="337" r:id="rId84"/>
    <p:sldId id="282" r:id="rId85"/>
    <p:sldId id="338" r:id="rId86"/>
    <p:sldId id="283" r:id="rId87"/>
    <p:sldId id="275"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Lst>
  <p:sldSz cx="7772400" cy="1005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0B54C03-C3B0-4959-AD70-D026B1366351}">
          <p14:sldIdLst>
            <p14:sldId id="256"/>
            <p14:sldId id="259"/>
            <p14:sldId id="260"/>
            <p14:sldId id="261"/>
            <p14:sldId id="262"/>
            <p14:sldId id="263"/>
            <p14:sldId id="264"/>
            <p14:sldId id="265"/>
            <p14:sldId id="401"/>
            <p14:sldId id="266"/>
            <p14:sldId id="267"/>
            <p14:sldId id="268"/>
            <p14:sldId id="269"/>
            <p14:sldId id="270"/>
            <p14:sldId id="274"/>
            <p14:sldId id="276"/>
            <p14:sldId id="277"/>
            <p14:sldId id="278"/>
            <p14:sldId id="279"/>
            <p14:sldId id="280"/>
            <p14:sldId id="281"/>
            <p14:sldId id="284"/>
            <p14:sldId id="295"/>
            <p14:sldId id="300"/>
            <p14:sldId id="298"/>
            <p14:sldId id="299"/>
            <p14:sldId id="297"/>
            <p14:sldId id="302"/>
            <p14:sldId id="301"/>
            <p14:sldId id="303"/>
            <p14:sldId id="305"/>
            <p14:sldId id="285"/>
            <p14:sldId id="306"/>
            <p14:sldId id="304"/>
            <p14:sldId id="307"/>
            <p14:sldId id="308"/>
            <p14:sldId id="309"/>
            <p14:sldId id="310"/>
            <p14:sldId id="311"/>
            <p14:sldId id="312"/>
            <p14:sldId id="314"/>
            <p14:sldId id="315"/>
            <p14:sldId id="313"/>
            <p14:sldId id="317"/>
            <p14:sldId id="319"/>
            <p14:sldId id="318"/>
            <p14:sldId id="316"/>
            <p14:sldId id="287"/>
            <p14:sldId id="258"/>
            <p14:sldId id="320"/>
            <p14:sldId id="321"/>
            <p14:sldId id="322"/>
            <p14:sldId id="323"/>
            <p14:sldId id="324"/>
            <p14:sldId id="325"/>
            <p14:sldId id="326"/>
            <p14:sldId id="327"/>
            <p14:sldId id="328"/>
            <p14:sldId id="329"/>
            <p14:sldId id="330"/>
            <p14:sldId id="286"/>
            <p14:sldId id="331"/>
            <p14:sldId id="332"/>
            <p14:sldId id="333"/>
            <p14:sldId id="334"/>
            <p14:sldId id="335"/>
            <p14:sldId id="271"/>
            <p14:sldId id="272"/>
            <p14:sldId id="336"/>
            <p14:sldId id="273"/>
            <p14:sldId id="337"/>
            <p14:sldId id="282"/>
            <p14:sldId id="338"/>
            <p14:sldId id="283"/>
            <p14:sldId id="275"/>
            <p14:sldId id="339"/>
          </p14:sldIdLst>
        </p14:section>
        <p14:section name="Untitled Section" id="{42D79216-01D3-469F-B243-E51C92DE77A3}">
          <p14:sldIdLst>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Lst>
        </p14:section>
        <p14:section name="Untitled Section" id="{C5CA8441-EFCA-4881-9D6A-B59B94CCE03D}">
          <p14:sldIdLst>
            <p14:sldId id="383"/>
            <p14:sldId id="384"/>
            <p14:sldId id="385"/>
            <p14:sldId id="386"/>
            <p14:sldId id="387"/>
            <p14:sldId id="388"/>
            <p14:sldId id="389"/>
            <p14:sldId id="390"/>
            <p14:sldId id="391"/>
            <p14:sldId id="392"/>
            <p14:sldId id="393"/>
            <p14:sldId id="394"/>
            <p14:sldId id="395"/>
            <p14:sldId id="396"/>
            <p14:sldId id="397"/>
            <p14:sldId id="398"/>
            <p14:sldId id="399"/>
            <p14:sldId id="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E36218-77F8-4F38-8F2D-F5E1373B7F1C}">
  <a:tblStyle styleId="{64E36218-77F8-4F38-8F2D-F5E1373B7F1C}"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697790-C6CB-4BB5-976A-8FC700AB44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232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notesMaster" Target="notesMasters/notesMaster1.xml"/><Relationship Id="rId5" Type="http://schemas.openxmlformats.org/officeDocument/2006/relationships/slideMaster" Target="slideMasters/slideMaster5.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134" Type="http://schemas.openxmlformats.org/officeDocument/2006/relationships/slide" Target="slides/slide121.xml"/><Relationship Id="rId139" Type="http://schemas.openxmlformats.org/officeDocument/2006/relationships/slide" Target="slides/slide126.xml"/><Relationship Id="rId80" Type="http://schemas.openxmlformats.org/officeDocument/2006/relationships/slide" Target="slides/slide67.xml"/><Relationship Id="rId85" Type="http://schemas.openxmlformats.org/officeDocument/2006/relationships/slide" Target="slides/slide72.xml"/><Relationship Id="rId150" Type="http://schemas.openxmlformats.org/officeDocument/2006/relationships/presProps" Target="presProps.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theme" Target="theme/theme1.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tableStyles" Target="tableStyles.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0c32bd4cd_0_413: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0c32bd4cd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0c32bd4cd_0_4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0c32bd4c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c1e3932b0_15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c1e3932b0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0c32bd4cd_0_4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40c32bd4cd_0_494: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0c32bd4cd_0_12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g40c32bd4cd_0_1240: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2ce1d8b3e_0_6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2ce1d8b3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2da2a2412_1_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2da2a241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2da2a2412_1_3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2da2a2412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2da2a2412_1_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2da2a241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0c32bd4cd_0_7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0c32bd4cd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0c32bd4cd_0_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g40c32bd4cd_0_84: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40c32bd4cd_0_7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g40c32bd4cd_0_719: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40c32bd4cd_0_94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40c32bd4cd_0_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2dd92e56c_0_16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2dd92e56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0c32bd4cd_0_10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g40c32bd4cd_0_1009: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dad466018_0_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g1dad466018_0_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c299a5030_2_4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c299a5030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bbeee39c8_1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bbeee39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c299a5030_2_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g3c299a5030_2_12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123483a98_0_7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123483a9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123483a98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123483a9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0c32bd4cd_0_139: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0c32bd4c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dad466018_0_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dad4660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dad466018_0_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dad4660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351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123483a98_0_9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123483a9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dad466018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1dad466018_0_8: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dad466018_0_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dad46601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dad466018_0_3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dad46601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dad466018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1dad466018_0_44: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123483a98_0_1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123483a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123483a98_0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123483a9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ad466018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dad46601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0c32bd4cd_0_1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40c32bd4cd_0_180: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dad466018_0_5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dad46601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dad466018_0_6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1dad466018_0_6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dad466018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dad46601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1211263" y="685800"/>
            <a:ext cx="44370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c30425b29_0_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g3c30425b29_0_41:notes"/>
          <p:cNvSpPr>
            <a:spLocks noGrp="1" noRot="1" noChangeAspect="1"/>
          </p:cNvSpPr>
          <p:nvPr>
            <p:ph type="sldImg" idx="2"/>
          </p:nvPr>
        </p:nvSpPr>
        <p:spPr>
          <a:xfrm>
            <a:off x="1764947" y="685800"/>
            <a:ext cx="3327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c30425b29_0_96:notes"/>
          <p:cNvSpPr>
            <a:spLocks noGrp="1" noRot="1" noChangeAspect="1"/>
          </p:cNvSpPr>
          <p:nvPr>
            <p:ph type="sldImg" idx="2"/>
          </p:nvPr>
        </p:nvSpPr>
        <p:spPr>
          <a:xfrm>
            <a:off x="1210563" y="685800"/>
            <a:ext cx="4437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c30425b2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c30425b29_0_1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3c30425b29_0_183:notes"/>
          <p:cNvSpPr>
            <a:spLocks noGrp="1" noRot="1" noChangeAspect="1"/>
          </p:cNvSpPr>
          <p:nvPr>
            <p:ph type="sldImg" idx="2"/>
          </p:nvPr>
        </p:nvSpPr>
        <p:spPr>
          <a:xfrm>
            <a:off x="1764947" y="685800"/>
            <a:ext cx="3327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1bac0c91f_0_39:notes"/>
          <p:cNvSpPr>
            <a:spLocks noGrp="1" noRot="1" noChangeAspect="1"/>
          </p:cNvSpPr>
          <p:nvPr>
            <p:ph type="sldImg" idx="2"/>
          </p:nvPr>
        </p:nvSpPr>
        <p:spPr>
          <a:xfrm>
            <a:off x="1210563" y="685800"/>
            <a:ext cx="4437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1bac0c91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b1bac0c91f_0_70:notes"/>
          <p:cNvSpPr>
            <a:spLocks noGrp="1" noRot="1" noChangeAspect="1"/>
          </p:cNvSpPr>
          <p:nvPr>
            <p:ph type="sldImg" idx="2"/>
          </p:nvPr>
        </p:nvSpPr>
        <p:spPr>
          <a:xfrm>
            <a:off x="1210563" y="685800"/>
            <a:ext cx="4437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b1bac0c91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c30425b29_0_293:notes"/>
          <p:cNvSpPr>
            <a:spLocks noGrp="1" noRot="1" noChangeAspect="1"/>
          </p:cNvSpPr>
          <p:nvPr>
            <p:ph type="sldImg" idx="2"/>
          </p:nvPr>
        </p:nvSpPr>
        <p:spPr>
          <a:xfrm>
            <a:off x="1210563" y="685800"/>
            <a:ext cx="4437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c30425b29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2ce1d8b3e_0_5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2ce1d8b3e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c30425b29_0_336:notes"/>
          <p:cNvSpPr>
            <a:spLocks noGrp="1" noRot="1" noChangeAspect="1"/>
          </p:cNvSpPr>
          <p:nvPr>
            <p:ph type="sldImg" idx="2"/>
          </p:nvPr>
        </p:nvSpPr>
        <p:spPr>
          <a:xfrm>
            <a:off x="1210563" y="685800"/>
            <a:ext cx="4437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c30425b29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c30425b29_0_3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g3c30425b29_0_379:notes"/>
          <p:cNvSpPr>
            <a:spLocks noGrp="1" noRot="1" noChangeAspect="1"/>
          </p:cNvSpPr>
          <p:nvPr>
            <p:ph type="sldImg" idx="2"/>
          </p:nvPr>
        </p:nvSpPr>
        <p:spPr>
          <a:xfrm>
            <a:off x="1764947" y="685800"/>
            <a:ext cx="3327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5e5ce598_0_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5e5ce59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1bac0c91f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b1bac0c9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15e5ce598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15e5ce5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5e5ce598_0_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5e5ce5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15e5ce598_0_34:notes"/>
          <p:cNvSpPr>
            <a:spLocks noGrp="1" noRot="1" noChangeAspect="1"/>
          </p:cNvSpPr>
          <p:nvPr>
            <p:ph type="sldImg" idx="2"/>
          </p:nvPr>
        </p:nvSpPr>
        <p:spPr>
          <a:xfrm>
            <a:off x="1210563" y="685800"/>
            <a:ext cx="4437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15e5ce59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0619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1a0f54634_0_109: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1a0f5463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0c32bd4cd_0_23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0c32bd4cd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a0f54634_0_11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a0f54634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bc11ee8f9_0_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3bc11ee8f9_0_4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d93cc3259_0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d93cc325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5e5ce598_0_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15e5ce59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cee77861a_0_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cee77861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cee77861a_0_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g3cee77861a_0_9: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1a0f54634_0_3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1a0f5463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cee77861a_0_1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cee77861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cee77861a_0_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cee77861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bc11ee8f9_0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3bc11ee8f9_0_96: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0c32bd4cd_0_2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g40c32bd4cd_0_275: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1a0f54634_0_4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1a0f5463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4ccc4818_0_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4ccc481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4ccc4818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4ccc481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bc11ee8f9_0_15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3bc11ee8f9_0_152: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cee77861a_0_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cee77861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15e5ce598_0_2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15e5ce5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dad466018_0_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g1dad466018_0_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bb9c0e352_1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bb9c0e35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1860946ca_0_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1860946c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0c32bd4cd_0_28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0c32bd4cd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1860946ca_0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1860946c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bb9c0e352_1_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g3bb9c0e352_1_1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bb9c0e352_1_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bb9c0e352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bb9c0e352_1_4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bb9c0e352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bb9c0e352_1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bb9c0e352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364929312_4_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b364929312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bb9c0e352_1_3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bb9c0e352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bb9c0e352_1_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3bb9c0e352_1_1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1860946ca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1860946c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1860946ca_0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1860946c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0c32bd4cd_0_37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0c32bd4cd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dad466018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g1dad466018_0_44: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34543188_0_4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3454318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34543188_0_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3454318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18d618aa6_0_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18d618aa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34717304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264952" y="1456058"/>
            <a:ext cx="7242695" cy="4013965"/>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4018"/>
            </a:lvl1pPr>
            <a:lvl2pPr lvl="1" algn="ctr">
              <a:spcBef>
                <a:spcPts val="0"/>
              </a:spcBef>
              <a:spcAft>
                <a:spcPts val="0"/>
              </a:spcAft>
              <a:buSzPts val="5200"/>
              <a:buNone/>
              <a:defRPr sz="4018"/>
            </a:lvl2pPr>
            <a:lvl3pPr lvl="2" algn="ctr">
              <a:spcBef>
                <a:spcPts val="0"/>
              </a:spcBef>
              <a:spcAft>
                <a:spcPts val="0"/>
              </a:spcAft>
              <a:buSzPts val="5200"/>
              <a:buNone/>
              <a:defRPr sz="4018"/>
            </a:lvl3pPr>
            <a:lvl4pPr lvl="3" algn="ctr">
              <a:spcBef>
                <a:spcPts val="0"/>
              </a:spcBef>
              <a:spcAft>
                <a:spcPts val="0"/>
              </a:spcAft>
              <a:buSzPts val="5200"/>
              <a:buNone/>
              <a:defRPr sz="4018"/>
            </a:lvl4pPr>
            <a:lvl5pPr lvl="4" algn="ctr">
              <a:spcBef>
                <a:spcPts val="0"/>
              </a:spcBef>
              <a:spcAft>
                <a:spcPts val="0"/>
              </a:spcAft>
              <a:buSzPts val="5200"/>
              <a:buNone/>
              <a:defRPr sz="4018"/>
            </a:lvl5pPr>
            <a:lvl6pPr lvl="5" algn="ctr">
              <a:spcBef>
                <a:spcPts val="0"/>
              </a:spcBef>
              <a:spcAft>
                <a:spcPts val="0"/>
              </a:spcAft>
              <a:buSzPts val="5200"/>
              <a:buNone/>
              <a:defRPr sz="4018"/>
            </a:lvl6pPr>
            <a:lvl7pPr lvl="6" algn="ctr">
              <a:spcBef>
                <a:spcPts val="0"/>
              </a:spcBef>
              <a:spcAft>
                <a:spcPts val="0"/>
              </a:spcAft>
              <a:buSzPts val="5200"/>
              <a:buNone/>
              <a:defRPr sz="4018"/>
            </a:lvl7pPr>
            <a:lvl8pPr lvl="7" algn="ctr">
              <a:spcBef>
                <a:spcPts val="0"/>
              </a:spcBef>
              <a:spcAft>
                <a:spcPts val="0"/>
              </a:spcAft>
              <a:buSzPts val="5200"/>
              <a:buNone/>
              <a:defRPr sz="4018"/>
            </a:lvl8pPr>
            <a:lvl9pPr lvl="8" algn="ctr">
              <a:spcBef>
                <a:spcPts val="0"/>
              </a:spcBef>
              <a:spcAft>
                <a:spcPts val="0"/>
              </a:spcAft>
              <a:buSzPts val="5200"/>
              <a:buNone/>
              <a:defRPr sz="4018"/>
            </a:lvl9pPr>
          </a:lstStyle>
          <a:p>
            <a:endParaRPr/>
          </a:p>
        </p:txBody>
      </p:sp>
      <p:sp>
        <p:nvSpPr>
          <p:cNvPr id="12" name="Google Shape;12;p2"/>
          <p:cNvSpPr txBox="1">
            <a:spLocks noGrp="1"/>
          </p:cNvSpPr>
          <p:nvPr>
            <p:ph type="subTitle" idx="1"/>
          </p:nvPr>
        </p:nvSpPr>
        <p:spPr>
          <a:xfrm>
            <a:off x="264945" y="5542289"/>
            <a:ext cx="7242695" cy="1550224"/>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64"/>
            </a:lvl1pPr>
            <a:lvl2pPr lvl="1" algn="ctr">
              <a:lnSpc>
                <a:spcPct val="100000"/>
              </a:lnSpc>
              <a:spcBef>
                <a:spcPts val="0"/>
              </a:spcBef>
              <a:spcAft>
                <a:spcPts val="0"/>
              </a:spcAft>
              <a:buSzPts val="2800"/>
              <a:buNone/>
              <a:defRPr sz="2164"/>
            </a:lvl2pPr>
            <a:lvl3pPr lvl="2" algn="ctr">
              <a:lnSpc>
                <a:spcPct val="100000"/>
              </a:lnSpc>
              <a:spcBef>
                <a:spcPts val="0"/>
              </a:spcBef>
              <a:spcAft>
                <a:spcPts val="0"/>
              </a:spcAft>
              <a:buSzPts val="2800"/>
              <a:buNone/>
              <a:defRPr sz="2164"/>
            </a:lvl3pPr>
            <a:lvl4pPr lvl="3" algn="ctr">
              <a:lnSpc>
                <a:spcPct val="100000"/>
              </a:lnSpc>
              <a:spcBef>
                <a:spcPts val="0"/>
              </a:spcBef>
              <a:spcAft>
                <a:spcPts val="0"/>
              </a:spcAft>
              <a:buSzPts val="2800"/>
              <a:buNone/>
              <a:defRPr sz="2164"/>
            </a:lvl4pPr>
            <a:lvl5pPr lvl="4" algn="ctr">
              <a:lnSpc>
                <a:spcPct val="100000"/>
              </a:lnSpc>
              <a:spcBef>
                <a:spcPts val="0"/>
              </a:spcBef>
              <a:spcAft>
                <a:spcPts val="0"/>
              </a:spcAft>
              <a:buSzPts val="2800"/>
              <a:buNone/>
              <a:defRPr sz="2164"/>
            </a:lvl5pPr>
            <a:lvl6pPr lvl="5" algn="ctr">
              <a:lnSpc>
                <a:spcPct val="100000"/>
              </a:lnSpc>
              <a:spcBef>
                <a:spcPts val="0"/>
              </a:spcBef>
              <a:spcAft>
                <a:spcPts val="0"/>
              </a:spcAft>
              <a:buSzPts val="2800"/>
              <a:buNone/>
              <a:defRPr sz="2164"/>
            </a:lvl6pPr>
            <a:lvl7pPr lvl="6" algn="ctr">
              <a:lnSpc>
                <a:spcPct val="100000"/>
              </a:lnSpc>
              <a:spcBef>
                <a:spcPts val="0"/>
              </a:spcBef>
              <a:spcAft>
                <a:spcPts val="0"/>
              </a:spcAft>
              <a:buSzPts val="2800"/>
              <a:buNone/>
              <a:defRPr sz="2164"/>
            </a:lvl7pPr>
            <a:lvl8pPr lvl="7" algn="ctr">
              <a:lnSpc>
                <a:spcPct val="100000"/>
              </a:lnSpc>
              <a:spcBef>
                <a:spcPts val="0"/>
              </a:spcBef>
              <a:spcAft>
                <a:spcPts val="0"/>
              </a:spcAft>
              <a:buSzPts val="2800"/>
              <a:buNone/>
              <a:defRPr sz="2164"/>
            </a:lvl8pPr>
            <a:lvl9pPr lvl="8" algn="ctr">
              <a:lnSpc>
                <a:spcPct val="100000"/>
              </a:lnSpc>
              <a:spcBef>
                <a:spcPts val="0"/>
              </a:spcBef>
              <a:spcAft>
                <a:spcPts val="0"/>
              </a:spcAft>
              <a:buSzPts val="2800"/>
              <a:buNone/>
              <a:defRPr sz="2164"/>
            </a:lvl9pPr>
          </a:lstStyle>
          <a:p>
            <a:endParaRPr/>
          </a:p>
        </p:txBody>
      </p:sp>
    </p:spTree>
    <p:extLst>
      <p:ext uri="{BB962C8B-B14F-4D97-AF65-F5344CB8AC3E}">
        <p14:creationId xmlns:p14="http://schemas.microsoft.com/office/powerpoint/2010/main" val="38894204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6"/>
            <a:ext cx="7242695" cy="1646118"/>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82"/>
            </a:lvl1pPr>
            <a:lvl2pPr lvl="1" algn="ctr">
              <a:spcBef>
                <a:spcPts val="0"/>
              </a:spcBef>
              <a:spcAft>
                <a:spcPts val="0"/>
              </a:spcAft>
              <a:buSzPts val="3600"/>
              <a:buNone/>
              <a:defRPr sz="2782"/>
            </a:lvl2pPr>
            <a:lvl3pPr lvl="2" algn="ctr">
              <a:spcBef>
                <a:spcPts val="0"/>
              </a:spcBef>
              <a:spcAft>
                <a:spcPts val="0"/>
              </a:spcAft>
              <a:buSzPts val="3600"/>
              <a:buNone/>
              <a:defRPr sz="2782"/>
            </a:lvl3pPr>
            <a:lvl4pPr lvl="3" algn="ctr">
              <a:spcBef>
                <a:spcPts val="0"/>
              </a:spcBef>
              <a:spcAft>
                <a:spcPts val="0"/>
              </a:spcAft>
              <a:buSzPts val="3600"/>
              <a:buNone/>
              <a:defRPr sz="2782"/>
            </a:lvl4pPr>
            <a:lvl5pPr lvl="4" algn="ctr">
              <a:spcBef>
                <a:spcPts val="0"/>
              </a:spcBef>
              <a:spcAft>
                <a:spcPts val="0"/>
              </a:spcAft>
              <a:buSzPts val="3600"/>
              <a:buNone/>
              <a:defRPr sz="2782"/>
            </a:lvl5pPr>
            <a:lvl6pPr lvl="5" algn="ctr">
              <a:spcBef>
                <a:spcPts val="0"/>
              </a:spcBef>
              <a:spcAft>
                <a:spcPts val="0"/>
              </a:spcAft>
              <a:buSzPts val="3600"/>
              <a:buNone/>
              <a:defRPr sz="2782"/>
            </a:lvl6pPr>
            <a:lvl7pPr lvl="6" algn="ctr">
              <a:spcBef>
                <a:spcPts val="0"/>
              </a:spcBef>
              <a:spcAft>
                <a:spcPts val="0"/>
              </a:spcAft>
              <a:buSzPts val="3600"/>
              <a:buNone/>
              <a:defRPr sz="2782"/>
            </a:lvl7pPr>
            <a:lvl8pPr lvl="7" algn="ctr">
              <a:spcBef>
                <a:spcPts val="0"/>
              </a:spcBef>
              <a:spcAft>
                <a:spcPts val="0"/>
              </a:spcAft>
              <a:buSzPts val="3600"/>
              <a:buNone/>
              <a:defRPr sz="2782"/>
            </a:lvl8pPr>
            <a:lvl9pPr lvl="8" algn="ctr">
              <a:spcBef>
                <a:spcPts val="0"/>
              </a:spcBef>
              <a:spcAft>
                <a:spcPts val="0"/>
              </a:spcAft>
              <a:buSzPts val="3600"/>
              <a:buNone/>
              <a:defRPr sz="2782"/>
            </a:lvl9pPr>
          </a:lstStyle>
          <a:p>
            <a:endParaRPr/>
          </a:p>
        </p:txBody>
      </p:sp>
    </p:spTree>
    <p:extLst>
      <p:ext uri="{BB962C8B-B14F-4D97-AF65-F5344CB8AC3E}">
        <p14:creationId xmlns:p14="http://schemas.microsoft.com/office/powerpoint/2010/main" val="8975520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264945" y="870271"/>
            <a:ext cx="7242695" cy="1120059"/>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264945" y="2253729"/>
            <a:ext cx="7242695" cy="6239718"/>
          </a:xfrm>
          <a:prstGeom prst="rect">
            <a:avLst/>
          </a:prstGeom>
        </p:spPr>
        <p:txBody>
          <a:bodyPr spcFirstLastPara="1" wrap="square" lIns="91425" tIns="91425" rIns="91425" bIns="91425" anchor="t" anchorCtr="0">
            <a:noAutofit/>
          </a:bodyPr>
          <a:lstStyle>
            <a:lvl1pPr marL="353278" lvl="0" indent="-264959">
              <a:spcBef>
                <a:spcPts val="0"/>
              </a:spcBef>
              <a:spcAft>
                <a:spcPts val="0"/>
              </a:spcAft>
              <a:buSzPts val="1800"/>
              <a:buChar char="●"/>
              <a:defRPr/>
            </a:lvl1pPr>
            <a:lvl2pPr marL="706557" lvl="1" indent="-245332">
              <a:spcBef>
                <a:spcPts val="1236"/>
              </a:spcBef>
              <a:spcAft>
                <a:spcPts val="0"/>
              </a:spcAft>
              <a:buSzPts val="1400"/>
              <a:buChar char="○"/>
              <a:defRPr/>
            </a:lvl2pPr>
            <a:lvl3pPr marL="1059835" lvl="2" indent="-245332">
              <a:spcBef>
                <a:spcPts val="1236"/>
              </a:spcBef>
              <a:spcAft>
                <a:spcPts val="0"/>
              </a:spcAft>
              <a:buSzPts val="1400"/>
              <a:buChar char="■"/>
              <a:defRPr/>
            </a:lvl3pPr>
            <a:lvl4pPr marL="1413114" lvl="3" indent="-245332">
              <a:spcBef>
                <a:spcPts val="1236"/>
              </a:spcBef>
              <a:spcAft>
                <a:spcPts val="0"/>
              </a:spcAft>
              <a:buSzPts val="1400"/>
              <a:buChar char="●"/>
              <a:defRPr/>
            </a:lvl4pPr>
            <a:lvl5pPr marL="1766392" lvl="4" indent="-245332">
              <a:spcBef>
                <a:spcPts val="1236"/>
              </a:spcBef>
              <a:spcAft>
                <a:spcPts val="0"/>
              </a:spcAft>
              <a:buSzPts val="1400"/>
              <a:buChar char="○"/>
              <a:defRPr/>
            </a:lvl5pPr>
            <a:lvl6pPr marL="2119671" lvl="5" indent="-245332">
              <a:spcBef>
                <a:spcPts val="1236"/>
              </a:spcBef>
              <a:spcAft>
                <a:spcPts val="0"/>
              </a:spcAft>
              <a:buSzPts val="1400"/>
              <a:buChar char="■"/>
              <a:defRPr/>
            </a:lvl6pPr>
            <a:lvl7pPr marL="2472949" lvl="6" indent="-245332">
              <a:spcBef>
                <a:spcPts val="1236"/>
              </a:spcBef>
              <a:spcAft>
                <a:spcPts val="0"/>
              </a:spcAft>
              <a:buSzPts val="1400"/>
              <a:buChar char="●"/>
              <a:defRPr/>
            </a:lvl7pPr>
            <a:lvl8pPr marL="2826228" lvl="7" indent="-245332">
              <a:spcBef>
                <a:spcPts val="1236"/>
              </a:spcBef>
              <a:spcAft>
                <a:spcPts val="0"/>
              </a:spcAft>
              <a:buSzPts val="1400"/>
              <a:buChar char="○"/>
              <a:defRPr/>
            </a:lvl8pPr>
            <a:lvl9pPr marL="3179506" lvl="8" indent="-245332">
              <a:spcBef>
                <a:spcPts val="1236"/>
              </a:spcBef>
              <a:spcAft>
                <a:spcPts val="1236"/>
              </a:spcAft>
              <a:buSzPts val="1400"/>
              <a:buChar char="■"/>
              <a:defRPr/>
            </a:lvl9pPr>
          </a:lstStyle>
          <a:p>
            <a:endParaRPr/>
          </a:p>
        </p:txBody>
      </p:sp>
    </p:spTree>
    <p:extLst>
      <p:ext uri="{BB962C8B-B14F-4D97-AF65-F5344CB8AC3E}">
        <p14:creationId xmlns:p14="http://schemas.microsoft.com/office/powerpoint/2010/main" val="18748606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264945" y="870271"/>
            <a:ext cx="7242695" cy="1120059"/>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264945" y="2253729"/>
            <a:ext cx="3399845" cy="6681141"/>
          </a:xfrm>
          <a:prstGeom prst="rect">
            <a:avLst/>
          </a:prstGeom>
        </p:spPr>
        <p:txBody>
          <a:bodyPr spcFirstLastPara="1" wrap="square" lIns="91425" tIns="91425" rIns="91425" bIns="91425" anchor="t" anchorCtr="0">
            <a:noAutofit/>
          </a:bodyPr>
          <a:lstStyle>
            <a:lvl1pPr marL="353278" lvl="0" indent="-245332">
              <a:spcBef>
                <a:spcPts val="0"/>
              </a:spcBef>
              <a:spcAft>
                <a:spcPts val="0"/>
              </a:spcAft>
              <a:buSzPts val="1400"/>
              <a:buChar char="●"/>
              <a:defRPr sz="1082"/>
            </a:lvl1pPr>
            <a:lvl2pPr marL="706557" lvl="1" indent="-235519">
              <a:spcBef>
                <a:spcPts val="1236"/>
              </a:spcBef>
              <a:spcAft>
                <a:spcPts val="0"/>
              </a:spcAft>
              <a:buSzPts val="1200"/>
              <a:buChar char="○"/>
              <a:defRPr sz="927"/>
            </a:lvl2pPr>
            <a:lvl3pPr marL="1059835" lvl="2" indent="-235519">
              <a:spcBef>
                <a:spcPts val="1236"/>
              </a:spcBef>
              <a:spcAft>
                <a:spcPts val="0"/>
              </a:spcAft>
              <a:buSzPts val="1200"/>
              <a:buChar char="■"/>
              <a:defRPr sz="927"/>
            </a:lvl3pPr>
            <a:lvl4pPr marL="1413114" lvl="3" indent="-235519">
              <a:spcBef>
                <a:spcPts val="1236"/>
              </a:spcBef>
              <a:spcAft>
                <a:spcPts val="0"/>
              </a:spcAft>
              <a:buSzPts val="1200"/>
              <a:buChar char="●"/>
              <a:defRPr sz="927"/>
            </a:lvl4pPr>
            <a:lvl5pPr marL="1766392" lvl="4" indent="-235519">
              <a:spcBef>
                <a:spcPts val="1236"/>
              </a:spcBef>
              <a:spcAft>
                <a:spcPts val="0"/>
              </a:spcAft>
              <a:buSzPts val="1200"/>
              <a:buChar char="○"/>
              <a:defRPr sz="927"/>
            </a:lvl5pPr>
            <a:lvl6pPr marL="2119671" lvl="5" indent="-235519">
              <a:spcBef>
                <a:spcPts val="1236"/>
              </a:spcBef>
              <a:spcAft>
                <a:spcPts val="0"/>
              </a:spcAft>
              <a:buSzPts val="1200"/>
              <a:buChar char="■"/>
              <a:defRPr sz="927"/>
            </a:lvl6pPr>
            <a:lvl7pPr marL="2472949" lvl="6" indent="-235519">
              <a:spcBef>
                <a:spcPts val="1236"/>
              </a:spcBef>
              <a:spcAft>
                <a:spcPts val="0"/>
              </a:spcAft>
              <a:buSzPts val="1200"/>
              <a:buChar char="●"/>
              <a:defRPr sz="927"/>
            </a:lvl7pPr>
            <a:lvl8pPr marL="2826228" lvl="7" indent="-235519">
              <a:spcBef>
                <a:spcPts val="1236"/>
              </a:spcBef>
              <a:spcAft>
                <a:spcPts val="0"/>
              </a:spcAft>
              <a:buSzPts val="1200"/>
              <a:buChar char="○"/>
              <a:defRPr sz="927"/>
            </a:lvl8pPr>
            <a:lvl9pPr marL="3179506" lvl="8" indent="-235519">
              <a:spcBef>
                <a:spcPts val="1236"/>
              </a:spcBef>
              <a:spcAft>
                <a:spcPts val="1236"/>
              </a:spcAft>
              <a:buSzPts val="1200"/>
              <a:buChar char="■"/>
              <a:defRPr sz="927"/>
            </a:lvl9pPr>
          </a:lstStyle>
          <a:p>
            <a:endParaRPr/>
          </a:p>
        </p:txBody>
      </p:sp>
      <p:sp>
        <p:nvSpPr>
          <p:cNvPr id="21" name="Google Shape;21;p5"/>
          <p:cNvSpPr txBox="1">
            <a:spLocks noGrp="1"/>
          </p:cNvSpPr>
          <p:nvPr>
            <p:ph type="body" idx="2"/>
          </p:nvPr>
        </p:nvSpPr>
        <p:spPr>
          <a:xfrm>
            <a:off x="4107540" y="2253729"/>
            <a:ext cx="3399845" cy="6681141"/>
          </a:xfrm>
          <a:prstGeom prst="rect">
            <a:avLst/>
          </a:prstGeom>
        </p:spPr>
        <p:txBody>
          <a:bodyPr spcFirstLastPara="1" wrap="square" lIns="91425" tIns="91425" rIns="91425" bIns="91425" anchor="t" anchorCtr="0">
            <a:noAutofit/>
          </a:bodyPr>
          <a:lstStyle>
            <a:lvl1pPr marL="353278" lvl="0" indent="-245332">
              <a:spcBef>
                <a:spcPts val="0"/>
              </a:spcBef>
              <a:spcAft>
                <a:spcPts val="0"/>
              </a:spcAft>
              <a:buSzPts val="1400"/>
              <a:buChar char="●"/>
              <a:defRPr sz="1082"/>
            </a:lvl1pPr>
            <a:lvl2pPr marL="706557" lvl="1" indent="-235519">
              <a:spcBef>
                <a:spcPts val="1236"/>
              </a:spcBef>
              <a:spcAft>
                <a:spcPts val="0"/>
              </a:spcAft>
              <a:buSzPts val="1200"/>
              <a:buChar char="○"/>
              <a:defRPr sz="927"/>
            </a:lvl2pPr>
            <a:lvl3pPr marL="1059835" lvl="2" indent="-235519">
              <a:spcBef>
                <a:spcPts val="1236"/>
              </a:spcBef>
              <a:spcAft>
                <a:spcPts val="0"/>
              </a:spcAft>
              <a:buSzPts val="1200"/>
              <a:buChar char="■"/>
              <a:defRPr sz="927"/>
            </a:lvl3pPr>
            <a:lvl4pPr marL="1413114" lvl="3" indent="-235519">
              <a:spcBef>
                <a:spcPts val="1236"/>
              </a:spcBef>
              <a:spcAft>
                <a:spcPts val="0"/>
              </a:spcAft>
              <a:buSzPts val="1200"/>
              <a:buChar char="●"/>
              <a:defRPr sz="927"/>
            </a:lvl4pPr>
            <a:lvl5pPr marL="1766392" lvl="4" indent="-235519">
              <a:spcBef>
                <a:spcPts val="1236"/>
              </a:spcBef>
              <a:spcAft>
                <a:spcPts val="0"/>
              </a:spcAft>
              <a:buSzPts val="1200"/>
              <a:buChar char="○"/>
              <a:defRPr sz="927"/>
            </a:lvl5pPr>
            <a:lvl6pPr marL="2119671" lvl="5" indent="-235519">
              <a:spcBef>
                <a:spcPts val="1236"/>
              </a:spcBef>
              <a:spcAft>
                <a:spcPts val="0"/>
              </a:spcAft>
              <a:buSzPts val="1200"/>
              <a:buChar char="■"/>
              <a:defRPr sz="927"/>
            </a:lvl6pPr>
            <a:lvl7pPr marL="2472949" lvl="6" indent="-235519">
              <a:spcBef>
                <a:spcPts val="1236"/>
              </a:spcBef>
              <a:spcAft>
                <a:spcPts val="0"/>
              </a:spcAft>
              <a:buSzPts val="1200"/>
              <a:buChar char="●"/>
              <a:defRPr sz="927"/>
            </a:lvl7pPr>
            <a:lvl8pPr marL="2826228" lvl="7" indent="-235519">
              <a:spcBef>
                <a:spcPts val="1236"/>
              </a:spcBef>
              <a:spcAft>
                <a:spcPts val="0"/>
              </a:spcAft>
              <a:buSzPts val="1200"/>
              <a:buChar char="○"/>
              <a:defRPr sz="927"/>
            </a:lvl8pPr>
            <a:lvl9pPr marL="3179506" lvl="8" indent="-235519">
              <a:spcBef>
                <a:spcPts val="1236"/>
              </a:spcBef>
              <a:spcAft>
                <a:spcPts val="1236"/>
              </a:spcAft>
              <a:buSzPts val="1200"/>
              <a:buChar char="■"/>
              <a:defRPr sz="927"/>
            </a:lvl9pPr>
          </a:lstStyle>
          <a:p>
            <a:endParaRPr/>
          </a:p>
        </p:txBody>
      </p:sp>
    </p:spTree>
    <p:extLst>
      <p:ext uri="{BB962C8B-B14F-4D97-AF65-F5344CB8AC3E}">
        <p14:creationId xmlns:p14="http://schemas.microsoft.com/office/powerpoint/2010/main" val="20630132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64945" y="870271"/>
            <a:ext cx="7242695" cy="1120059"/>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368903878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264945" y="1086506"/>
            <a:ext cx="2386800" cy="1477624"/>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54"/>
            </a:lvl1pPr>
            <a:lvl2pPr lvl="1">
              <a:spcBef>
                <a:spcPts val="0"/>
              </a:spcBef>
              <a:spcAft>
                <a:spcPts val="0"/>
              </a:spcAft>
              <a:buSzPts val="2400"/>
              <a:buNone/>
              <a:defRPr sz="1854"/>
            </a:lvl2pPr>
            <a:lvl3pPr lvl="2">
              <a:spcBef>
                <a:spcPts val="0"/>
              </a:spcBef>
              <a:spcAft>
                <a:spcPts val="0"/>
              </a:spcAft>
              <a:buSzPts val="2400"/>
              <a:buNone/>
              <a:defRPr sz="1854"/>
            </a:lvl3pPr>
            <a:lvl4pPr lvl="3">
              <a:spcBef>
                <a:spcPts val="0"/>
              </a:spcBef>
              <a:spcAft>
                <a:spcPts val="0"/>
              </a:spcAft>
              <a:buSzPts val="2400"/>
              <a:buNone/>
              <a:defRPr sz="1854"/>
            </a:lvl4pPr>
            <a:lvl5pPr lvl="4">
              <a:spcBef>
                <a:spcPts val="0"/>
              </a:spcBef>
              <a:spcAft>
                <a:spcPts val="0"/>
              </a:spcAft>
              <a:buSzPts val="2400"/>
              <a:buNone/>
              <a:defRPr sz="1854"/>
            </a:lvl5pPr>
            <a:lvl6pPr lvl="5">
              <a:spcBef>
                <a:spcPts val="0"/>
              </a:spcBef>
              <a:spcAft>
                <a:spcPts val="0"/>
              </a:spcAft>
              <a:buSzPts val="2400"/>
              <a:buNone/>
              <a:defRPr sz="1854"/>
            </a:lvl6pPr>
            <a:lvl7pPr lvl="6">
              <a:spcBef>
                <a:spcPts val="0"/>
              </a:spcBef>
              <a:spcAft>
                <a:spcPts val="0"/>
              </a:spcAft>
              <a:buSzPts val="2400"/>
              <a:buNone/>
              <a:defRPr sz="1854"/>
            </a:lvl7pPr>
            <a:lvl8pPr lvl="7">
              <a:spcBef>
                <a:spcPts val="0"/>
              </a:spcBef>
              <a:spcAft>
                <a:spcPts val="0"/>
              </a:spcAft>
              <a:buSzPts val="2400"/>
              <a:buNone/>
              <a:defRPr sz="1854"/>
            </a:lvl8pPr>
            <a:lvl9pPr lvl="8">
              <a:spcBef>
                <a:spcPts val="0"/>
              </a:spcBef>
              <a:spcAft>
                <a:spcPts val="0"/>
              </a:spcAft>
              <a:buSzPts val="2400"/>
              <a:buNone/>
              <a:defRPr sz="1854"/>
            </a:lvl9pPr>
          </a:lstStyle>
          <a:p>
            <a:endParaRPr/>
          </a:p>
        </p:txBody>
      </p:sp>
      <p:sp>
        <p:nvSpPr>
          <p:cNvPr id="26" name="Google Shape;26;p7"/>
          <p:cNvSpPr txBox="1">
            <a:spLocks noGrp="1"/>
          </p:cNvSpPr>
          <p:nvPr>
            <p:ph type="body" idx="1"/>
          </p:nvPr>
        </p:nvSpPr>
        <p:spPr>
          <a:xfrm>
            <a:off x="264945" y="2717440"/>
            <a:ext cx="2386800" cy="6217588"/>
          </a:xfrm>
          <a:prstGeom prst="rect">
            <a:avLst/>
          </a:prstGeom>
        </p:spPr>
        <p:txBody>
          <a:bodyPr spcFirstLastPara="1" wrap="square" lIns="91425" tIns="91425" rIns="91425" bIns="91425" anchor="t" anchorCtr="0">
            <a:noAutofit/>
          </a:bodyPr>
          <a:lstStyle>
            <a:lvl1pPr marL="353278" lvl="0" indent="-235519">
              <a:spcBef>
                <a:spcPts val="0"/>
              </a:spcBef>
              <a:spcAft>
                <a:spcPts val="0"/>
              </a:spcAft>
              <a:buSzPts val="1200"/>
              <a:buChar char="●"/>
              <a:defRPr sz="927"/>
            </a:lvl1pPr>
            <a:lvl2pPr marL="706557" lvl="1" indent="-235519">
              <a:spcBef>
                <a:spcPts val="1236"/>
              </a:spcBef>
              <a:spcAft>
                <a:spcPts val="0"/>
              </a:spcAft>
              <a:buSzPts val="1200"/>
              <a:buChar char="○"/>
              <a:defRPr sz="927"/>
            </a:lvl2pPr>
            <a:lvl3pPr marL="1059835" lvl="2" indent="-235519">
              <a:spcBef>
                <a:spcPts val="1236"/>
              </a:spcBef>
              <a:spcAft>
                <a:spcPts val="0"/>
              </a:spcAft>
              <a:buSzPts val="1200"/>
              <a:buChar char="■"/>
              <a:defRPr sz="927"/>
            </a:lvl3pPr>
            <a:lvl4pPr marL="1413114" lvl="3" indent="-235519">
              <a:spcBef>
                <a:spcPts val="1236"/>
              </a:spcBef>
              <a:spcAft>
                <a:spcPts val="0"/>
              </a:spcAft>
              <a:buSzPts val="1200"/>
              <a:buChar char="●"/>
              <a:defRPr sz="927"/>
            </a:lvl4pPr>
            <a:lvl5pPr marL="1766392" lvl="4" indent="-235519">
              <a:spcBef>
                <a:spcPts val="1236"/>
              </a:spcBef>
              <a:spcAft>
                <a:spcPts val="0"/>
              </a:spcAft>
              <a:buSzPts val="1200"/>
              <a:buChar char="○"/>
              <a:defRPr sz="927"/>
            </a:lvl5pPr>
            <a:lvl6pPr marL="2119671" lvl="5" indent="-235519">
              <a:spcBef>
                <a:spcPts val="1236"/>
              </a:spcBef>
              <a:spcAft>
                <a:spcPts val="0"/>
              </a:spcAft>
              <a:buSzPts val="1200"/>
              <a:buChar char="■"/>
              <a:defRPr sz="927"/>
            </a:lvl6pPr>
            <a:lvl7pPr marL="2472949" lvl="6" indent="-235519">
              <a:spcBef>
                <a:spcPts val="1236"/>
              </a:spcBef>
              <a:spcAft>
                <a:spcPts val="0"/>
              </a:spcAft>
              <a:buSzPts val="1200"/>
              <a:buChar char="●"/>
              <a:defRPr sz="927"/>
            </a:lvl7pPr>
            <a:lvl8pPr marL="2826228" lvl="7" indent="-235519">
              <a:spcBef>
                <a:spcPts val="1236"/>
              </a:spcBef>
              <a:spcAft>
                <a:spcPts val="0"/>
              </a:spcAft>
              <a:buSzPts val="1200"/>
              <a:buChar char="○"/>
              <a:defRPr sz="927"/>
            </a:lvl8pPr>
            <a:lvl9pPr marL="3179506" lvl="8" indent="-235519">
              <a:spcBef>
                <a:spcPts val="1236"/>
              </a:spcBef>
              <a:spcAft>
                <a:spcPts val="1236"/>
              </a:spcAft>
              <a:buSzPts val="1200"/>
              <a:buChar char="■"/>
              <a:defRPr sz="927"/>
            </a:lvl9pPr>
          </a:lstStyle>
          <a:p>
            <a:endParaRPr/>
          </a:p>
        </p:txBody>
      </p:sp>
    </p:spTree>
    <p:extLst>
      <p:ext uri="{BB962C8B-B14F-4D97-AF65-F5344CB8AC3E}">
        <p14:creationId xmlns:p14="http://schemas.microsoft.com/office/powerpoint/2010/main" val="22907016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416712" y="880294"/>
            <a:ext cx="5412491" cy="7999976"/>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709"/>
            </a:lvl1pPr>
            <a:lvl2pPr lvl="1">
              <a:spcBef>
                <a:spcPts val="0"/>
              </a:spcBef>
              <a:spcAft>
                <a:spcPts val="0"/>
              </a:spcAft>
              <a:buSzPts val="4800"/>
              <a:buNone/>
              <a:defRPr sz="3709"/>
            </a:lvl2pPr>
            <a:lvl3pPr lvl="2">
              <a:spcBef>
                <a:spcPts val="0"/>
              </a:spcBef>
              <a:spcAft>
                <a:spcPts val="0"/>
              </a:spcAft>
              <a:buSzPts val="4800"/>
              <a:buNone/>
              <a:defRPr sz="3709"/>
            </a:lvl3pPr>
            <a:lvl4pPr lvl="3">
              <a:spcBef>
                <a:spcPts val="0"/>
              </a:spcBef>
              <a:spcAft>
                <a:spcPts val="0"/>
              </a:spcAft>
              <a:buSzPts val="4800"/>
              <a:buNone/>
              <a:defRPr sz="3709"/>
            </a:lvl4pPr>
            <a:lvl5pPr lvl="4">
              <a:spcBef>
                <a:spcPts val="0"/>
              </a:spcBef>
              <a:spcAft>
                <a:spcPts val="0"/>
              </a:spcAft>
              <a:buSzPts val="4800"/>
              <a:buNone/>
              <a:defRPr sz="3709"/>
            </a:lvl5pPr>
            <a:lvl6pPr lvl="5">
              <a:spcBef>
                <a:spcPts val="0"/>
              </a:spcBef>
              <a:spcAft>
                <a:spcPts val="0"/>
              </a:spcAft>
              <a:buSzPts val="4800"/>
              <a:buNone/>
              <a:defRPr sz="3709"/>
            </a:lvl6pPr>
            <a:lvl7pPr lvl="6">
              <a:spcBef>
                <a:spcPts val="0"/>
              </a:spcBef>
              <a:spcAft>
                <a:spcPts val="0"/>
              </a:spcAft>
              <a:buSzPts val="4800"/>
              <a:buNone/>
              <a:defRPr sz="3709"/>
            </a:lvl7pPr>
            <a:lvl8pPr lvl="7">
              <a:spcBef>
                <a:spcPts val="0"/>
              </a:spcBef>
              <a:spcAft>
                <a:spcPts val="0"/>
              </a:spcAft>
              <a:buSzPts val="4800"/>
              <a:buNone/>
              <a:defRPr sz="3709"/>
            </a:lvl8pPr>
            <a:lvl9pPr lvl="8">
              <a:spcBef>
                <a:spcPts val="0"/>
              </a:spcBef>
              <a:spcAft>
                <a:spcPts val="0"/>
              </a:spcAft>
              <a:buSzPts val="4800"/>
              <a:buNone/>
              <a:defRPr sz="3709"/>
            </a:lvl9pPr>
          </a:lstStyle>
          <a:p>
            <a:endParaRPr/>
          </a:p>
        </p:txBody>
      </p:sp>
    </p:spTree>
    <p:extLst>
      <p:ext uri="{BB962C8B-B14F-4D97-AF65-F5344CB8AC3E}">
        <p14:creationId xmlns:p14="http://schemas.microsoft.com/office/powerpoint/2010/main" val="6940103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9"/>
        <p:cNvGrpSpPr/>
        <p:nvPr/>
      </p:nvGrpSpPr>
      <p:grpSpPr>
        <a:xfrm>
          <a:off x="0" y="0"/>
          <a:ext cx="0" cy="0"/>
          <a:chOff x="0" y="0"/>
          <a:chExt cx="0" cy="0"/>
        </a:xfrm>
      </p:grpSpPr>
      <p:sp>
        <p:nvSpPr>
          <p:cNvPr id="30" name="Google Shape;30;p9"/>
          <p:cNvSpPr/>
          <p:nvPr/>
        </p:nvSpPr>
        <p:spPr>
          <a:xfrm>
            <a:off x="3886200" y="-245"/>
            <a:ext cx="3886200" cy="10058400"/>
          </a:xfrm>
          <a:prstGeom prst="rect">
            <a:avLst/>
          </a:prstGeom>
          <a:solidFill>
            <a:schemeClr val="lt2"/>
          </a:solidFill>
          <a:ln>
            <a:noFill/>
          </a:ln>
        </p:spPr>
        <p:txBody>
          <a:bodyPr spcFirstLastPara="1" wrap="square" lIns="70647" tIns="70647" rIns="70647" bIns="70647" anchor="ctr" anchorCtr="0">
            <a:noAutofit/>
          </a:bodyPr>
          <a:lstStyle/>
          <a:p>
            <a:pPr marL="0" lvl="0" indent="0" algn="l" rtl="0">
              <a:spcBef>
                <a:spcPts val="0"/>
              </a:spcBef>
              <a:spcAft>
                <a:spcPts val="0"/>
              </a:spcAft>
              <a:buNone/>
            </a:pPr>
            <a:endParaRPr sz="1082"/>
          </a:p>
        </p:txBody>
      </p:sp>
      <p:sp>
        <p:nvSpPr>
          <p:cNvPr id="31" name="Google Shape;31;p9"/>
          <p:cNvSpPr txBox="1">
            <a:spLocks noGrp="1"/>
          </p:cNvSpPr>
          <p:nvPr>
            <p:ph type="title"/>
          </p:nvPr>
        </p:nvSpPr>
        <p:spPr>
          <a:xfrm>
            <a:off x="225675" y="2411542"/>
            <a:ext cx="3438327" cy="2898565"/>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245"/>
            </a:lvl1pPr>
            <a:lvl2pPr lvl="1" algn="ctr">
              <a:spcBef>
                <a:spcPts val="0"/>
              </a:spcBef>
              <a:spcAft>
                <a:spcPts val="0"/>
              </a:spcAft>
              <a:buSzPts val="4200"/>
              <a:buNone/>
              <a:defRPr sz="3245"/>
            </a:lvl2pPr>
            <a:lvl3pPr lvl="2" algn="ctr">
              <a:spcBef>
                <a:spcPts val="0"/>
              </a:spcBef>
              <a:spcAft>
                <a:spcPts val="0"/>
              </a:spcAft>
              <a:buSzPts val="4200"/>
              <a:buNone/>
              <a:defRPr sz="3245"/>
            </a:lvl3pPr>
            <a:lvl4pPr lvl="3" algn="ctr">
              <a:spcBef>
                <a:spcPts val="0"/>
              </a:spcBef>
              <a:spcAft>
                <a:spcPts val="0"/>
              </a:spcAft>
              <a:buSzPts val="4200"/>
              <a:buNone/>
              <a:defRPr sz="3245"/>
            </a:lvl4pPr>
            <a:lvl5pPr lvl="4" algn="ctr">
              <a:spcBef>
                <a:spcPts val="0"/>
              </a:spcBef>
              <a:spcAft>
                <a:spcPts val="0"/>
              </a:spcAft>
              <a:buSzPts val="4200"/>
              <a:buNone/>
              <a:defRPr sz="3245"/>
            </a:lvl5pPr>
            <a:lvl6pPr lvl="5" algn="ctr">
              <a:spcBef>
                <a:spcPts val="0"/>
              </a:spcBef>
              <a:spcAft>
                <a:spcPts val="0"/>
              </a:spcAft>
              <a:buSzPts val="4200"/>
              <a:buNone/>
              <a:defRPr sz="3245"/>
            </a:lvl6pPr>
            <a:lvl7pPr lvl="6" algn="ctr">
              <a:spcBef>
                <a:spcPts val="0"/>
              </a:spcBef>
              <a:spcAft>
                <a:spcPts val="0"/>
              </a:spcAft>
              <a:buSzPts val="4200"/>
              <a:buNone/>
              <a:defRPr sz="3245"/>
            </a:lvl7pPr>
            <a:lvl8pPr lvl="7" algn="ctr">
              <a:spcBef>
                <a:spcPts val="0"/>
              </a:spcBef>
              <a:spcAft>
                <a:spcPts val="0"/>
              </a:spcAft>
              <a:buSzPts val="4200"/>
              <a:buNone/>
              <a:defRPr sz="3245"/>
            </a:lvl8pPr>
            <a:lvl9pPr lvl="8" algn="ctr">
              <a:spcBef>
                <a:spcPts val="0"/>
              </a:spcBef>
              <a:spcAft>
                <a:spcPts val="0"/>
              </a:spcAft>
              <a:buSzPts val="4200"/>
              <a:buNone/>
              <a:defRPr sz="3245"/>
            </a:lvl9pPr>
          </a:lstStyle>
          <a:p>
            <a:endParaRPr/>
          </a:p>
        </p:txBody>
      </p:sp>
      <p:sp>
        <p:nvSpPr>
          <p:cNvPr id="32" name="Google Shape;32;p9"/>
          <p:cNvSpPr txBox="1">
            <a:spLocks noGrp="1"/>
          </p:cNvSpPr>
          <p:nvPr>
            <p:ph type="subTitle" idx="1"/>
          </p:nvPr>
        </p:nvSpPr>
        <p:spPr>
          <a:xfrm>
            <a:off x="225675" y="5481569"/>
            <a:ext cx="3438327" cy="2415212"/>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23"/>
            </a:lvl1pPr>
            <a:lvl2pPr lvl="1" algn="ctr">
              <a:lnSpc>
                <a:spcPct val="100000"/>
              </a:lnSpc>
              <a:spcBef>
                <a:spcPts val="0"/>
              </a:spcBef>
              <a:spcAft>
                <a:spcPts val="0"/>
              </a:spcAft>
              <a:buSzPts val="2100"/>
              <a:buNone/>
              <a:defRPr sz="1623"/>
            </a:lvl2pPr>
            <a:lvl3pPr lvl="2" algn="ctr">
              <a:lnSpc>
                <a:spcPct val="100000"/>
              </a:lnSpc>
              <a:spcBef>
                <a:spcPts val="0"/>
              </a:spcBef>
              <a:spcAft>
                <a:spcPts val="0"/>
              </a:spcAft>
              <a:buSzPts val="2100"/>
              <a:buNone/>
              <a:defRPr sz="1623"/>
            </a:lvl3pPr>
            <a:lvl4pPr lvl="3" algn="ctr">
              <a:lnSpc>
                <a:spcPct val="100000"/>
              </a:lnSpc>
              <a:spcBef>
                <a:spcPts val="0"/>
              </a:spcBef>
              <a:spcAft>
                <a:spcPts val="0"/>
              </a:spcAft>
              <a:buSzPts val="2100"/>
              <a:buNone/>
              <a:defRPr sz="1623"/>
            </a:lvl4pPr>
            <a:lvl5pPr lvl="4" algn="ctr">
              <a:lnSpc>
                <a:spcPct val="100000"/>
              </a:lnSpc>
              <a:spcBef>
                <a:spcPts val="0"/>
              </a:spcBef>
              <a:spcAft>
                <a:spcPts val="0"/>
              </a:spcAft>
              <a:buSzPts val="2100"/>
              <a:buNone/>
              <a:defRPr sz="1623"/>
            </a:lvl5pPr>
            <a:lvl6pPr lvl="5" algn="ctr">
              <a:lnSpc>
                <a:spcPct val="100000"/>
              </a:lnSpc>
              <a:spcBef>
                <a:spcPts val="0"/>
              </a:spcBef>
              <a:spcAft>
                <a:spcPts val="0"/>
              </a:spcAft>
              <a:buSzPts val="2100"/>
              <a:buNone/>
              <a:defRPr sz="1623"/>
            </a:lvl6pPr>
            <a:lvl7pPr lvl="6" algn="ctr">
              <a:lnSpc>
                <a:spcPct val="100000"/>
              </a:lnSpc>
              <a:spcBef>
                <a:spcPts val="0"/>
              </a:spcBef>
              <a:spcAft>
                <a:spcPts val="0"/>
              </a:spcAft>
              <a:buSzPts val="2100"/>
              <a:buNone/>
              <a:defRPr sz="1623"/>
            </a:lvl7pPr>
            <a:lvl8pPr lvl="7" algn="ctr">
              <a:lnSpc>
                <a:spcPct val="100000"/>
              </a:lnSpc>
              <a:spcBef>
                <a:spcPts val="0"/>
              </a:spcBef>
              <a:spcAft>
                <a:spcPts val="0"/>
              </a:spcAft>
              <a:buSzPts val="2100"/>
              <a:buNone/>
              <a:defRPr sz="1623"/>
            </a:lvl8pPr>
            <a:lvl9pPr lvl="8" algn="ctr">
              <a:lnSpc>
                <a:spcPct val="100000"/>
              </a:lnSpc>
              <a:spcBef>
                <a:spcPts val="0"/>
              </a:spcBef>
              <a:spcAft>
                <a:spcPts val="0"/>
              </a:spcAft>
              <a:buSzPts val="2100"/>
              <a:buNone/>
              <a:defRPr sz="1623"/>
            </a:lvl9pPr>
          </a:lstStyle>
          <a:p>
            <a:endParaRPr/>
          </a:p>
        </p:txBody>
      </p:sp>
      <p:sp>
        <p:nvSpPr>
          <p:cNvPr id="33" name="Google Shape;33;p9"/>
          <p:cNvSpPr txBox="1">
            <a:spLocks noGrp="1"/>
          </p:cNvSpPr>
          <p:nvPr>
            <p:ph type="body" idx="2"/>
          </p:nvPr>
        </p:nvSpPr>
        <p:spPr>
          <a:xfrm>
            <a:off x="4198575" y="1415969"/>
            <a:ext cx="3261218" cy="7226224"/>
          </a:xfrm>
          <a:prstGeom prst="rect">
            <a:avLst/>
          </a:prstGeom>
        </p:spPr>
        <p:txBody>
          <a:bodyPr spcFirstLastPara="1" wrap="square" lIns="91425" tIns="91425" rIns="91425" bIns="91425" anchor="ctr" anchorCtr="0">
            <a:noAutofit/>
          </a:bodyPr>
          <a:lstStyle>
            <a:lvl1pPr marL="353278" lvl="0" indent="-264959">
              <a:spcBef>
                <a:spcPts val="0"/>
              </a:spcBef>
              <a:spcAft>
                <a:spcPts val="0"/>
              </a:spcAft>
              <a:buSzPts val="1800"/>
              <a:buChar char="●"/>
              <a:defRPr/>
            </a:lvl1pPr>
            <a:lvl2pPr marL="706557" lvl="1" indent="-245332">
              <a:spcBef>
                <a:spcPts val="1236"/>
              </a:spcBef>
              <a:spcAft>
                <a:spcPts val="0"/>
              </a:spcAft>
              <a:buSzPts val="1400"/>
              <a:buChar char="○"/>
              <a:defRPr/>
            </a:lvl2pPr>
            <a:lvl3pPr marL="1059835" lvl="2" indent="-245332">
              <a:spcBef>
                <a:spcPts val="1236"/>
              </a:spcBef>
              <a:spcAft>
                <a:spcPts val="0"/>
              </a:spcAft>
              <a:buSzPts val="1400"/>
              <a:buChar char="■"/>
              <a:defRPr/>
            </a:lvl3pPr>
            <a:lvl4pPr marL="1413114" lvl="3" indent="-245332">
              <a:spcBef>
                <a:spcPts val="1236"/>
              </a:spcBef>
              <a:spcAft>
                <a:spcPts val="0"/>
              </a:spcAft>
              <a:buSzPts val="1400"/>
              <a:buChar char="●"/>
              <a:defRPr/>
            </a:lvl4pPr>
            <a:lvl5pPr marL="1766392" lvl="4" indent="-245332">
              <a:spcBef>
                <a:spcPts val="1236"/>
              </a:spcBef>
              <a:spcAft>
                <a:spcPts val="0"/>
              </a:spcAft>
              <a:buSzPts val="1400"/>
              <a:buChar char="○"/>
              <a:defRPr/>
            </a:lvl5pPr>
            <a:lvl6pPr marL="2119671" lvl="5" indent="-245332">
              <a:spcBef>
                <a:spcPts val="1236"/>
              </a:spcBef>
              <a:spcAft>
                <a:spcPts val="0"/>
              </a:spcAft>
              <a:buSzPts val="1400"/>
              <a:buChar char="■"/>
              <a:defRPr/>
            </a:lvl6pPr>
            <a:lvl7pPr marL="2472949" lvl="6" indent="-245332">
              <a:spcBef>
                <a:spcPts val="1236"/>
              </a:spcBef>
              <a:spcAft>
                <a:spcPts val="0"/>
              </a:spcAft>
              <a:buSzPts val="1400"/>
              <a:buChar char="●"/>
              <a:defRPr/>
            </a:lvl7pPr>
            <a:lvl8pPr marL="2826228" lvl="7" indent="-245332">
              <a:spcBef>
                <a:spcPts val="1236"/>
              </a:spcBef>
              <a:spcAft>
                <a:spcPts val="0"/>
              </a:spcAft>
              <a:buSzPts val="1400"/>
              <a:buChar char="○"/>
              <a:defRPr/>
            </a:lvl8pPr>
            <a:lvl9pPr marL="3179506" lvl="8" indent="-245332">
              <a:spcBef>
                <a:spcPts val="1236"/>
              </a:spcBef>
              <a:spcAft>
                <a:spcPts val="1236"/>
              </a:spcAft>
              <a:buSzPts val="1400"/>
              <a:buChar char="■"/>
              <a:defRPr/>
            </a:lvl9pPr>
          </a:lstStyle>
          <a:p>
            <a:endParaRPr/>
          </a:p>
        </p:txBody>
      </p:sp>
    </p:spTree>
    <p:extLst>
      <p:ext uri="{BB962C8B-B14F-4D97-AF65-F5344CB8AC3E}">
        <p14:creationId xmlns:p14="http://schemas.microsoft.com/office/powerpoint/2010/main" val="31560990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264945" y="8273125"/>
            <a:ext cx="5099073" cy="1183341"/>
          </a:xfrm>
          <a:prstGeom prst="rect">
            <a:avLst/>
          </a:prstGeom>
        </p:spPr>
        <p:txBody>
          <a:bodyPr spcFirstLastPara="1" wrap="square" lIns="91425" tIns="91425" rIns="91425" bIns="91425" anchor="ctr" anchorCtr="0">
            <a:noAutofit/>
          </a:bodyPr>
          <a:lstStyle>
            <a:lvl1pPr marL="353278" lvl="0" indent="-176639">
              <a:lnSpc>
                <a:spcPct val="100000"/>
              </a:lnSpc>
              <a:spcBef>
                <a:spcPts val="0"/>
              </a:spcBef>
              <a:spcAft>
                <a:spcPts val="0"/>
              </a:spcAft>
              <a:buSzPts val="1800"/>
              <a:buNone/>
              <a:defRPr/>
            </a:lvl1pPr>
          </a:lstStyle>
          <a:p>
            <a:endParaRPr/>
          </a:p>
        </p:txBody>
      </p:sp>
    </p:spTree>
    <p:extLst>
      <p:ext uri="{BB962C8B-B14F-4D97-AF65-F5344CB8AC3E}">
        <p14:creationId xmlns:p14="http://schemas.microsoft.com/office/powerpoint/2010/main" val="105755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64945" y="2163089"/>
            <a:ext cx="7242695" cy="3839647"/>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272"/>
            </a:lvl1pPr>
            <a:lvl2pPr lvl="1" algn="ctr">
              <a:spcBef>
                <a:spcPts val="0"/>
              </a:spcBef>
              <a:spcAft>
                <a:spcPts val="0"/>
              </a:spcAft>
              <a:buSzPts val="12000"/>
              <a:buNone/>
              <a:defRPr sz="9272"/>
            </a:lvl2pPr>
            <a:lvl3pPr lvl="2" algn="ctr">
              <a:spcBef>
                <a:spcPts val="0"/>
              </a:spcBef>
              <a:spcAft>
                <a:spcPts val="0"/>
              </a:spcAft>
              <a:buSzPts val="12000"/>
              <a:buNone/>
              <a:defRPr sz="9272"/>
            </a:lvl3pPr>
            <a:lvl4pPr lvl="3" algn="ctr">
              <a:spcBef>
                <a:spcPts val="0"/>
              </a:spcBef>
              <a:spcAft>
                <a:spcPts val="0"/>
              </a:spcAft>
              <a:buSzPts val="12000"/>
              <a:buNone/>
              <a:defRPr sz="9272"/>
            </a:lvl4pPr>
            <a:lvl5pPr lvl="4" algn="ctr">
              <a:spcBef>
                <a:spcPts val="0"/>
              </a:spcBef>
              <a:spcAft>
                <a:spcPts val="0"/>
              </a:spcAft>
              <a:buSzPts val="12000"/>
              <a:buNone/>
              <a:defRPr sz="9272"/>
            </a:lvl5pPr>
            <a:lvl6pPr lvl="5" algn="ctr">
              <a:spcBef>
                <a:spcPts val="0"/>
              </a:spcBef>
              <a:spcAft>
                <a:spcPts val="0"/>
              </a:spcAft>
              <a:buSzPts val="12000"/>
              <a:buNone/>
              <a:defRPr sz="9272"/>
            </a:lvl6pPr>
            <a:lvl7pPr lvl="6" algn="ctr">
              <a:spcBef>
                <a:spcPts val="0"/>
              </a:spcBef>
              <a:spcAft>
                <a:spcPts val="0"/>
              </a:spcAft>
              <a:buSzPts val="12000"/>
              <a:buNone/>
              <a:defRPr sz="9272"/>
            </a:lvl7pPr>
            <a:lvl8pPr lvl="7" algn="ctr">
              <a:spcBef>
                <a:spcPts val="0"/>
              </a:spcBef>
              <a:spcAft>
                <a:spcPts val="0"/>
              </a:spcAft>
              <a:buSzPts val="12000"/>
              <a:buNone/>
              <a:defRPr sz="9272"/>
            </a:lvl8pPr>
            <a:lvl9pPr lvl="8" algn="ctr">
              <a:spcBef>
                <a:spcPts val="0"/>
              </a:spcBef>
              <a:spcAft>
                <a:spcPts val="0"/>
              </a:spcAft>
              <a:buSzPts val="12000"/>
              <a:buNone/>
              <a:defRPr sz="9272"/>
            </a:lvl9pPr>
          </a:lstStyle>
          <a:p>
            <a:r>
              <a:t>xx%</a:t>
            </a:r>
          </a:p>
        </p:txBody>
      </p:sp>
      <p:sp>
        <p:nvSpPr>
          <p:cNvPr id="38" name="Google Shape;38;p11"/>
          <p:cNvSpPr txBox="1">
            <a:spLocks noGrp="1"/>
          </p:cNvSpPr>
          <p:nvPr>
            <p:ph type="body" idx="1"/>
          </p:nvPr>
        </p:nvSpPr>
        <p:spPr>
          <a:xfrm>
            <a:off x="264945" y="6164351"/>
            <a:ext cx="7242695" cy="2543718"/>
          </a:xfrm>
          <a:prstGeom prst="rect">
            <a:avLst/>
          </a:prstGeom>
        </p:spPr>
        <p:txBody>
          <a:bodyPr spcFirstLastPara="1" wrap="square" lIns="91425" tIns="91425" rIns="91425" bIns="91425" anchor="t" anchorCtr="0">
            <a:noAutofit/>
          </a:bodyPr>
          <a:lstStyle>
            <a:lvl1pPr marL="353278" lvl="0" indent="-264959" algn="ctr">
              <a:spcBef>
                <a:spcPts val="0"/>
              </a:spcBef>
              <a:spcAft>
                <a:spcPts val="0"/>
              </a:spcAft>
              <a:buSzPts val="1800"/>
              <a:buChar char="●"/>
              <a:defRPr/>
            </a:lvl1pPr>
            <a:lvl2pPr marL="706557" lvl="1" indent="-245332" algn="ctr">
              <a:spcBef>
                <a:spcPts val="1236"/>
              </a:spcBef>
              <a:spcAft>
                <a:spcPts val="0"/>
              </a:spcAft>
              <a:buSzPts val="1400"/>
              <a:buChar char="○"/>
              <a:defRPr/>
            </a:lvl2pPr>
            <a:lvl3pPr marL="1059835" lvl="2" indent="-245332" algn="ctr">
              <a:spcBef>
                <a:spcPts val="1236"/>
              </a:spcBef>
              <a:spcAft>
                <a:spcPts val="0"/>
              </a:spcAft>
              <a:buSzPts val="1400"/>
              <a:buChar char="■"/>
              <a:defRPr/>
            </a:lvl3pPr>
            <a:lvl4pPr marL="1413114" lvl="3" indent="-245332" algn="ctr">
              <a:spcBef>
                <a:spcPts val="1236"/>
              </a:spcBef>
              <a:spcAft>
                <a:spcPts val="0"/>
              </a:spcAft>
              <a:buSzPts val="1400"/>
              <a:buChar char="●"/>
              <a:defRPr/>
            </a:lvl4pPr>
            <a:lvl5pPr marL="1766392" lvl="4" indent="-245332" algn="ctr">
              <a:spcBef>
                <a:spcPts val="1236"/>
              </a:spcBef>
              <a:spcAft>
                <a:spcPts val="0"/>
              </a:spcAft>
              <a:buSzPts val="1400"/>
              <a:buChar char="○"/>
              <a:defRPr/>
            </a:lvl5pPr>
            <a:lvl6pPr marL="2119671" lvl="5" indent="-245332" algn="ctr">
              <a:spcBef>
                <a:spcPts val="1236"/>
              </a:spcBef>
              <a:spcAft>
                <a:spcPts val="0"/>
              </a:spcAft>
              <a:buSzPts val="1400"/>
              <a:buChar char="■"/>
              <a:defRPr/>
            </a:lvl6pPr>
            <a:lvl7pPr marL="2472949" lvl="6" indent="-245332" algn="ctr">
              <a:spcBef>
                <a:spcPts val="1236"/>
              </a:spcBef>
              <a:spcAft>
                <a:spcPts val="0"/>
              </a:spcAft>
              <a:buSzPts val="1400"/>
              <a:buChar char="●"/>
              <a:defRPr/>
            </a:lvl7pPr>
            <a:lvl8pPr marL="2826228" lvl="7" indent="-245332" algn="ctr">
              <a:spcBef>
                <a:spcPts val="1236"/>
              </a:spcBef>
              <a:spcAft>
                <a:spcPts val="0"/>
              </a:spcAft>
              <a:buSzPts val="1400"/>
              <a:buChar char="○"/>
              <a:defRPr/>
            </a:lvl8pPr>
            <a:lvl9pPr marL="3179506" lvl="8" indent="-245332" algn="ctr">
              <a:spcBef>
                <a:spcPts val="1236"/>
              </a:spcBef>
              <a:spcAft>
                <a:spcPts val="1236"/>
              </a:spcAft>
              <a:buSzPts val="1400"/>
              <a:buChar char="■"/>
              <a:defRPr/>
            </a:lvl9pPr>
          </a:lstStyle>
          <a:p>
            <a:endParaRPr/>
          </a:p>
        </p:txBody>
      </p:sp>
    </p:spTree>
    <p:extLst>
      <p:ext uri="{BB962C8B-B14F-4D97-AF65-F5344CB8AC3E}">
        <p14:creationId xmlns:p14="http://schemas.microsoft.com/office/powerpoint/2010/main" val="220938805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24547504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mp; Subtitle" type="title">
  <p:cSld name="Title &amp; Subtitle">
    <p:spTree>
      <p:nvGrpSpPr>
        <p:cNvPr id="1" name="Shape 78"/>
        <p:cNvGrpSpPr/>
        <p:nvPr/>
      </p:nvGrpSpPr>
      <p:grpSpPr>
        <a:xfrm>
          <a:off x="0" y="0"/>
          <a:ext cx="0" cy="0"/>
          <a:chOff x="0" y="0"/>
          <a:chExt cx="0" cy="0"/>
        </a:xfrm>
      </p:grpSpPr>
      <p:sp>
        <p:nvSpPr>
          <p:cNvPr id="79" name="Google Shape;79;p26"/>
          <p:cNvSpPr txBox="1">
            <a:spLocks noGrp="1"/>
          </p:cNvSpPr>
          <p:nvPr>
            <p:ph type="title"/>
          </p:nvPr>
        </p:nvSpPr>
        <p:spPr>
          <a:xfrm>
            <a:off x="1540817" y="1689496"/>
            <a:ext cx="4690841" cy="3404824"/>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1pPr>
            <a:lvl2pPr marL="0" marR="0" lvl="1" indent="68693"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2pPr>
            <a:lvl3pPr marL="0" marR="0" lvl="2" indent="13738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3pPr>
            <a:lvl4pPr marL="0" marR="0" lvl="3" indent="19626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4pPr>
            <a:lvl5pPr marL="0" marR="0" lvl="4" indent="264959"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5pPr>
            <a:lvl6pPr marL="0" marR="0" lvl="5" indent="333652"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6pPr>
            <a:lvl7pPr marL="0" marR="0" lvl="6" indent="40234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7pPr>
            <a:lvl8pPr marL="0" marR="0" lvl="7" indent="46122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8pPr>
            <a:lvl9pPr marL="0" marR="0" lvl="8" indent="529918"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9pPr>
          </a:lstStyle>
          <a:p>
            <a:endParaRPr/>
          </a:p>
        </p:txBody>
      </p:sp>
      <p:sp>
        <p:nvSpPr>
          <p:cNvPr id="80" name="Google Shape;80;p26"/>
          <p:cNvSpPr txBox="1">
            <a:spLocks noGrp="1"/>
          </p:cNvSpPr>
          <p:nvPr>
            <p:ph type="body" idx="1"/>
          </p:nvPr>
        </p:nvSpPr>
        <p:spPr>
          <a:xfrm>
            <a:off x="1540817" y="5186361"/>
            <a:ext cx="4690841" cy="1165871"/>
          </a:xfrm>
          <a:prstGeom prst="rect">
            <a:avLst/>
          </a:prstGeom>
          <a:noFill/>
          <a:ln>
            <a:noFill/>
          </a:ln>
        </p:spPr>
        <p:txBody>
          <a:bodyPr spcFirstLastPara="1" wrap="square" lIns="34275" tIns="34275" rIns="34275" bIns="34275" anchor="t" anchorCtr="0">
            <a:noAutofit/>
          </a:bodyPr>
          <a:lstStyle>
            <a:lvl1pPr marL="353278" marR="0" lvl="0"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1pPr>
            <a:lvl2pPr marL="706557" marR="0" lvl="1"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2pPr>
            <a:lvl3pPr marL="1059835" marR="0" lvl="2"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3pPr>
            <a:lvl4pPr marL="1413114" marR="0" lvl="3"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4pPr>
            <a:lvl5pPr marL="1766392" marR="0" lvl="4"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5pPr>
            <a:lvl6pPr marL="2119671" marR="0" lvl="5"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2472949" marR="0" lvl="6"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2826228" marR="0" lvl="7"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3179506" marR="0" lvl="8"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81" name="Google Shape;81;p26"/>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747221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Photo - Horizontal" type="tx">
  <p:cSld name="Photo - Horizontal">
    <p:spTree>
      <p:nvGrpSpPr>
        <p:cNvPr id="1" name="Shape 82"/>
        <p:cNvGrpSpPr/>
        <p:nvPr/>
      </p:nvGrpSpPr>
      <p:grpSpPr>
        <a:xfrm>
          <a:off x="0" y="0"/>
          <a:ext cx="0" cy="0"/>
          <a:chOff x="0" y="0"/>
          <a:chExt cx="0" cy="0"/>
        </a:xfrm>
      </p:grpSpPr>
      <p:sp>
        <p:nvSpPr>
          <p:cNvPr id="83" name="Google Shape;83;p27"/>
          <p:cNvSpPr>
            <a:spLocks noGrp="1"/>
          </p:cNvSpPr>
          <p:nvPr>
            <p:ph type="pic" idx="2"/>
          </p:nvPr>
        </p:nvSpPr>
        <p:spPr>
          <a:xfrm>
            <a:off x="1691673" y="654843"/>
            <a:ext cx="4383218" cy="6103059"/>
          </a:xfrm>
          <a:prstGeom prst="rect">
            <a:avLst/>
          </a:prstGeom>
          <a:noFill/>
          <a:ln>
            <a:noFill/>
          </a:ln>
        </p:spPr>
        <p:txBody>
          <a:bodyPr spcFirstLastPara="1" wrap="square" lIns="34275" tIns="34275" rIns="34275" bIns="34275" anchor="t" anchorCtr="0">
            <a:noAutofit/>
          </a:bodyPr>
          <a:lstStyle>
            <a:lvl1pPr marL="176639" marR="0" lvl="0"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1pPr>
            <a:lvl2pPr marL="304212" marR="0" lvl="1"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431785" marR="0" lvl="2"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569171" marR="0" lvl="3" indent="-186453"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696744" marR="0" lvl="4"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824316" marR="0" lvl="5"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951889" marR="0" lvl="6"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1079462" marR="0" lvl="7"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1207035" marR="0" lvl="8"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84" name="Google Shape;84;p27"/>
          <p:cNvSpPr txBox="1">
            <a:spLocks noGrp="1"/>
          </p:cNvSpPr>
          <p:nvPr>
            <p:ph type="title"/>
          </p:nvPr>
        </p:nvSpPr>
        <p:spPr>
          <a:xfrm>
            <a:off x="1540817" y="6928246"/>
            <a:ext cx="4690841" cy="1466753"/>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1pPr>
            <a:lvl2pPr marL="0" marR="0" lvl="1" indent="68693"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2pPr>
            <a:lvl3pPr marL="0" marR="0" lvl="2" indent="13738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3pPr>
            <a:lvl4pPr marL="0" marR="0" lvl="3" indent="19626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4pPr>
            <a:lvl5pPr marL="0" marR="0" lvl="4" indent="264959"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5pPr>
            <a:lvl6pPr marL="0" marR="0" lvl="5" indent="333652"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6pPr>
            <a:lvl7pPr marL="0" marR="0" lvl="6" indent="40234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7pPr>
            <a:lvl8pPr marL="0" marR="0" lvl="7" indent="46122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8pPr>
            <a:lvl9pPr marL="0" marR="0" lvl="8" indent="529918"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9pPr>
          </a:lstStyle>
          <a:p>
            <a:endParaRPr/>
          </a:p>
        </p:txBody>
      </p:sp>
      <p:sp>
        <p:nvSpPr>
          <p:cNvPr id="85" name="Google Shape;85;p27"/>
          <p:cNvSpPr txBox="1">
            <a:spLocks noGrp="1"/>
          </p:cNvSpPr>
          <p:nvPr>
            <p:ph type="body" idx="1"/>
          </p:nvPr>
        </p:nvSpPr>
        <p:spPr>
          <a:xfrm>
            <a:off x="1540817" y="8447483"/>
            <a:ext cx="4690841" cy="1165871"/>
          </a:xfrm>
          <a:prstGeom prst="rect">
            <a:avLst/>
          </a:prstGeom>
          <a:noFill/>
          <a:ln>
            <a:noFill/>
          </a:ln>
        </p:spPr>
        <p:txBody>
          <a:bodyPr spcFirstLastPara="1" wrap="square" lIns="34275" tIns="34275" rIns="34275" bIns="34275" anchor="t" anchorCtr="0">
            <a:noAutofit/>
          </a:bodyPr>
          <a:lstStyle>
            <a:lvl1pPr marL="353278" marR="0" lvl="0"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1pPr>
            <a:lvl2pPr marL="706557" marR="0" lvl="1"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2pPr>
            <a:lvl3pPr marL="1059835" marR="0" lvl="2"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3pPr>
            <a:lvl4pPr marL="1413114" marR="0" lvl="3"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4pPr>
            <a:lvl5pPr marL="1766392" marR="0" lvl="4"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5pPr>
            <a:lvl6pPr marL="2119671" marR="0" lvl="5"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2472949" marR="0" lvl="6"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2826228" marR="0" lvl="7"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3179506" marR="0" lvl="8"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27"/>
          <p:cNvSpPr txBox="1">
            <a:spLocks noGrp="1"/>
          </p:cNvSpPr>
          <p:nvPr>
            <p:ph type="sldNum" idx="12"/>
          </p:nvPr>
        </p:nvSpPr>
        <p:spPr>
          <a:xfrm>
            <a:off x="3804540" y="9534526"/>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783406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87"/>
        <p:cNvGrpSpPr/>
        <p:nvPr/>
      </p:nvGrpSpPr>
      <p:grpSpPr>
        <a:xfrm>
          <a:off x="0" y="0"/>
          <a:ext cx="0" cy="0"/>
          <a:chOff x="0" y="0"/>
          <a:chExt cx="0" cy="0"/>
        </a:xfrm>
      </p:grpSpPr>
      <p:sp>
        <p:nvSpPr>
          <p:cNvPr id="88" name="Google Shape;88;p28"/>
          <p:cNvSpPr txBox="1">
            <a:spLocks noGrp="1"/>
          </p:cNvSpPr>
          <p:nvPr>
            <p:ph type="title"/>
          </p:nvPr>
        </p:nvSpPr>
        <p:spPr>
          <a:xfrm>
            <a:off x="1540817" y="3326606"/>
            <a:ext cx="4690841" cy="3404824"/>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1pPr>
            <a:lvl2pPr marL="0" marR="0" lvl="1" indent="68693"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2pPr>
            <a:lvl3pPr marL="0" marR="0" lvl="2" indent="13738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3pPr>
            <a:lvl4pPr marL="0" marR="0" lvl="3" indent="19626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4pPr>
            <a:lvl5pPr marL="0" marR="0" lvl="4" indent="264959"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5pPr>
            <a:lvl6pPr marL="0" marR="0" lvl="5" indent="333652"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6pPr>
            <a:lvl7pPr marL="0" marR="0" lvl="6" indent="40234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7pPr>
            <a:lvl8pPr marL="0" marR="0" lvl="7" indent="46122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8pPr>
            <a:lvl9pPr marL="0" marR="0" lvl="8" indent="529918"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9pPr>
          </a:lstStyle>
          <a:p>
            <a:endParaRPr/>
          </a:p>
        </p:txBody>
      </p:sp>
      <p:sp>
        <p:nvSpPr>
          <p:cNvPr id="89" name="Google Shape;89;p28"/>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187220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90"/>
        <p:cNvGrpSpPr/>
        <p:nvPr/>
      </p:nvGrpSpPr>
      <p:grpSpPr>
        <a:xfrm>
          <a:off x="0" y="0"/>
          <a:ext cx="0" cy="0"/>
          <a:chOff x="0" y="0"/>
          <a:chExt cx="0" cy="0"/>
        </a:xfrm>
      </p:grpSpPr>
      <p:sp>
        <p:nvSpPr>
          <p:cNvPr id="91" name="Google Shape;91;p29"/>
          <p:cNvSpPr>
            <a:spLocks noGrp="1"/>
          </p:cNvSpPr>
          <p:nvPr>
            <p:ph type="pic" idx="2"/>
          </p:nvPr>
        </p:nvSpPr>
        <p:spPr>
          <a:xfrm>
            <a:off x="3982975" y="654843"/>
            <a:ext cx="2390973" cy="8486824"/>
          </a:xfrm>
          <a:prstGeom prst="rect">
            <a:avLst/>
          </a:prstGeom>
          <a:noFill/>
          <a:ln>
            <a:noFill/>
          </a:ln>
        </p:spPr>
        <p:txBody>
          <a:bodyPr spcFirstLastPara="1" wrap="square" lIns="34275" tIns="34275" rIns="34275" bIns="34275" anchor="t" anchorCtr="0">
            <a:noAutofit/>
          </a:bodyPr>
          <a:lstStyle>
            <a:lvl1pPr marL="176639" marR="0" lvl="0"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1pPr>
            <a:lvl2pPr marL="304212" marR="0" lvl="1"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431785" marR="0" lvl="2"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569171" marR="0" lvl="3" indent="-186453"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696744" marR="0" lvl="4"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824316" marR="0" lvl="5"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951889" marR="0" lvl="6"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1079462" marR="0" lvl="7"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1207035" marR="0" lvl="8"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92" name="Google Shape;92;p29"/>
          <p:cNvSpPr txBox="1">
            <a:spLocks noGrp="1"/>
          </p:cNvSpPr>
          <p:nvPr>
            <p:ph type="title"/>
          </p:nvPr>
        </p:nvSpPr>
        <p:spPr>
          <a:xfrm>
            <a:off x="1398500" y="654843"/>
            <a:ext cx="2390973" cy="4112576"/>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2473" b="0" i="0" u="none" strike="noStrike" cap="none">
                <a:solidFill>
                  <a:srgbClr val="000000"/>
                </a:solidFill>
                <a:latin typeface="Helvetica Neue"/>
                <a:ea typeface="Helvetica Neue"/>
                <a:cs typeface="Helvetica Neue"/>
                <a:sym typeface="Helvetica Neue"/>
              </a:defRPr>
            </a:lvl1pPr>
            <a:lvl2pPr marL="0" marR="0" lvl="1" indent="68693"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2pPr>
            <a:lvl3pPr marL="0" marR="0" lvl="2" indent="13738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3pPr>
            <a:lvl4pPr marL="0" marR="0" lvl="3" indent="19626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4pPr>
            <a:lvl5pPr marL="0" marR="0" lvl="4" indent="264959"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5pPr>
            <a:lvl6pPr marL="0" marR="0" lvl="5" indent="333652"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6pPr>
            <a:lvl7pPr marL="0" marR="0" lvl="6" indent="40234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7pPr>
            <a:lvl8pPr marL="0" marR="0" lvl="7" indent="46122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8pPr>
            <a:lvl9pPr marL="0" marR="0" lvl="8" indent="529918"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9pPr>
          </a:lstStyle>
          <a:p>
            <a:endParaRPr/>
          </a:p>
        </p:txBody>
      </p:sp>
      <p:sp>
        <p:nvSpPr>
          <p:cNvPr id="93" name="Google Shape;93;p29"/>
          <p:cNvSpPr txBox="1">
            <a:spLocks noGrp="1"/>
          </p:cNvSpPr>
          <p:nvPr>
            <p:ph type="body" idx="1"/>
          </p:nvPr>
        </p:nvSpPr>
        <p:spPr>
          <a:xfrm>
            <a:off x="1398500" y="4911328"/>
            <a:ext cx="2390973" cy="4230600"/>
          </a:xfrm>
          <a:prstGeom prst="rect">
            <a:avLst/>
          </a:prstGeom>
          <a:noFill/>
          <a:ln>
            <a:noFill/>
          </a:ln>
        </p:spPr>
        <p:txBody>
          <a:bodyPr spcFirstLastPara="1" wrap="square" lIns="34275" tIns="34275" rIns="34275" bIns="34275" anchor="t" anchorCtr="0">
            <a:noAutofit/>
          </a:bodyPr>
          <a:lstStyle>
            <a:lvl1pPr marL="353278" marR="0" lvl="0"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1pPr>
            <a:lvl2pPr marL="706557" marR="0" lvl="1"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2pPr>
            <a:lvl3pPr marL="1059835" marR="0" lvl="2"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3pPr>
            <a:lvl4pPr marL="1413114" marR="0" lvl="3"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4pPr>
            <a:lvl5pPr marL="1766392" marR="0" lvl="4" indent="-176639" algn="ctr" rtl="0">
              <a:lnSpc>
                <a:spcPct val="100000"/>
              </a:lnSpc>
              <a:spcBef>
                <a:spcPts val="0"/>
              </a:spcBef>
              <a:spcAft>
                <a:spcPts val="0"/>
              </a:spcAft>
              <a:buClr>
                <a:srgbClr val="000000"/>
              </a:buClr>
              <a:buSzPts val="1400"/>
              <a:buFont typeface="Helvetica Neue"/>
              <a:buNone/>
              <a:defRPr sz="1314" b="0" i="0" u="none" strike="noStrike" cap="none">
                <a:solidFill>
                  <a:srgbClr val="000000"/>
                </a:solidFill>
                <a:latin typeface="Helvetica Neue"/>
                <a:ea typeface="Helvetica Neue"/>
                <a:cs typeface="Helvetica Neue"/>
                <a:sym typeface="Helvetica Neue"/>
              </a:defRPr>
            </a:lvl5pPr>
            <a:lvl6pPr marL="2119671" marR="0" lvl="5"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2472949" marR="0" lvl="6"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2826228" marR="0" lvl="7"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3179506" marR="0" lvl="8"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94" name="Google Shape;94;p29"/>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693838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95"/>
        <p:cNvGrpSpPr/>
        <p:nvPr/>
      </p:nvGrpSpPr>
      <p:grpSpPr>
        <a:xfrm>
          <a:off x="0" y="0"/>
          <a:ext cx="0" cy="0"/>
          <a:chOff x="0" y="0"/>
          <a:chExt cx="0" cy="0"/>
        </a:xfrm>
      </p:grpSpPr>
      <p:sp>
        <p:nvSpPr>
          <p:cNvPr id="96" name="Google Shape;96;p30"/>
          <p:cNvSpPr txBox="1">
            <a:spLocks noGrp="1"/>
          </p:cNvSpPr>
          <p:nvPr>
            <p:ph type="title"/>
          </p:nvPr>
        </p:nvSpPr>
        <p:spPr>
          <a:xfrm>
            <a:off x="1398500" y="458391"/>
            <a:ext cx="4975282" cy="2226141"/>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1pPr>
            <a:lvl2pPr marL="0" marR="0" lvl="1" indent="68693"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2pPr>
            <a:lvl3pPr marL="0" marR="0" lvl="2" indent="13738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3pPr>
            <a:lvl4pPr marL="0" marR="0" lvl="3" indent="19626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4pPr>
            <a:lvl5pPr marL="0" marR="0" lvl="4" indent="264959"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5pPr>
            <a:lvl6pPr marL="0" marR="0" lvl="5" indent="333652"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6pPr>
            <a:lvl7pPr marL="0" marR="0" lvl="6" indent="40234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7pPr>
            <a:lvl8pPr marL="0" marR="0" lvl="7" indent="46122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8pPr>
            <a:lvl9pPr marL="0" marR="0" lvl="8" indent="529918"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9pPr>
          </a:lstStyle>
          <a:p>
            <a:endParaRPr/>
          </a:p>
        </p:txBody>
      </p:sp>
      <p:sp>
        <p:nvSpPr>
          <p:cNvPr id="97" name="Google Shape;97;p30"/>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424414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98"/>
        <p:cNvGrpSpPr/>
        <p:nvPr/>
      </p:nvGrpSpPr>
      <p:grpSpPr>
        <a:xfrm>
          <a:off x="0" y="0"/>
          <a:ext cx="0" cy="0"/>
          <a:chOff x="0" y="0"/>
          <a:chExt cx="0" cy="0"/>
        </a:xfrm>
      </p:grpSpPr>
      <p:sp>
        <p:nvSpPr>
          <p:cNvPr id="99" name="Google Shape;99;p31"/>
          <p:cNvSpPr txBox="1">
            <a:spLocks noGrp="1"/>
          </p:cNvSpPr>
          <p:nvPr>
            <p:ph type="title"/>
          </p:nvPr>
        </p:nvSpPr>
        <p:spPr>
          <a:xfrm>
            <a:off x="1398500" y="458391"/>
            <a:ext cx="4975282" cy="2226141"/>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1pPr>
            <a:lvl2pPr marL="0" marR="0" lvl="1" indent="68693"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2pPr>
            <a:lvl3pPr marL="0" marR="0" lvl="2" indent="13738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3pPr>
            <a:lvl4pPr marL="0" marR="0" lvl="3" indent="19626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4pPr>
            <a:lvl5pPr marL="0" marR="0" lvl="4" indent="264959"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5pPr>
            <a:lvl6pPr marL="0" marR="0" lvl="5" indent="333652"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6pPr>
            <a:lvl7pPr marL="0" marR="0" lvl="6" indent="40234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7pPr>
            <a:lvl8pPr marL="0" marR="0" lvl="7" indent="46122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8pPr>
            <a:lvl9pPr marL="0" marR="0" lvl="8" indent="529918"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9pPr>
          </a:lstStyle>
          <a:p>
            <a:endParaRPr/>
          </a:p>
        </p:txBody>
      </p:sp>
      <p:sp>
        <p:nvSpPr>
          <p:cNvPr id="100" name="Google Shape;100;p31"/>
          <p:cNvSpPr txBox="1">
            <a:spLocks noGrp="1"/>
          </p:cNvSpPr>
          <p:nvPr>
            <p:ph type="body" idx="1"/>
          </p:nvPr>
        </p:nvSpPr>
        <p:spPr>
          <a:xfrm>
            <a:off x="1398500" y="2684859"/>
            <a:ext cx="4975282" cy="6482753"/>
          </a:xfrm>
          <a:prstGeom prst="rect">
            <a:avLst/>
          </a:prstGeom>
          <a:noFill/>
          <a:ln>
            <a:noFill/>
          </a:ln>
        </p:spPr>
        <p:txBody>
          <a:bodyPr spcFirstLastPara="1" wrap="square" lIns="34275" tIns="34275" rIns="34275" bIns="34275" anchor="ctr" anchorCtr="0">
            <a:noAutofit/>
          </a:bodyPr>
          <a:lstStyle>
            <a:lvl1pPr marL="353278" marR="0" lvl="0"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1pPr>
            <a:lvl2pPr marL="706557" marR="0" lvl="1"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1059835" marR="0" lvl="2"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1413114" marR="0" lvl="3"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1766392" marR="0" lvl="4"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2119671" marR="0" lvl="5"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2472949" marR="0" lvl="6"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2826228" marR="0" lvl="7"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3179506" marR="0" lvl="8"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01" name="Google Shape;101;p31"/>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82432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02"/>
        <p:cNvGrpSpPr/>
        <p:nvPr/>
      </p:nvGrpSpPr>
      <p:grpSpPr>
        <a:xfrm>
          <a:off x="0" y="0"/>
          <a:ext cx="0" cy="0"/>
          <a:chOff x="0" y="0"/>
          <a:chExt cx="0" cy="0"/>
        </a:xfrm>
      </p:grpSpPr>
      <p:sp>
        <p:nvSpPr>
          <p:cNvPr id="103" name="Google Shape;103;p32"/>
          <p:cNvSpPr>
            <a:spLocks noGrp="1"/>
          </p:cNvSpPr>
          <p:nvPr>
            <p:ph type="pic" idx="2"/>
          </p:nvPr>
        </p:nvSpPr>
        <p:spPr>
          <a:xfrm>
            <a:off x="3982975" y="2684859"/>
            <a:ext cx="2390973" cy="6482753"/>
          </a:xfrm>
          <a:prstGeom prst="rect">
            <a:avLst/>
          </a:prstGeom>
          <a:noFill/>
          <a:ln>
            <a:noFill/>
          </a:ln>
        </p:spPr>
        <p:txBody>
          <a:bodyPr spcFirstLastPara="1" wrap="square" lIns="34275" tIns="34275" rIns="34275" bIns="34275" anchor="t" anchorCtr="0">
            <a:noAutofit/>
          </a:bodyPr>
          <a:lstStyle>
            <a:lvl1pPr marL="176639" marR="0" lvl="0"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1pPr>
            <a:lvl2pPr marL="304212" marR="0" lvl="1"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431785" marR="0" lvl="2"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569171" marR="0" lvl="3" indent="-186453"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696744" marR="0" lvl="4"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824316" marR="0" lvl="5"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951889" marR="0" lvl="6"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1079462" marR="0" lvl="7"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1207035" marR="0" lvl="8"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04" name="Google Shape;104;p32"/>
          <p:cNvSpPr txBox="1">
            <a:spLocks noGrp="1"/>
          </p:cNvSpPr>
          <p:nvPr>
            <p:ph type="title"/>
          </p:nvPr>
        </p:nvSpPr>
        <p:spPr>
          <a:xfrm>
            <a:off x="1398500" y="458391"/>
            <a:ext cx="4975282" cy="2226141"/>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1pPr>
            <a:lvl2pPr marL="0" marR="0" lvl="1" indent="68693"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2pPr>
            <a:lvl3pPr marL="0" marR="0" lvl="2" indent="13738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3pPr>
            <a:lvl4pPr marL="0" marR="0" lvl="3" indent="196266"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4pPr>
            <a:lvl5pPr marL="0" marR="0" lvl="4" indent="264959"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5pPr>
            <a:lvl6pPr marL="0" marR="0" lvl="5" indent="333652"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6pPr>
            <a:lvl7pPr marL="0" marR="0" lvl="6" indent="40234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7pPr>
            <a:lvl8pPr marL="0" marR="0" lvl="7" indent="461225"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8pPr>
            <a:lvl9pPr marL="0" marR="0" lvl="8" indent="529918" algn="ctr" rtl="0">
              <a:lnSpc>
                <a:spcPct val="100000"/>
              </a:lnSpc>
              <a:spcBef>
                <a:spcPts val="0"/>
              </a:spcBef>
              <a:spcAft>
                <a:spcPts val="0"/>
              </a:spcAft>
              <a:buClr>
                <a:srgbClr val="000000"/>
              </a:buClr>
              <a:buSzPts val="500"/>
              <a:buFont typeface="Helvetica Neue"/>
              <a:buNone/>
              <a:defRPr sz="3245" b="0" i="0" u="none" strike="noStrike" cap="none">
                <a:solidFill>
                  <a:srgbClr val="000000"/>
                </a:solidFill>
                <a:latin typeface="Helvetica Neue"/>
                <a:ea typeface="Helvetica Neue"/>
                <a:cs typeface="Helvetica Neue"/>
                <a:sym typeface="Helvetica Neue"/>
              </a:defRPr>
            </a:lvl9pPr>
          </a:lstStyle>
          <a:p>
            <a:endParaRPr/>
          </a:p>
        </p:txBody>
      </p:sp>
      <p:sp>
        <p:nvSpPr>
          <p:cNvPr id="105" name="Google Shape;105;p32"/>
          <p:cNvSpPr txBox="1">
            <a:spLocks noGrp="1"/>
          </p:cNvSpPr>
          <p:nvPr>
            <p:ph type="body" idx="1"/>
          </p:nvPr>
        </p:nvSpPr>
        <p:spPr>
          <a:xfrm>
            <a:off x="1398500" y="2684859"/>
            <a:ext cx="2390973" cy="6482753"/>
          </a:xfrm>
          <a:prstGeom prst="rect">
            <a:avLst/>
          </a:prstGeom>
          <a:noFill/>
          <a:ln>
            <a:noFill/>
          </a:ln>
        </p:spPr>
        <p:txBody>
          <a:bodyPr spcFirstLastPara="1" wrap="square" lIns="34275" tIns="34275" rIns="34275" bIns="34275" anchor="ctr" anchorCtr="0">
            <a:noAutofit/>
          </a:bodyPr>
          <a:lstStyle>
            <a:lvl1pPr marL="353278" marR="0" lvl="0" indent="-230612" algn="l" rtl="0">
              <a:lnSpc>
                <a:spcPct val="100000"/>
              </a:lnSpc>
              <a:spcBef>
                <a:spcPts val="1314"/>
              </a:spcBef>
              <a:spcAft>
                <a:spcPts val="0"/>
              </a:spcAft>
              <a:buClr>
                <a:srgbClr val="000000"/>
              </a:buClr>
              <a:buSzPts val="1100"/>
              <a:buFont typeface="Helvetica Neue"/>
              <a:buChar char="•"/>
              <a:defRPr sz="1082" b="0" i="0" u="none" strike="noStrike" cap="none">
                <a:solidFill>
                  <a:srgbClr val="000000"/>
                </a:solidFill>
                <a:latin typeface="Helvetica Neue"/>
                <a:ea typeface="Helvetica Neue"/>
                <a:cs typeface="Helvetica Neue"/>
                <a:sym typeface="Helvetica Neue"/>
              </a:defRPr>
            </a:lvl1pPr>
            <a:lvl2pPr marL="706557" marR="0" lvl="1" indent="-230612" algn="l" rtl="0">
              <a:lnSpc>
                <a:spcPct val="100000"/>
              </a:lnSpc>
              <a:spcBef>
                <a:spcPts val="1314"/>
              </a:spcBef>
              <a:spcAft>
                <a:spcPts val="0"/>
              </a:spcAft>
              <a:buClr>
                <a:srgbClr val="000000"/>
              </a:buClr>
              <a:buSzPts val="1100"/>
              <a:buFont typeface="Helvetica Neue"/>
              <a:buChar char="•"/>
              <a:defRPr sz="1082" b="0" i="0" u="none" strike="noStrike" cap="none">
                <a:solidFill>
                  <a:srgbClr val="000000"/>
                </a:solidFill>
                <a:latin typeface="Helvetica Neue"/>
                <a:ea typeface="Helvetica Neue"/>
                <a:cs typeface="Helvetica Neue"/>
                <a:sym typeface="Helvetica Neue"/>
              </a:defRPr>
            </a:lvl2pPr>
            <a:lvl3pPr marL="1059835" marR="0" lvl="2" indent="-230612" algn="l" rtl="0">
              <a:lnSpc>
                <a:spcPct val="100000"/>
              </a:lnSpc>
              <a:spcBef>
                <a:spcPts val="1314"/>
              </a:spcBef>
              <a:spcAft>
                <a:spcPts val="0"/>
              </a:spcAft>
              <a:buClr>
                <a:srgbClr val="000000"/>
              </a:buClr>
              <a:buSzPts val="1100"/>
              <a:buFont typeface="Helvetica Neue"/>
              <a:buChar char="•"/>
              <a:defRPr sz="1082" b="0" i="0" u="none" strike="noStrike" cap="none">
                <a:solidFill>
                  <a:srgbClr val="000000"/>
                </a:solidFill>
                <a:latin typeface="Helvetica Neue"/>
                <a:ea typeface="Helvetica Neue"/>
                <a:cs typeface="Helvetica Neue"/>
                <a:sym typeface="Helvetica Neue"/>
              </a:defRPr>
            </a:lvl3pPr>
            <a:lvl4pPr marL="1413114" marR="0" lvl="3" indent="-230612" algn="l" rtl="0">
              <a:lnSpc>
                <a:spcPct val="100000"/>
              </a:lnSpc>
              <a:spcBef>
                <a:spcPts val="1314"/>
              </a:spcBef>
              <a:spcAft>
                <a:spcPts val="0"/>
              </a:spcAft>
              <a:buClr>
                <a:srgbClr val="000000"/>
              </a:buClr>
              <a:buSzPts val="1100"/>
              <a:buFont typeface="Helvetica Neue"/>
              <a:buChar char="•"/>
              <a:defRPr sz="1082" b="0" i="0" u="none" strike="noStrike" cap="none">
                <a:solidFill>
                  <a:srgbClr val="000000"/>
                </a:solidFill>
                <a:latin typeface="Helvetica Neue"/>
                <a:ea typeface="Helvetica Neue"/>
                <a:cs typeface="Helvetica Neue"/>
                <a:sym typeface="Helvetica Neue"/>
              </a:defRPr>
            </a:lvl4pPr>
            <a:lvl5pPr marL="1766392" marR="0" lvl="4" indent="-230612" algn="l" rtl="0">
              <a:lnSpc>
                <a:spcPct val="100000"/>
              </a:lnSpc>
              <a:spcBef>
                <a:spcPts val="1314"/>
              </a:spcBef>
              <a:spcAft>
                <a:spcPts val="0"/>
              </a:spcAft>
              <a:buClr>
                <a:srgbClr val="000000"/>
              </a:buClr>
              <a:buSzPts val="1100"/>
              <a:buFont typeface="Helvetica Neue"/>
              <a:buChar char="•"/>
              <a:defRPr sz="1082" b="0" i="0" u="none" strike="noStrike" cap="none">
                <a:solidFill>
                  <a:srgbClr val="000000"/>
                </a:solidFill>
                <a:latin typeface="Helvetica Neue"/>
                <a:ea typeface="Helvetica Neue"/>
                <a:cs typeface="Helvetica Neue"/>
                <a:sym typeface="Helvetica Neue"/>
              </a:defRPr>
            </a:lvl5pPr>
            <a:lvl6pPr marL="2119671" marR="0" lvl="5"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2472949" marR="0" lvl="6"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2826228" marR="0" lvl="7"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3179506" marR="0" lvl="8"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06" name="Google Shape;106;p32"/>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367432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07"/>
        <p:cNvGrpSpPr/>
        <p:nvPr/>
      </p:nvGrpSpPr>
      <p:grpSpPr>
        <a:xfrm>
          <a:off x="0" y="0"/>
          <a:ext cx="0" cy="0"/>
          <a:chOff x="0" y="0"/>
          <a:chExt cx="0" cy="0"/>
        </a:xfrm>
      </p:grpSpPr>
      <p:sp>
        <p:nvSpPr>
          <p:cNvPr id="108" name="Google Shape;108;p33"/>
          <p:cNvSpPr txBox="1">
            <a:spLocks noGrp="1"/>
          </p:cNvSpPr>
          <p:nvPr>
            <p:ph type="body" idx="1"/>
          </p:nvPr>
        </p:nvSpPr>
        <p:spPr>
          <a:xfrm>
            <a:off x="1398500" y="1309687"/>
            <a:ext cx="4975282" cy="7438976"/>
          </a:xfrm>
          <a:prstGeom prst="rect">
            <a:avLst/>
          </a:prstGeom>
          <a:noFill/>
          <a:ln>
            <a:noFill/>
          </a:ln>
        </p:spPr>
        <p:txBody>
          <a:bodyPr spcFirstLastPara="1" wrap="square" lIns="34275" tIns="34275" rIns="34275" bIns="34275" anchor="ctr" anchorCtr="0">
            <a:noAutofit/>
          </a:bodyPr>
          <a:lstStyle>
            <a:lvl1pPr marL="353278" marR="0" lvl="0"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1pPr>
            <a:lvl2pPr marL="706557" marR="0" lvl="1"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1059835" marR="0" lvl="2"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1413114" marR="0" lvl="3"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1766392" marR="0" lvl="4"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2119671" marR="0" lvl="5"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2472949" marR="0" lvl="6"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2826228" marR="0" lvl="7"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3179506" marR="0" lvl="8"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09" name="Google Shape;109;p33"/>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49195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4"/>
        <p:cNvGrpSpPr/>
        <p:nvPr/>
      </p:nvGrpSpPr>
      <p:grpSpPr>
        <a:xfrm>
          <a:off x="0" y="0"/>
          <a:ext cx="0" cy="0"/>
          <a:chOff x="0" y="0"/>
          <a:chExt cx="0" cy="0"/>
        </a:xfrm>
      </p:grpSpPr>
      <p:sp>
        <p:nvSpPr>
          <p:cNvPr id="45" name="Google Shape;45;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10"/>
        <p:cNvGrpSpPr/>
        <p:nvPr/>
      </p:nvGrpSpPr>
      <p:grpSpPr>
        <a:xfrm>
          <a:off x="0" y="0"/>
          <a:ext cx="0" cy="0"/>
          <a:chOff x="0" y="0"/>
          <a:chExt cx="0" cy="0"/>
        </a:xfrm>
      </p:grpSpPr>
      <p:sp>
        <p:nvSpPr>
          <p:cNvPr id="111" name="Google Shape;111;p34"/>
          <p:cNvSpPr>
            <a:spLocks noGrp="1"/>
          </p:cNvSpPr>
          <p:nvPr>
            <p:ph type="pic" idx="2"/>
          </p:nvPr>
        </p:nvSpPr>
        <p:spPr>
          <a:xfrm>
            <a:off x="3982975" y="5251847"/>
            <a:ext cx="2390973" cy="3889341"/>
          </a:xfrm>
          <a:prstGeom prst="rect">
            <a:avLst/>
          </a:prstGeom>
          <a:noFill/>
          <a:ln>
            <a:noFill/>
          </a:ln>
        </p:spPr>
        <p:txBody>
          <a:bodyPr spcFirstLastPara="1" wrap="square" lIns="34275" tIns="34275" rIns="34275" bIns="34275" anchor="t" anchorCtr="0">
            <a:noAutofit/>
          </a:bodyPr>
          <a:lstStyle>
            <a:lvl1pPr marL="176639" marR="0" lvl="0"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1pPr>
            <a:lvl2pPr marL="304212" marR="0" lvl="1"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431785" marR="0" lvl="2"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569171" marR="0" lvl="3" indent="-186453"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696744" marR="0" lvl="4"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824316" marR="0" lvl="5"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951889" marR="0" lvl="6"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1079462" marR="0" lvl="7"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1207035" marR="0" lvl="8"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12" name="Google Shape;112;p34"/>
          <p:cNvSpPr>
            <a:spLocks noGrp="1"/>
          </p:cNvSpPr>
          <p:nvPr>
            <p:ph type="pic" idx="3"/>
          </p:nvPr>
        </p:nvSpPr>
        <p:spPr>
          <a:xfrm>
            <a:off x="3985763" y="916782"/>
            <a:ext cx="2390973" cy="3889341"/>
          </a:xfrm>
          <a:prstGeom prst="rect">
            <a:avLst/>
          </a:prstGeom>
          <a:noFill/>
          <a:ln>
            <a:noFill/>
          </a:ln>
        </p:spPr>
        <p:txBody>
          <a:bodyPr spcFirstLastPara="1" wrap="square" lIns="34275" tIns="34275" rIns="34275" bIns="34275" anchor="t" anchorCtr="0">
            <a:noAutofit/>
          </a:bodyPr>
          <a:lstStyle>
            <a:lvl1pPr marL="176639" marR="0" lvl="0"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1pPr>
            <a:lvl2pPr marL="304212" marR="0" lvl="1"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431785" marR="0" lvl="2"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569171" marR="0" lvl="3" indent="-186453"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696744" marR="0" lvl="4"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824316" marR="0" lvl="5"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951889" marR="0" lvl="6"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1079462" marR="0" lvl="7"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1207035" marR="0" lvl="8"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13" name="Google Shape;113;p34"/>
          <p:cNvSpPr>
            <a:spLocks noGrp="1"/>
          </p:cNvSpPr>
          <p:nvPr>
            <p:ph type="pic" idx="4"/>
          </p:nvPr>
        </p:nvSpPr>
        <p:spPr>
          <a:xfrm>
            <a:off x="1398500" y="916781"/>
            <a:ext cx="2390973" cy="8225153"/>
          </a:xfrm>
          <a:prstGeom prst="rect">
            <a:avLst/>
          </a:prstGeom>
          <a:noFill/>
          <a:ln>
            <a:noFill/>
          </a:ln>
        </p:spPr>
        <p:txBody>
          <a:bodyPr spcFirstLastPara="1" wrap="square" lIns="34275" tIns="34275" rIns="34275" bIns="34275" anchor="t" anchorCtr="0">
            <a:noAutofit/>
          </a:bodyPr>
          <a:lstStyle>
            <a:lvl1pPr marL="176639" marR="0" lvl="0"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1pPr>
            <a:lvl2pPr marL="304212" marR="0" lvl="1"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431785" marR="0" lvl="2"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569171" marR="0" lvl="3" indent="-186453"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696744" marR="0" lvl="4"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824316" marR="0" lvl="5"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951889" marR="0" lvl="6"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1079462" marR="0" lvl="7"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1207035" marR="0" lvl="8"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14" name="Google Shape;114;p34"/>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530765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5"/>
        <p:cNvGrpSpPr/>
        <p:nvPr/>
      </p:nvGrpSpPr>
      <p:grpSpPr>
        <a:xfrm>
          <a:off x="0" y="0"/>
          <a:ext cx="0" cy="0"/>
          <a:chOff x="0" y="0"/>
          <a:chExt cx="0" cy="0"/>
        </a:xfrm>
      </p:grpSpPr>
      <p:sp>
        <p:nvSpPr>
          <p:cNvPr id="116" name="Google Shape;116;p35"/>
          <p:cNvSpPr txBox="1">
            <a:spLocks noGrp="1"/>
          </p:cNvSpPr>
          <p:nvPr>
            <p:ph type="body" idx="1"/>
          </p:nvPr>
        </p:nvSpPr>
        <p:spPr>
          <a:xfrm>
            <a:off x="1540817" y="6561533"/>
            <a:ext cx="4690841" cy="484518"/>
          </a:xfrm>
          <a:prstGeom prst="rect">
            <a:avLst/>
          </a:prstGeom>
          <a:noFill/>
          <a:ln>
            <a:noFill/>
          </a:ln>
        </p:spPr>
        <p:txBody>
          <a:bodyPr spcFirstLastPara="1" wrap="square" lIns="34275" tIns="34275" rIns="34275" bIns="34275" anchor="t" anchorCtr="0">
            <a:noAutofit/>
          </a:bodyPr>
          <a:lstStyle>
            <a:lvl1pPr marL="353278" marR="0" lvl="0" indent="-176639" algn="ctr" rtl="0">
              <a:lnSpc>
                <a:spcPct val="100000"/>
              </a:lnSpc>
              <a:spcBef>
                <a:spcPts val="0"/>
              </a:spcBef>
              <a:spcAft>
                <a:spcPts val="0"/>
              </a:spcAft>
              <a:buClr>
                <a:srgbClr val="000000"/>
              </a:buClr>
              <a:buSzPts val="1400"/>
              <a:buFont typeface="Helvetica Neue"/>
              <a:buNone/>
              <a:defRPr sz="927" b="0" i="0" u="none" strike="noStrike" cap="none">
                <a:solidFill>
                  <a:srgbClr val="000000"/>
                </a:solidFill>
                <a:latin typeface="Helvetica Neue"/>
                <a:ea typeface="Helvetica Neue"/>
                <a:cs typeface="Helvetica Neue"/>
                <a:sym typeface="Helvetica Neue"/>
              </a:defRPr>
            </a:lvl1pPr>
            <a:lvl2pPr marL="706557" marR="0" lvl="1"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1059835" marR="0" lvl="2"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1413114" marR="0" lvl="3"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1766392" marR="0" lvl="4"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2119671" marR="0" lvl="5"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2472949" marR="0" lvl="6"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2826228" marR="0" lvl="7"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3179506" marR="0" lvl="8"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17" name="Google Shape;117;p35"/>
          <p:cNvSpPr txBox="1">
            <a:spLocks noGrp="1"/>
          </p:cNvSpPr>
          <p:nvPr>
            <p:ph type="body" idx="2"/>
          </p:nvPr>
        </p:nvSpPr>
        <p:spPr>
          <a:xfrm>
            <a:off x="1540817" y="4400259"/>
            <a:ext cx="4690841" cy="708141"/>
          </a:xfrm>
          <a:prstGeom prst="rect">
            <a:avLst/>
          </a:prstGeom>
          <a:noFill/>
          <a:ln>
            <a:noFill/>
          </a:ln>
        </p:spPr>
        <p:txBody>
          <a:bodyPr spcFirstLastPara="1" wrap="square" lIns="34275" tIns="34275" rIns="34275" bIns="34275" anchor="ctr" anchorCtr="0">
            <a:noAutofit/>
          </a:bodyPr>
          <a:lstStyle>
            <a:lvl1pPr marL="353278" marR="0" lvl="0" indent="-176639" algn="ctr" rtl="0">
              <a:lnSpc>
                <a:spcPct val="100000"/>
              </a:lnSpc>
              <a:spcBef>
                <a:spcPts val="0"/>
              </a:spcBef>
              <a:spcAft>
                <a:spcPts val="0"/>
              </a:spcAft>
              <a:buClr>
                <a:srgbClr val="000000"/>
              </a:buClr>
              <a:buSzPts val="1400"/>
              <a:buFont typeface="Helvetica Neue"/>
              <a:buNone/>
              <a:defRPr sz="1545" b="0" i="0" u="none" strike="noStrike" cap="none">
                <a:solidFill>
                  <a:srgbClr val="000000"/>
                </a:solidFill>
                <a:latin typeface="Helvetica Neue"/>
                <a:ea typeface="Helvetica Neue"/>
                <a:cs typeface="Helvetica Neue"/>
                <a:sym typeface="Helvetica Neue"/>
              </a:defRPr>
            </a:lvl1pPr>
            <a:lvl2pPr marL="706557" marR="0" lvl="1"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1059835" marR="0" lvl="2"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1413114" marR="0" lvl="3"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1766392" marR="0" lvl="4"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2119671" marR="0" lvl="5"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2472949" marR="0" lvl="6"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2826228" marR="0" lvl="7"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3179506" marR="0" lvl="8" indent="-245332"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18" name="Google Shape;118;p35"/>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682036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19"/>
        <p:cNvGrpSpPr/>
        <p:nvPr/>
      </p:nvGrpSpPr>
      <p:grpSpPr>
        <a:xfrm>
          <a:off x="0" y="0"/>
          <a:ext cx="0" cy="0"/>
          <a:chOff x="0" y="0"/>
          <a:chExt cx="0" cy="0"/>
        </a:xfrm>
      </p:grpSpPr>
      <p:sp>
        <p:nvSpPr>
          <p:cNvPr id="120" name="Google Shape;120;p36"/>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176639" marR="0" lvl="0"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1pPr>
            <a:lvl2pPr marL="304212" marR="0" lvl="1"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2pPr>
            <a:lvl3pPr marL="431785" marR="0" lvl="2"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3pPr>
            <a:lvl4pPr marL="569171" marR="0" lvl="3" indent="-186453"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4pPr>
            <a:lvl5pPr marL="696744" marR="0" lvl="4"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5pPr>
            <a:lvl6pPr marL="824316" marR="0" lvl="5"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6pPr>
            <a:lvl7pPr marL="951889" marR="0" lvl="6"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7pPr>
            <a:lvl8pPr marL="1079462" marR="0" lvl="7"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8pPr>
            <a:lvl9pPr marL="1207035" marR="0" lvl="8" indent="-176639" algn="l" rtl="0">
              <a:lnSpc>
                <a:spcPct val="100000"/>
              </a:lnSpc>
              <a:spcBef>
                <a:spcPts val="1700"/>
              </a:spcBef>
              <a:spcAft>
                <a:spcPts val="0"/>
              </a:spcAft>
              <a:buClr>
                <a:srgbClr val="000000"/>
              </a:buClr>
              <a:buSzPts val="1400"/>
              <a:buFont typeface="Helvetica Neue"/>
              <a:buChar char="•"/>
              <a:defRPr sz="1468"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6"/>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708152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2"/>
        <p:cNvGrpSpPr/>
        <p:nvPr/>
      </p:nvGrpSpPr>
      <p:grpSpPr>
        <a:xfrm>
          <a:off x="0" y="0"/>
          <a:ext cx="0" cy="0"/>
          <a:chOff x="0" y="0"/>
          <a:chExt cx="0" cy="0"/>
        </a:xfrm>
      </p:grpSpPr>
      <p:sp>
        <p:nvSpPr>
          <p:cNvPr id="123" name="Google Shape;123;p37"/>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921777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681183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41917657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326818289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1468623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0473583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1176783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6498816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9"/>
        <p:cNvGrpSpPr/>
        <p:nvPr/>
      </p:nvGrpSpPr>
      <p:grpSpPr>
        <a:xfrm>
          <a:off x="0" y="0"/>
          <a:ext cx="0" cy="0"/>
          <a:chOff x="0" y="0"/>
          <a:chExt cx="0" cy="0"/>
        </a:xfrm>
      </p:grpSpPr>
      <p:sp>
        <p:nvSpPr>
          <p:cNvPr id="30" name="Google Shape;30;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 name="Google Shape;32;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96449508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extLst>
      <p:ext uri="{BB962C8B-B14F-4D97-AF65-F5344CB8AC3E}">
        <p14:creationId xmlns:p14="http://schemas.microsoft.com/office/powerpoint/2010/main" val="26990896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394138608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4407467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mp; Subtitle" type="title">
  <p:cSld name="Title &amp; Subtitle">
    <p:spTree>
      <p:nvGrpSpPr>
        <p:cNvPr id="1" name="Shape 78"/>
        <p:cNvGrpSpPr/>
        <p:nvPr/>
      </p:nvGrpSpPr>
      <p:grpSpPr>
        <a:xfrm>
          <a:off x="0" y="0"/>
          <a:ext cx="0" cy="0"/>
          <a:chOff x="0" y="0"/>
          <a:chExt cx="0" cy="0"/>
        </a:xfrm>
      </p:grpSpPr>
      <p:sp>
        <p:nvSpPr>
          <p:cNvPr id="79" name="Google Shape;79;p26"/>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80" name="Google Shape;80;p26"/>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81" name="Google Shape;81;p2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868844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Photo - Horizontal" type="tx">
  <p:cSld name="Photo - Horizontal">
    <p:spTree>
      <p:nvGrpSpPr>
        <p:cNvPr id="1" name="Shape 82"/>
        <p:cNvGrpSpPr/>
        <p:nvPr/>
      </p:nvGrpSpPr>
      <p:grpSpPr>
        <a:xfrm>
          <a:off x="0" y="0"/>
          <a:ext cx="0" cy="0"/>
          <a:chOff x="0" y="0"/>
          <a:chExt cx="0" cy="0"/>
        </a:xfrm>
      </p:grpSpPr>
      <p:sp>
        <p:nvSpPr>
          <p:cNvPr id="83" name="Google Shape;83;p27"/>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84" name="Google Shape;84;p27"/>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85" name="Google Shape;85;p27"/>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27"/>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3717593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87"/>
        <p:cNvGrpSpPr/>
        <p:nvPr/>
      </p:nvGrpSpPr>
      <p:grpSpPr>
        <a:xfrm>
          <a:off x="0" y="0"/>
          <a:ext cx="0" cy="0"/>
          <a:chOff x="0" y="0"/>
          <a:chExt cx="0" cy="0"/>
        </a:xfrm>
      </p:grpSpPr>
      <p:sp>
        <p:nvSpPr>
          <p:cNvPr id="88" name="Google Shape;88;p28"/>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89" name="Google Shape;89;p2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131867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90"/>
        <p:cNvGrpSpPr/>
        <p:nvPr/>
      </p:nvGrpSpPr>
      <p:grpSpPr>
        <a:xfrm>
          <a:off x="0" y="0"/>
          <a:ext cx="0" cy="0"/>
          <a:chOff x="0" y="0"/>
          <a:chExt cx="0" cy="0"/>
        </a:xfrm>
      </p:grpSpPr>
      <p:sp>
        <p:nvSpPr>
          <p:cNvPr id="91" name="Google Shape;91;p29"/>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92" name="Google Shape;92;p29"/>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93" name="Google Shape;93;p29"/>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94" name="Google Shape;94;p2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1752492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95"/>
        <p:cNvGrpSpPr/>
        <p:nvPr/>
      </p:nvGrpSpPr>
      <p:grpSpPr>
        <a:xfrm>
          <a:off x="0" y="0"/>
          <a:ext cx="0" cy="0"/>
          <a:chOff x="0" y="0"/>
          <a:chExt cx="0" cy="0"/>
        </a:xfrm>
      </p:grpSpPr>
      <p:sp>
        <p:nvSpPr>
          <p:cNvPr id="96" name="Google Shape;96;p30"/>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97" name="Google Shape;97;p3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72661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98"/>
        <p:cNvGrpSpPr/>
        <p:nvPr/>
      </p:nvGrpSpPr>
      <p:grpSpPr>
        <a:xfrm>
          <a:off x="0" y="0"/>
          <a:ext cx="0" cy="0"/>
          <a:chOff x="0" y="0"/>
          <a:chExt cx="0" cy="0"/>
        </a:xfrm>
      </p:grpSpPr>
      <p:sp>
        <p:nvSpPr>
          <p:cNvPr id="99" name="Google Shape;99;p31"/>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00" name="Google Shape;100;p31"/>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01" name="Google Shape;101;p3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9831401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02"/>
        <p:cNvGrpSpPr/>
        <p:nvPr/>
      </p:nvGrpSpPr>
      <p:grpSpPr>
        <a:xfrm>
          <a:off x="0" y="0"/>
          <a:ext cx="0" cy="0"/>
          <a:chOff x="0" y="0"/>
          <a:chExt cx="0" cy="0"/>
        </a:xfrm>
      </p:grpSpPr>
      <p:sp>
        <p:nvSpPr>
          <p:cNvPr id="103" name="Google Shape;103;p32"/>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04" name="Google Shape;104;p3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05" name="Google Shape;105;p32"/>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06" name="Google Shape;106;p3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7878354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07"/>
        <p:cNvGrpSpPr/>
        <p:nvPr/>
      </p:nvGrpSpPr>
      <p:grpSpPr>
        <a:xfrm>
          <a:off x="0" y="0"/>
          <a:ext cx="0" cy="0"/>
          <a:chOff x="0" y="0"/>
          <a:chExt cx="0" cy="0"/>
        </a:xfrm>
      </p:grpSpPr>
      <p:sp>
        <p:nvSpPr>
          <p:cNvPr id="108" name="Google Shape;108;p33"/>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09" name="Google Shape;109;p3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3092116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10"/>
        <p:cNvGrpSpPr/>
        <p:nvPr/>
      </p:nvGrpSpPr>
      <p:grpSpPr>
        <a:xfrm>
          <a:off x="0" y="0"/>
          <a:ext cx="0" cy="0"/>
          <a:chOff x="0" y="0"/>
          <a:chExt cx="0" cy="0"/>
        </a:xfrm>
      </p:grpSpPr>
      <p:sp>
        <p:nvSpPr>
          <p:cNvPr id="111" name="Google Shape;111;p34"/>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2" name="Google Shape;112;p34"/>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3" name="Google Shape;113;p34"/>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4" name="Google Shape;114;p3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19903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5"/>
        <p:cNvGrpSpPr/>
        <p:nvPr/>
      </p:nvGrpSpPr>
      <p:grpSpPr>
        <a:xfrm>
          <a:off x="0" y="0"/>
          <a:ext cx="0" cy="0"/>
          <a:chOff x="0" y="0"/>
          <a:chExt cx="0" cy="0"/>
        </a:xfrm>
      </p:grpSpPr>
      <p:sp>
        <p:nvSpPr>
          <p:cNvPr id="116" name="Google Shape;116;p35"/>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7" name="Google Shape;117;p35"/>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18" name="Google Shape;118;p3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450465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19"/>
        <p:cNvGrpSpPr/>
        <p:nvPr/>
      </p:nvGrpSpPr>
      <p:grpSpPr>
        <a:xfrm>
          <a:off x="0" y="0"/>
          <a:ext cx="0" cy="0"/>
          <a:chOff x="0" y="0"/>
          <a:chExt cx="0" cy="0"/>
        </a:xfrm>
      </p:grpSpPr>
      <p:sp>
        <p:nvSpPr>
          <p:cNvPr id="120" name="Google Shape;120;p36"/>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5398107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2"/>
        <p:cNvGrpSpPr/>
        <p:nvPr/>
      </p:nvGrpSpPr>
      <p:grpSpPr>
        <a:xfrm>
          <a:off x="0" y="0"/>
          <a:ext cx="0" cy="0"/>
          <a:chOff x="0" y="0"/>
          <a:chExt cx="0" cy="0"/>
        </a:xfrm>
      </p:grpSpPr>
      <p:sp>
        <p:nvSpPr>
          <p:cNvPr id="123" name="Google Shape;123;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72589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7438236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372729564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a:spcBef>
                <a:spcPts val="0"/>
              </a:spcBef>
              <a:spcAft>
                <a:spcPts val="0"/>
              </a:spcAft>
              <a:buSzPts val="3000"/>
              <a:buChar char="●"/>
              <a:defRPr sz="3000"/>
            </a:lvl1pPr>
            <a:lvl2pPr marL="914400" lvl="1" indent="-381000">
              <a:spcBef>
                <a:spcPts val="1600"/>
              </a:spcBef>
              <a:spcAft>
                <a:spcPts val="0"/>
              </a:spcAft>
              <a:buSzPts val="2400"/>
              <a:buChar char="○"/>
              <a:defRPr sz="2400"/>
            </a:lvl2pPr>
            <a:lvl3pPr marL="1371600" lvl="2" indent="-342900">
              <a:spcBef>
                <a:spcPts val="1600"/>
              </a:spcBef>
              <a:spcAft>
                <a:spcPts val="0"/>
              </a:spcAft>
              <a:buSzPts val="1800"/>
              <a:buChar char="■"/>
              <a:defRPr sz="1800"/>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2746708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2"/>
        <p:cNvGrpSpPr/>
        <p:nvPr/>
      </p:nvGrpSpPr>
      <p:grpSpPr>
        <a:xfrm>
          <a:off x="0" y="0"/>
          <a:ext cx="0" cy="0"/>
          <a:chOff x="0" y="0"/>
          <a:chExt cx="0" cy="0"/>
        </a:xfrm>
      </p:grpSpPr>
      <p:sp>
        <p:nvSpPr>
          <p:cNvPr id="53" name="Google Shape;53;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5" name="Google Shape;55;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31054223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a:spcBef>
                <a:spcPts val="0"/>
              </a:spcBef>
              <a:spcAft>
                <a:spcPts val="0"/>
              </a:spcAft>
              <a:buSzPts val="4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72073987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 name="Google Shape;25;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126980294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90701239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8"/>
        <p:cNvGrpSpPr/>
        <p:nvPr/>
      </p:nvGrpSpPr>
      <p:grpSpPr>
        <a:xfrm>
          <a:off x="0" y="0"/>
          <a:ext cx="0" cy="0"/>
          <a:chOff x="0" y="0"/>
          <a:chExt cx="0" cy="0"/>
        </a:xfrm>
      </p:grpSpPr>
      <p:sp>
        <p:nvSpPr>
          <p:cNvPr id="29" name="Google Shape;29;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 name="Google Shape;31;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220709716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3"/>
        <p:cNvGrpSpPr/>
        <p:nvPr/>
      </p:nvGrpSpPr>
      <p:grpSpPr>
        <a:xfrm>
          <a:off x="0" y="0"/>
          <a:ext cx="0" cy="0"/>
          <a:chOff x="0" y="0"/>
          <a:chExt cx="0" cy="0"/>
        </a:xfrm>
      </p:grpSpPr>
      <p:sp>
        <p:nvSpPr>
          <p:cNvPr id="34" name="Google Shape;34;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extLst>
      <p:ext uri="{BB962C8B-B14F-4D97-AF65-F5344CB8AC3E}">
        <p14:creationId xmlns:p14="http://schemas.microsoft.com/office/powerpoint/2010/main" val="349733724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5"/>
        <p:cNvGrpSpPr/>
        <p:nvPr/>
      </p:nvGrpSpPr>
      <p:grpSpPr>
        <a:xfrm>
          <a:off x="0" y="0"/>
          <a:ext cx="0" cy="0"/>
          <a:chOff x="0" y="0"/>
          <a:chExt cx="0" cy="0"/>
        </a:xfrm>
      </p:grpSpPr>
      <p:sp>
        <p:nvSpPr>
          <p:cNvPr id="36" name="Google Shape;36;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 name="Google Shape;37;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6474973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3634202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6" name="Google Shape;66;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Google Shape;72;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8"/>
        <p:cNvGrpSpPr/>
        <p:nvPr/>
      </p:nvGrpSpPr>
      <p:grpSpPr>
        <a:xfrm>
          <a:off x="0" y="0"/>
          <a:ext cx="0" cy="0"/>
          <a:chOff x="0" y="0"/>
          <a:chExt cx="0" cy="0"/>
        </a:xfrm>
      </p:grpSpPr>
      <p:sp>
        <p:nvSpPr>
          <p:cNvPr id="79" name="Google Shape;79;p26"/>
          <p:cNvSpPr txBox="1">
            <a:spLocks noGrp="1"/>
          </p:cNvSpPr>
          <p:nvPr>
            <p:ph type="title"/>
          </p:nvPr>
        </p:nvSpPr>
        <p:spPr>
          <a:xfrm>
            <a:off x="388620" y="1632355"/>
            <a:ext cx="6995100" cy="2716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0" name="Google Shape;80;p26"/>
          <p:cNvSpPr txBox="1">
            <a:spLocks noGrp="1"/>
          </p:cNvSpPr>
          <p:nvPr>
            <p:ph type="body" idx="1"/>
          </p:nvPr>
        </p:nvSpPr>
        <p:spPr>
          <a:xfrm>
            <a:off x="388620" y="4293447"/>
            <a:ext cx="4283100" cy="1962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81" name="Google Shape;81;p26"/>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pic>
        <p:nvPicPr>
          <p:cNvPr id="82" name="Google Shape;82;p26" descr="480-white.png"/>
          <p:cNvPicPr preferRelativeResize="0"/>
          <p:nvPr/>
        </p:nvPicPr>
        <p:blipFill rotWithShape="1">
          <a:blip r:embed="rId2">
            <a:alphaModFix/>
          </a:blip>
          <a:srcRect l="11523" t="30947" r="11500" b="31851"/>
          <a:stretch/>
        </p:blipFill>
        <p:spPr>
          <a:xfrm>
            <a:off x="388620" y="8800000"/>
            <a:ext cx="1805078" cy="78960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COLOR">
  <p:cSld name="CUSTOM">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7"/>
          <p:cNvSpPr txBox="1">
            <a:spLocks noGrp="1"/>
          </p:cNvSpPr>
          <p:nvPr>
            <p:ph type="body" idx="1"/>
          </p:nvPr>
        </p:nvSpPr>
        <p:spPr>
          <a:xfrm>
            <a:off x="388620" y="4293447"/>
            <a:ext cx="4283100" cy="1962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85" name="Google Shape;85;p27"/>
          <p:cNvSpPr txBox="1">
            <a:spLocks noGrp="1"/>
          </p:cNvSpPr>
          <p:nvPr>
            <p:ph type="title"/>
          </p:nvPr>
        </p:nvSpPr>
        <p:spPr>
          <a:xfrm>
            <a:off x="388620" y="1632355"/>
            <a:ext cx="6995100" cy="2716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86"/>
        <p:cNvGrpSpPr/>
        <p:nvPr/>
      </p:nvGrpSpPr>
      <p:grpSpPr>
        <a:xfrm>
          <a:off x="0" y="0"/>
          <a:ext cx="0" cy="0"/>
          <a:chOff x="0" y="0"/>
          <a:chExt cx="0" cy="0"/>
        </a:xfrm>
      </p:grpSpPr>
      <p:sp>
        <p:nvSpPr>
          <p:cNvPr id="87" name="Google Shape;87;p28"/>
          <p:cNvSpPr txBox="1">
            <a:spLocks noGrp="1"/>
          </p:cNvSpPr>
          <p:nvPr>
            <p:ph type="title"/>
          </p:nvPr>
        </p:nvSpPr>
        <p:spPr>
          <a:xfrm>
            <a:off x="388620" y="2533227"/>
            <a:ext cx="6995100" cy="2719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2pPr>
            <a:lvl3pPr marL="0" marR="0" lvl="2" indent="1778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3pPr>
            <a:lvl4pPr marL="0" marR="0" lvl="3" indent="2540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4pPr>
            <a:lvl5pPr marL="0" marR="0" lvl="4" indent="3429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5pPr>
            <a:lvl6pPr marL="0" marR="0" lvl="5" indent="4318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6pPr>
            <a:lvl7pPr marL="0" marR="0" lvl="6" indent="5207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7pPr>
            <a:lvl8pPr marL="0" marR="0" lvl="7" indent="5969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8pPr>
            <a:lvl9pPr marL="0" marR="0" lvl="8" indent="6858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9pPr>
          </a:lstStyle>
          <a:p>
            <a:endParaRPr/>
          </a:p>
        </p:txBody>
      </p:sp>
      <p:sp>
        <p:nvSpPr>
          <p:cNvPr id="88" name="Google Shape;88;p28"/>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89"/>
        <p:cNvGrpSpPr/>
        <p:nvPr/>
      </p:nvGrpSpPr>
      <p:grpSpPr>
        <a:xfrm>
          <a:off x="0" y="0"/>
          <a:ext cx="0" cy="0"/>
          <a:chOff x="0" y="0"/>
          <a:chExt cx="0" cy="0"/>
        </a:xfrm>
      </p:grpSpPr>
      <p:sp>
        <p:nvSpPr>
          <p:cNvPr id="90" name="Google Shape;90;p29"/>
          <p:cNvSpPr txBox="1">
            <a:spLocks noGrp="1"/>
          </p:cNvSpPr>
          <p:nvPr>
            <p:ph type="body" idx="1"/>
          </p:nvPr>
        </p:nvSpPr>
        <p:spPr>
          <a:xfrm>
            <a:off x="388620" y="1787869"/>
            <a:ext cx="6995100" cy="6054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1" name="Google Shape;91;p29"/>
          <p:cNvSpPr txBox="1">
            <a:spLocks noGrp="1"/>
          </p:cNvSpPr>
          <p:nvPr>
            <p:ph type="body" idx="2"/>
          </p:nvPr>
        </p:nvSpPr>
        <p:spPr>
          <a:xfrm>
            <a:off x="388620" y="9611360"/>
            <a:ext cx="3363900" cy="22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2" name="Google Shape;92;p29"/>
          <p:cNvSpPr txBox="1">
            <a:spLocks noGrp="1"/>
          </p:cNvSpPr>
          <p:nvPr>
            <p:ph type="title"/>
          </p:nvPr>
        </p:nvSpPr>
        <p:spPr>
          <a:xfrm>
            <a:off x="388620" y="596053"/>
            <a:ext cx="6995100" cy="11640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3" name="Google Shape;93;p29"/>
          <p:cNvSpPr txBox="1">
            <a:spLocks noGrp="1"/>
          </p:cNvSpPr>
          <p:nvPr>
            <p:ph type="sldNum" idx="12"/>
          </p:nvPr>
        </p:nvSpPr>
        <p:spPr>
          <a:xfrm>
            <a:off x="7340093" y="9611360"/>
            <a:ext cx="87600" cy="2235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94" name="Google Shape;94;p29"/>
          <p:cNvSpPr txBox="1">
            <a:spLocks noGrp="1"/>
          </p:cNvSpPr>
          <p:nvPr>
            <p:ph type="body" idx="3"/>
          </p:nvPr>
        </p:nvSpPr>
        <p:spPr>
          <a:xfrm>
            <a:off x="388620" y="3352800"/>
            <a:ext cx="6995100" cy="55881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95"/>
        <p:cNvGrpSpPr/>
        <p:nvPr/>
      </p:nvGrpSpPr>
      <p:grpSpPr>
        <a:xfrm>
          <a:off x="0" y="0"/>
          <a:ext cx="0" cy="0"/>
          <a:chOff x="0" y="0"/>
          <a:chExt cx="0" cy="0"/>
        </a:xfrm>
      </p:grpSpPr>
      <p:sp>
        <p:nvSpPr>
          <p:cNvPr id="96" name="Google Shape;96;p30"/>
          <p:cNvSpPr txBox="1">
            <a:spLocks noGrp="1"/>
          </p:cNvSpPr>
          <p:nvPr>
            <p:ph type="title"/>
          </p:nvPr>
        </p:nvSpPr>
        <p:spPr>
          <a:xfrm>
            <a:off x="388620" y="2533227"/>
            <a:ext cx="6995100" cy="2719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7" name="Google Shape;97;p30"/>
          <p:cNvSpPr txBox="1">
            <a:spLocks noGrp="1"/>
          </p:cNvSpPr>
          <p:nvPr>
            <p:ph type="body" idx="1"/>
          </p:nvPr>
        </p:nvSpPr>
        <p:spPr>
          <a:xfrm>
            <a:off x="388620" y="5150273"/>
            <a:ext cx="6995100" cy="2719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8" name="Google Shape;98;p30"/>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99"/>
        <p:cNvGrpSpPr/>
        <p:nvPr/>
      </p:nvGrpSpPr>
      <p:grpSpPr>
        <a:xfrm>
          <a:off x="0" y="0"/>
          <a:ext cx="0" cy="0"/>
          <a:chOff x="0" y="0"/>
          <a:chExt cx="0" cy="0"/>
        </a:xfrm>
      </p:grpSpPr>
      <p:sp>
        <p:nvSpPr>
          <p:cNvPr id="100" name="Google Shape;100;p31"/>
          <p:cNvSpPr txBox="1">
            <a:spLocks noGrp="1"/>
          </p:cNvSpPr>
          <p:nvPr>
            <p:ph type="title"/>
          </p:nvPr>
        </p:nvSpPr>
        <p:spPr>
          <a:xfrm>
            <a:off x="388620" y="2533227"/>
            <a:ext cx="6995100" cy="2719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01" name="Google Shape;101;p31"/>
          <p:cNvSpPr txBox="1">
            <a:spLocks noGrp="1"/>
          </p:cNvSpPr>
          <p:nvPr>
            <p:ph type="body" idx="1"/>
          </p:nvPr>
        </p:nvSpPr>
        <p:spPr>
          <a:xfrm>
            <a:off x="388620" y="5150273"/>
            <a:ext cx="6995100" cy="2719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2" name="Google Shape;102;p31"/>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lor Segue with Subtitle Light 1">
  <p:cSld name="Segue with Subtitle Light_1">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32"/>
          <p:cNvSpPr txBox="1">
            <a:spLocks noGrp="1"/>
          </p:cNvSpPr>
          <p:nvPr>
            <p:ph type="title"/>
          </p:nvPr>
        </p:nvSpPr>
        <p:spPr>
          <a:xfrm>
            <a:off x="388620" y="2533227"/>
            <a:ext cx="6995100" cy="2719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05" name="Google Shape;105;p32"/>
          <p:cNvSpPr txBox="1">
            <a:spLocks noGrp="1"/>
          </p:cNvSpPr>
          <p:nvPr>
            <p:ph type="body" idx="1"/>
          </p:nvPr>
        </p:nvSpPr>
        <p:spPr>
          <a:xfrm>
            <a:off x="388620" y="5150273"/>
            <a:ext cx="6995100" cy="2719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6" name="Google Shape;106;p32"/>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lor Segue with Subtitle Light 2">
  <p:cSld name="Segue with Subtitle Light_1_1">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33"/>
          <p:cNvSpPr txBox="1">
            <a:spLocks noGrp="1"/>
          </p:cNvSpPr>
          <p:nvPr>
            <p:ph type="title"/>
          </p:nvPr>
        </p:nvSpPr>
        <p:spPr>
          <a:xfrm>
            <a:off x="388620" y="2533227"/>
            <a:ext cx="6995100" cy="2719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09" name="Google Shape;109;p33"/>
          <p:cNvSpPr txBox="1">
            <a:spLocks noGrp="1"/>
          </p:cNvSpPr>
          <p:nvPr>
            <p:ph type="body" idx="1"/>
          </p:nvPr>
        </p:nvSpPr>
        <p:spPr>
          <a:xfrm>
            <a:off x="388620" y="5150273"/>
            <a:ext cx="6995100" cy="2719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10" name="Google Shape;110;p33"/>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111"/>
        <p:cNvGrpSpPr/>
        <p:nvPr/>
      </p:nvGrpSpPr>
      <p:grpSpPr>
        <a:xfrm>
          <a:off x="0" y="0"/>
          <a:ext cx="0" cy="0"/>
          <a:chOff x="0" y="0"/>
          <a:chExt cx="0" cy="0"/>
        </a:xfrm>
      </p:grpSpPr>
      <p:sp>
        <p:nvSpPr>
          <p:cNvPr id="112" name="Google Shape;112;p34"/>
          <p:cNvSpPr txBox="1">
            <a:spLocks noGrp="1"/>
          </p:cNvSpPr>
          <p:nvPr>
            <p:ph type="title"/>
          </p:nvPr>
        </p:nvSpPr>
        <p:spPr>
          <a:xfrm>
            <a:off x="388620" y="2533227"/>
            <a:ext cx="6995100" cy="2719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13" name="Google Shape;113;p34"/>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lor Segue Light 1">
  <p:cSld name="Segue Light_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35"/>
          <p:cNvSpPr txBox="1">
            <a:spLocks noGrp="1"/>
          </p:cNvSpPr>
          <p:nvPr>
            <p:ph type="title"/>
          </p:nvPr>
        </p:nvSpPr>
        <p:spPr>
          <a:xfrm>
            <a:off x="388620" y="2533227"/>
            <a:ext cx="6995100" cy="2719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16" name="Google Shape;116;p35"/>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lor Segue Light 2">
  <p:cSld name="Segue Light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36"/>
          <p:cNvSpPr txBox="1">
            <a:spLocks noGrp="1"/>
          </p:cNvSpPr>
          <p:nvPr>
            <p:ph type="title"/>
          </p:nvPr>
        </p:nvSpPr>
        <p:spPr>
          <a:xfrm>
            <a:off x="388620" y="2533227"/>
            <a:ext cx="6995100" cy="2719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19" name="Google Shape;119;p36"/>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120"/>
        <p:cNvGrpSpPr/>
        <p:nvPr/>
      </p:nvGrpSpPr>
      <p:grpSpPr>
        <a:xfrm>
          <a:off x="0" y="0"/>
          <a:ext cx="0" cy="0"/>
          <a:chOff x="0" y="0"/>
          <a:chExt cx="0" cy="0"/>
        </a:xfrm>
      </p:grpSpPr>
      <p:sp>
        <p:nvSpPr>
          <p:cNvPr id="121" name="Google Shape;121;p37"/>
          <p:cNvSpPr txBox="1">
            <a:spLocks noGrp="1"/>
          </p:cNvSpPr>
          <p:nvPr>
            <p:ph type="title"/>
          </p:nvPr>
        </p:nvSpPr>
        <p:spPr>
          <a:xfrm>
            <a:off x="388620" y="1306268"/>
            <a:ext cx="6995100" cy="52131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22" name="Google Shape;122;p37"/>
          <p:cNvSpPr txBox="1">
            <a:spLocks noGrp="1"/>
          </p:cNvSpPr>
          <p:nvPr>
            <p:ph type="body" idx="1"/>
          </p:nvPr>
        </p:nvSpPr>
        <p:spPr>
          <a:xfrm>
            <a:off x="518160" y="6686973"/>
            <a:ext cx="6865500" cy="1456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23" name="Google Shape;123;p37"/>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124"/>
        <p:cNvGrpSpPr/>
        <p:nvPr/>
      </p:nvGrpSpPr>
      <p:grpSpPr>
        <a:xfrm>
          <a:off x="0" y="0"/>
          <a:ext cx="0" cy="0"/>
          <a:chOff x="0" y="0"/>
          <a:chExt cx="0" cy="0"/>
        </a:xfrm>
      </p:grpSpPr>
      <p:sp>
        <p:nvSpPr>
          <p:cNvPr id="125" name="Google Shape;125;p38"/>
          <p:cNvSpPr txBox="1">
            <a:spLocks noGrp="1"/>
          </p:cNvSpPr>
          <p:nvPr>
            <p:ph type="body" idx="1"/>
          </p:nvPr>
        </p:nvSpPr>
        <p:spPr>
          <a:xfrm>
            <a:off x="388620" y="1787869"/>
            <a:ext cx="6995100" cy="6054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26" name="Google Shape;126;p38"/>
          <p:cNvSpPr txBox="1">
            <a:spLocks noGrp="1"/>
          </p:cNvSpPr>
          <p:nvPr>
            <p:ph type="body" idx="2"/>
          </p:nvPr>
        </p:nvSpPr>
        <p:spPr>
          <a:xfrm>
            <a:off x="388620" y="9611360"/>
            <a:ext cx="3363900" cy="22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27" name="Google Shape;127;p38"/>
          <p:cNvSpPr txBox="1">
            <a:spLocks noGrp="1"/>
          </p:cNvSpPr>
          <p:nvPr>
            <p:ph type="title"/>
          </p:nvPr>
        </p:nvSpPr>
        <p:spPr>
          <a:xfrm>
            <a:off x="388620" y="596053"/>
            <a:ext cx="6995100" cy="11640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28" name="Google Shape;128;p38"/>
          <p:cNvSpPr txBox="1">
            <a:spLocks noGrp="1"/>
          </p:cNvSpPr>
          <p:nvPr>
            <p:ph type="body" idx="3"/>
          </p:nvPr>
        </p:nvSpPr>
        <p:spPr>
          <a:xfrm>
            <a:off x="388620" y="3352800"/>
            <a:ext cx="6995100" cy="55881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29" name="Google Shape;129;p38"/>
          <p:cNvSpPr txBox="1">
            <a:spLocks noGrp="1"/>
          </p:cNvSpPr>
          <p:nvPr>
            <p:ph type="sldNum" idx="12"/>
          </p:nvPr>
        </p:nvSpPr>
        <p:spPr>
          <a:xfrm>
            <a:off x="7340093" y="9611360"/>
            <a:ext cx="87600" cy="2235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130"/>
        <p:cNvGrpSpPr/>
        <p:nvPr/>
      </p:nvGrpSpPr>
      <p:grpSpPr>
        <a:xfrm>
          <a:off x="0" y="0"/>
          <a:ext cx="0" cy="0"/>
          <a:chOff x="0" y="0"/>
          <a:chExt cx="0" cy="0"/>
        </a:xfrm>
      </p:grpSpPr>
      <p:sp>
        <p:nvSpPr>
          <p:cNvPr id="131" name="Google Shape;131;p39"/>
          <p:cNvSpPr txBox="1">
            <a:spLocks noGrp="1"/>
          </p:cNvSpPr>
          <p:nvPr>
            <p:ph type="body" idx="1"/>
          </p:nvPr>
        </p:nvSpPr>
        <p:spPr>
          <a:xfrm>
            <a:off x="388620" y="1785177"/>
            <a:ext cx="6995100" cy="6054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32" name="Google Shape;132;p39"/>
          <p:cNvSpPr txBox="1">
            <a:spLocks noGrp="1"/>
          </p:cNvSpPr>
          <p:nvPr>
            <p:ph type="body" idx="2"/>
          </p:nvPr>
        </p:nvSpPr>
        <p:spPr>
          <a:xfrm>
            <a:off x="388620" y="9611360"/>
            <a:ext cx="3363900" cy="22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33" name="Google Shape;133;p39"/>
          <p:cNvSpPr txBox="1">
            <a:spLocks noGrp="1"/>
          </p:cNvSpPr>
          <p:nvPr>
            <p:ph type="title"/>
          </p:nvPr>
        </p:nvSpPr>
        <p:spPr>
          <a:xfrm>
            <a:off x="388620" y="596053"/>
            <a:ext cx="6995100" cy="11610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34" name="Google Shape;134;p39"/>
          <p:cNvSpPr txBox="1">
            <a:spLocks noGrp="1"/>
          </p:cNvSpPr>
          <p:nvPr>
            <p:ph type="body" idx="3"/>
          </p:nvPr>
        </p:nvSpPr>
        <p:spPr>
          <a:xfrm>
            <a:off x="388620" y="3352800"/>
            <a:ext cx="3421200" cy="55881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35" name="Google Shape;135;p39"/>
          <p:cNvSpPr txBox="1">
            <a:spLocks noGrp="1"/>
          </p:cNvSpPr>
          <p:nvPr>
            <p:ph type="sldNum" idx="12"/>
          </p:nvPr>
        </p:nvSpPr>
        <p:spPr>
          <a:xfrm>
            <a:off x="7340093" y="9611360"/>
            <a:ext cx="87600" cy="2235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136" name="Google Shape;136;p39"/>
          <p:cNvSpPr>
            <a:spLocks noGrp="1"/>
          </p:cNvSpPr>
          <p:nvPr>
            <p:ph type="pic" idx="4"/>
          </p:nvPr>
        </p:nvSpPr>
        <p:spPr>
          <a:xfrm>
            <a:off x="3963114" y="3352799"/>
            <a:ext cx="3420600" cy="55881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137"/>
        <p:cNvGrpSpPr/>
        <p:nvPr/>
      </p:nvGrpSpPr>
      <p:grpSpPr>
        <a:xfrm>
          <a:off x="0" y="0"/>
          <a:ext cx="0" cy="0"/>
          <a:chOff x="0" y="0"/>
          <a:chExt cx="0" cy="0"/>
        </a:xfrm>
      </p:grpSpPr>
      <p:sp>
        <p:nvSpPr>
          <p:cNvPr id="138" name="Google Shape;138;p40"/>
          <p:cNvSpPr>
            <a:spLocks noGrp="1"/>
          </p:cNvSpPr>
          <p:nvPr>
            <p:ph type="pic" idx="2"/>
          </p:nvPr>
        </p:nvSpPr>
        <p:spPr>
          <a:xfrm>
            <a:off x="0" y="0"/>
            <a:ext cx="7772400" cy="100584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39" name="Google Shape;139;p40"/>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140"/>
        <p:cNvGrpSpPr/>
        <p:nvPr/>
      </p:nvGrpSpPr>
      <p:grpSpPr>
        <a:xfrm>
          <a:off x="0" y="0"/>
          <a:ext cx="0" cy="0"/>
          <a:chOff x="0" y="0"/>
          <a:chExt cx="0" cy="0"/>
        </a:xfrm>
      </p:grpSpPr>
      <p:pic>
        <p:nvPicPr>
          <p:cNvPr id="141" name="Google Shape;141;p41"/>
          <p:cNvPicPr preferRelativeResize="0"/>
          <p:nvPr/>
        </p:nvPicPr>
        <p:blipFill rotWithShape="1">
          <a:blip r:embed="rId2">
            <a:alphaModFix/>
          </a:blip>
          <a:srcRect r="7800" b="7535"/>
          <a:stretch/>
        </p:blipFill>
        <p:spPr>
          <a:xfrm>
            <a:off x="5592702" y="5029200"/>
            <a:ext cx="2179800" cy="2186100"/>
          </a:xfrm>
          <a:prstGeom prst="rect">
            <a:avLst/>
          </a:prstGeom>
          <a:noFill/>
          <a:ln>
            <a:noFill/>
          </a:ln>
        </p:spPr>
      </p:pic>
      <p:sp>
        <p:nvSpPr>
          <p:cNvPr id="142" name="Google Shape;142;p41"/>
          <p:cNvSpPr txBox="1">
            <a:spLocks noGrp="1"/>
          </p:cNvSpPr>
          <p:nvPr>
            <p:ph type="body" idx="1"/>
          </p:nvPr>
        </p:nvSpPr>
        <p:spPr>
          <a:xfrm>
            <a:off x="388620" y="2533227"/>
            <a:ext cx="6995100" cy="2719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43" name="Google Shape;143;p41"/>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ogo A Dark">
  <p:cSld name="Logo A Dark">
    <p:bg>
      <p:bgPr>
        <a:solidFill>
          <a:srgbClr val="2E3D49"/>
        </a:solidFill>
        <a:effectLst/>
      </p:bgPr>
    </p:bg>
    <p:spTree>
      <p:nvGrpSpPr>
        <p:cNvPr id="1" name="Shape 144"/>
        <p:cNvGrpSpPr/>
        <p:nvPr/>
      </p:nvGrpSpPr>
      <p:grpSpPr>
        <a:xfrm>
          <a:off x="0" y="0"/>
          <a:ext cx="0" cy="0"/>
          <a:chOff x="0" y="0"/>
          <a:chExt cx="0" cy="0"/>
        </a:xfrm>
      </p:grpSpPr>
      <p:sp>
        <p:nvSpPr>
          <p:cNvPr id="145" name="Google Shape;145;p42"/>
          <p:cNvSpPr/>
          <p:nvPr/>
        </p:nvSpPr>
        <p:spPr>
          <a:xfrm>
            <a:off x="416293" y="9387840"/>
            <a:ext cx="6939900" cy="2979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46" name="Google Shape;146;p42"/>
          <p:cNvSpPr/>
          <p:nvPr/>
        </p:nvSpPr>
        <p:spPr>
          <a:xfrm>
            <a:off x="3226941" y="6872601"/>
            <a:ext cx="1318500" cy="679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47" name="Google Shape;147;p42"/>
          <p:cNvPicPr preferRelativeResize="0"/>
          <p:nvPr/>
        </p:nvPicPr>
        <p:blipFill rotWithShape="1">
          <a:blip r:embed="rId2">
            <a:alphaModFix/>
          </a:blip>
          <a:srcRect/>
          <a:stretch/>
        </p:blipFill>
        <p:spPr>
          <a:xfrm>
            <a:off x="2962954" y="2680529"/>
            <a:ext cx="1846500" cy="3795600"/>
          </a:xfrm>
          <a:prstGeom prst="rect">
            <a:avLst/>
          </a:prstGeom>
          <a:noFill/>
          <a:ln>
            <a:noFill/>
          </a:ln>
        </p:spPr>
      </p:pic>
      <p:sp>
        <p:nvSpPr>
          <p:cNvPr id="148" name="Google Shape;148;p42"/>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49"/>
        <p:cNvGrpSpPr/>
        <p:nvPr/>
      </p:nvGrpSpPr>
      <p:grpSpPr>
        <a:xfrm>
          <a:off x="0" y="0"/>
          <a:ext cx="0" cy="0"/>
          <a:chOff x="0" y="0"/>
          <a:chExt cx="0" cy="0"/>
        </a:xfrm>
      </p:grpSpPr>
      <p:sp>
        <p:nvSpPr>
          <p:cNvPr id="150" name="Google Shape;150;p43"/>
          <p:cNvSpPr/>
          <p:nvPr/>
        </p:nvSpPr>
        <p:spPr>
          <a:xfrm>
            <a:off x="416293" y="9387840"/>
            <a:ext cx="6939900" cy="2979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51" name="Google Shape;151;p43"/>
          <p:cNvSpPr/>
          <p:nvPr/>
        </p:nvSpPr>
        <p:spPr>
          <a:xfrm>
            <a:off x="3226941" y="6873240"/>
            <a:ext cx="1318500" cy="679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52" name="Google Shape;152;p43"/>
          <p:cNvPicPr preferRelativeResize="0"/>
          <p:nvPr/>
        </p:nvPicPr>
        <p:blipFill rotWithShape="1">
          <a:blip r:embed="rId2">
            <a:alphaModFix/>
          </a:blip>
          <a:srcRect/>
          <a:stretch/>
        </p:blipFill>
        <p:spPr>
          <a:xfrm>
            <a:off x="2962954" y="2680529"/>
            <a:ext cx="1846500" cy="3795600"/>
          </a:xfrm>
          <a:prstGeom prst="rect">
            <a:avLst/>
          </a:prstGeom>
          <a:noFill/>
          <a:ln>
            <a:noFill/>
          </a:ln>
        </p:spPr>
      </p:pic>
      <p:sp>
        <p:nvSpPr>
          <p:cNvPr id="153" name="Google Shape;153;p43"/>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go B Dark">
  <p:cSld name="Logo B Dark">
    <p:bg>
      <p:bgPr>
        <a:solidFill>
          <a:srgbClr val="2E3D49"/>
        </a:solidFill>
        <a:effectLst/>
      </p:bgPr>
    </p:bg>
    <p:spTree>
      <p:nvGrpSpPr>
        <p:cNvPr id="1" name="Shape 154"/>
        <p:cNvGrpSpPr/>
        <p:nvPr/>
      </p:nvGrpSpPr>
      <p:grpSpPr>
        <a:xfrm>
          <a:off x="0" y="0"/>
          <a:ext cx="0" cy="0"/>
          <a:chOff x="0" y="0"/>
          <a:chExt cx="0" cy="0"/>
        </a:xfrm>
      </p:grpSpPr>
      <p:sp>
        <p:nvSpPr>
          <p:cNvPr id="155" name="Google Shape;155;p44"/>
          <p:cNvSpPr/>
          <p:nvPr/>
        </p:nvSpPr>
        <p:spPr>
          <a:xfrm>
            <a:off x="416293" y="9387840"/>
            <a:ext cx="6939900" cy="2979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56" name="Google Shape;156;p44"/>
          <p:cNvSpPr/>
          <p:nvPr/>
        </p:nvSpPr>
        <p:spPr>
          <a:xfrm>
            <a:off x="3226941" y="5962085"/>
            <a:ext cx="1318500" cy="679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57" name="Google Shape;157;p44"/>
          <p:cNvPicPr preferRelativeResize="0"/>
          <p:nvPr/>
        </p:nvPicPr>
        <p:blipFill rotWithShape="1">
          <a:blip r:embed="rId2">
            <a:alphaModFix/>
          </a:blip>
          <a:srcRect/>
          <a:stretch/>
        </p:blipFill>
        <p:spPr>
          <a:xfrm>
            <a:off x="2125577" y="4343796"/>
            <a:ext cx="3521700" cy="1407900"/>
          </a:xfrm>
          <a:prstGeom prst="rect">
            <a:avLst/>
          </a:prstGeom>
          <a:noFill/>
          <a:ln>
            <a:noFill/>
          </a:ln>
        </p:spPr>
      </p:pic>
      <p:sp>
        <p:nvSpPr>
          <p:cNvPr id="158" name="Google Shape;158;p44"/>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59"/>
        <p:cNvGrpSpPr/>
        <p:nvPr/>
      </p:nvGrpSpPr>
      <p:grpSpPr>
        <a:xfrm>
          <a:off x="0" y="0"/>
          <a:ext cx="0" cy="0"/>
          <a:chOff x="0" y="0"/>
          <a:chExt cx="0" cy="0"/>
        </a:xfrm>
      </p:grpSpPr>
      <p:sp>
        <p:nvSpPr>
          <p:cNvPr id="160" name="Google Shape;160;p45"/>
          <p:cNvSpPr/>
          <p:nvPr/>
        </p:nvSpPr>
        <p:spPr>
          <a:xfrm>
            <a:off x="416293" y="9387840"/>
            <a:ext cx="6939900" cy="2979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61" name="Google Shape;161;p45"/>
          <p:cNvSpPr/>
          <p:nvPr/>
        </p:nvSpPr>
        <p:spPr>
          <a:xfrm>
            <a:off x="3226941" y="5962085"/>
            <a:ext cx="1318500" cy="679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62" name="Google Shape;162;p45"/>
          <p:cNvPicPr preferRelativeResize="0"/>
          <p:nvPr/>
        </p:nvPicPr>
        <p:blipFill rotWithShape="1">
          <a:blip r:embed="rId2">
            <a:alphaModFix/>
          </a:blip>
          <a:srcRect/>
          <a:stretch/>
        </p:blipFill>
        <p:spPr>
          <a:xfrm>
            <a:off x="2125266" y="4343796"/>
            <a:ext cx="3521700" cy="1407900"/>
          </a:xfrm>
          <a:prstGeom prst="rect">
            <a:avLst/>
          </a:prstGeom>
          <a:noFill/>
          <a:ln>
            <a:noFill/>
          </a:ln>
        </p:spPr>
      </p:pic>
      <p:sp>
        <p:nvSpPr>
          <p:cNvPr id="163" name="Google Shape;163;p45"/>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164"/>
        <p:cNvGrpSpPr/>
        <p:nvPr/>
      </p:nvGrpSpPr>
      <p:grpSpPr>
        <a:xfrm>
          <a:off x="0" y="0"/>
          <a:ext cx="0" cy="0"/>
          <a:chOff x="0" y="0"/>
          <a:chExt cx="0" cy="0"/>
        </a:xfrm>
      </p:grpSpPr>
      <p:sp>
        <p:nvSpPr>
          <p:cNvPr id="165" name="Google Shape;165;p46"/>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0"/>
        <p:cNvGrpSpPr/>
        <p:nvPr/>
      </p:nvGrpSpPr>
      <p:grpSpPr>
        <a:xfrm>
          <a:off x="0" y="0"/>
          <a:ext cx="0" cy="0"/>
          <a:chOff x="0" y="0"/>
          <a:chExt cx="0" cy="0"/>
        </a:xfrm>
      </p:grpSpPr>
      <p:sp>
        <p:nvSpPr>
          <p:cNvPr id="171" name="Google Shape;171;p48"/>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2" name="Google Shape;172;p48"/>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3" name="Google Shape;173;p4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4"/>
        <p:cNvGrpSpPr/>
        <p:nvPr/>
      </p:nvGrpSpPr>
      <p:grpSpPr>
        <a:xfrm>
          <a:off x="0" y="0"/>
          <a:ext cx="0" cy="0"/>
          <a:chOff x="0" y="0"/>
          <a:chExt cx="0" cy="0"/>
        </a:xfrm>
      </p:grpSpPr>
      <p:sp>
        <p:nvSpPr>
          <p:cNvPr id="175" name="Google Shape;175;p49"/>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4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7"/>
        <p:cNvGrpSpPr/>
        <p:nvPr/>
      </p:nvGrpSpPr>
      <p:grpSpPr>
        <a:xfrm>
          <a:off x="0" y="0"/>
          <a:ext cx="0" cy="0"/>
          <a:chOff x="0" y="0"/>
          <a:chExt cx="0" cy="0"/>
        </a:xfrm>
      </p:grpSpPr>
      <p:sp>
        <p:nvSpPr>
          <p:cNvPr id="178" name="Google Shape;178;p50"/>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 name="Google Shape;179;p50"/>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0" name="Google Shape;180;p5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6"/>
        <p:cNvGrpSpPr/>
        <p:nvPr/>
      </p:nvGrpSpPr>
      <p:grpSpPr>
        <a:xfrm>
          <a:off x="0" y="0"/>
          <a:ext cx="0" cy="0"/>
          <a:chOff x="0" y="0"/>
          <a:chExt cx="0" cy="0"/>
        </a:xfrm>
      </p:grpSpPr>
      <p:sp>
        <p:nvSpPr>
          <p:cNvPr id="187" name="Google Shape;187;p52"/>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5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9"/>
        <p:cNvGrpSpPr/>
        <p:nvPr/>
      </p:nvGrpSpPr>
      <p:grpSpPr>
        <a:xfrm>
          <a:off x="0" y="0"/>
          <a:ext cx="0" cy="0"/>
          <a:chOff x="0" y="0"/>
          <a:chExt cx="0" cy="0"/>
        </a:xfrm>
      </p:grpSpPr>
      <p:sp>
        <p:nvSpPr>
          <p:cNvPr id="190" name="Google Shape;190;p53"/>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53"/>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92" name="Google Shape;192;p5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3"/>
        <p:cNvGrpSpPr/>
        <p:nvPr/>
      </p:nvGrpSpPr>
      <p:grpSpPr>
        <a:xfrm>
          <a:off x="0" y="0"/>
          <a:ext cx="0" cy="0"/>
          <a:chOff x="0" y="0"/>
          <a:chExt cx="0" cy="0"/>
        </a:xfrm>
      </p:grpSpPr>
      <p:sp>
        <p:nvSpPr>
          <p:cNvPr id="194" name="Google Shape;194;p54"/>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5" name="Google Shape;195;p5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6"/>
        <p:cNvGrpSpPr/>
        <p:nvPr/>
      </p:nvGrpSpPr>
      <p:grpSpPr>
        <a:xfrm>
          <a:off x="0" y="0"/>
          <a:ext cx="0" cy="0"/>
          <a:chOff x="0" y="0"/>
          <a:chExt cx="0" cy="0"/>
        </a:xfrm>
      </p:grpSpPr>
      <p:sp>
        <p:nvSpPr>
          <p:cNvPr id="197" name="Google Shape;197;p55"/>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5"/>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9" name="Google Shape;199;p55"/>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0" name="Google Shape;200;p55"/>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1" name="Google Shape;201;p5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2"/>
        <p:cNvGrpSpPr/>
        <p:nvPr/>
      </p:nvGrpSpPr>
      <p:grpSpPr>
        <a:xfrm>
          <a:off x="0" y="0"/>
          <a:ext cx="0" cy="0"/>
          <a:chOff x="0" y="0"/>
          <a:chExt cx="0" cy="0"/>
        </a:xfrm>
      </p:grpSpPr>
      <p:sp>
        <p:nvSpPr>
          <p:cNvPr id="203" name="Google Shape;203;p56"/>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04" name="Google Shape;204;p5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5"/>
        <p:cNvGrpSpPr/>
        <p:nvPr/>
      </p:nvGrpSpPr>
      <p:grpSpPr>
        <a:xfrm>
          <a:off x="0" y="0"/>
          <a:ext cx="0" cy="0"/>
          <a:chOff x="0" y="0"/>
          <a:chExt cx="0" cy="0"/>
        </a:xfrm>
      </p:grpSpPr>
      <p:sp>
        <p:nvSpPr>
          <p:cNvPr id="206" name="Google Shape;206;p57"/>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57"/>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08" name="Google Shape;208;p5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MND" type="blank">
  <p:cSld name="BLANK">
    <p:spTree>
      <p:nvGrpSpPr>
        <p:cNvPr id="1" name="Shape 209"/>
        <p:cNvGrpSpPr/>
        <p:nvPr/>
      </p:nvGrpSpPr>
      <p:grpSpPr>
        <a:xfrm>
          <a:off x="0" y="0"/>
          <a:ext cx="0" cy="0"/>
          <a:chOff x="0" y="0"/>
          <a:chExt cx="0" cy="0"/>
        </a:xfrm>
      </p:grpSpPr>
      <p:sp>
        <p:nvSpPr>
          <p:cNvPr id="210" name="Google Shape;210;p5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215"/>
        <p:cNvGrpSpPr/>
        <p:nvPr/>
      </p:nvGrpSpPr>
      <p:grpSpPr>
        <a:xfrm>
          <a:off x="0" y="0"/>
          <a:ext cx="0" cy="0"/>
          <a:chOff x="0" y="0"/>
          <a:chExt cx="0" cy="0"/>
        </a:xfrm>
      </p:grpSpPr>
      <p:sp>
        <p:nvSpPr>
          <p:cNvPr id="216" name="Google Shape;216;p60"/>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17" name="Google Shape;217;p60"/>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18" name="Google Shape;218;p6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219"/>
        <p:cNvGrpSpPr/>
        <p:nvPr/>
      </p:nvGrpSpPr>
      <p:grpSpPr>
        <a:xfrm>
          <a:off x="0" y="0"/>
          <a:ext cx="0" cy="0"/>
          <a:chOff x="0" y="0"/>
          <a:chExt cx="0" cy="0"/>
        </a:xfrm>
      </p:grpSpPr>
      <p:sp>
        <p:nvSpPr>
          <p:cNvPr id="220" name="Google Shape;220;p61"/>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21" name="Google Shape;221;p61"/>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22" name="Google Shape;222;p61"/>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23" name="Google Shape;223;p61"/>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224"/>
        <p:cNvGrpSpPr/>
        <p:nvPr/>
      </p:nvGrpSpPr>
      <p:grpSpPr>
        <a:xfrm>
          <a:off x="0" y="0"/>
          <a:ext cx="0" cy="0"/>
          <a:chOff x="0" y="0"/>
          <a:chExt cx="0" cy="0"/>
        </a:xfrm>
      </p:grpSpPr>
      <p:sp>
        <p:nvSpPr>
          <p:cNvPr id="225" name="Google Shape;225;p62"/>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26" name="Google Shape;226;p6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227"/>
        <p:cNvGrpSpPr/>
        <p:nvPr/>
      </p:nvGrpSpPr>
      <p:grpSpPr>
        <a:xfrm>
          <a:off x="0" y="0"/>
          <a:ext cx="0" cy="0"/>
          <a:chOff x="0" y="0"/>
          <a:chExt cx="0" cy="0"/>
        </a:xfrm>
      </p:grpSpPr>
      <p:sp>
        <p:nvSpPr>
          <p:cNvPr id="228" name="Google Shape;228;p63"/>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29" name="Google Shape;229;p63"/>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30" name="Google Shape;230;p63"/>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31" name="Google Shape;231;p6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232"/>
        <p:cNvGrpSpPr/>
        <p:nvPr/>
      </p:nvGrpSpPr>
      <p:grpSpPr>
        <a:xfrm>
          <a:off x="0" y="0"/>
          <a:ext cx="0" cy="0"/>
          <a:chOff x="0" y="0"/>
          <a:chExt cx="0" cy="0"/>
        </a:xfrm>
      </p:grpSpPr>
      <p:sp>
        <p:nvSpPr>
          <p:cNvPr id="233" name="Google Shape;233;p6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34" name="Google Shape;234;p6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35"/>
        <p:cNvGrpSpPr/>
        <p:nvPr/>
      </p:nvGrpSpPr>
      <p:grpSpPr>
        <a:xfrm>
          <a:off x="0" y="0"/>
          <a:ext cx="0" cy="0"/>
          <a:chOff x="0" y="0"/>
          <a:chExt cx="0" cy="0"/>
        </a:xfrm>
      </p:grpSpPr>
      <p:sp>
        <p:nvSpPr>
          <p:cNvPr id="236" name="Google Shape;236;p65"/>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37" name="Google Shape;237;p65"/>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38" name="Google Shape;238;p6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239"/>
        <p:cNvGrpSpPr/>
        <p:nvPr/>
      </p:nvGrpSpPr>
      <p:grpSpPr>
        <a:xfrm>
          <a:off x="0" y="0"/>
          <a:ext cx="0" cy="0"/>
          <a:chOff x="0" y="0"/>
          <a:chExt cx="0" cy="0"/>
        </a:xfrm>
      </p:grpSpPr>
      <p:sp>
        <p:nvSpPr>
          <p:cNvPr id="240" name="Google Shape;240;p66"/>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41" name="Google Shape;241;p66"/>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42" name="Google Shape;242;p66"/>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43" name="Google Shape;243;p6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244"/>
        <p:cNvGrpSpPr/>
        <p:nvPr/>
      </p:nvGrpSpPr>
      <p:grpSpPr>
        <a:xfrm>
          <a:off x="0" y="0"/>
          <a:ext cx="0" cy="0"/>
          <a:chOff x="0" y="0"/>
          <a:chExt cx="0" cy="0"/>
        </a:xfrm>
      </p:grpSpPr>
      <p:sp>
        <p:nvSpPr>
          <p:cNvPr id="245" name="Google Shape;245;p67"/>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46" name="Google Shape;246;p6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247"/>
        <p:cNvGrpSpPr/>
        <p:nvPr/>
      </p:nvGrpSpPr>
      <p:grpSpPr>
        <a:xfrm>
          <a:off x="0" y="0"/>
          <a:ext cx="0" cy="0"/>
          <a:chOff x="0" y="0"/>
          <a:chExt cx="0" cy="0"/>
        </a:xfrm>
      </p:grpSpPr>
      <p:sp>
        <p:nvSpPr>
          <p:cNvPr id="248" name="Google Shape;248;p68"/>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49" name="Google Shape;249;p68"/>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50" name="Google Shape;250;p68"/>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51" name="Google Shape;251;p6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52"/>
        <p:cNvGrpSpPr/>
        <p:nvPr/>
      </p:nvGrpSpPr>
      <p:grpSpPr>
        <a:xfrm>
          <a:off x="0" y="0"/>
          <a:ext cx="0" cy="0"/>
          <a:chOff x="0" y="0"/>
          <a:chExt cx="0" cy="0"/>
        </a:xfrm>
      </p:grpSpPr>
      <p:sp>
        <p:nvSpPr>
          <p:cNvPr id="253" name="Google Shape;253;p69"/>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54" name="Google Shape;254;p69"/>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55" name="Google Shape;255;p6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256"/>
        <p:cNvGrpSpPr/>
        <p:nvPr/>
      </p:nvGrpSpPr>
      <p:grpSpPr>
        <a:xfrm>
          <a:off x="0" y="0"/>
          <a:ext cx="0" cy="0"/>
          <a:chOff x="0" y="0"/>
          <a:chExt cx="0" cy="0"/>
        </a:xfrm>
      </p:grpSpPr>
      <p:sp>
        <p:nvSpPr>
          <p:cNvPr id="257" name="Google Shape;257;p70"/>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58" name="Google Shape;258;p7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9"/>
        <p:cNvGrpSpPr/>
        <p:nvPr/>
      </p:nvGrpSpPr>
      <p:grpSpPr>
        <a:xfrm>
          <a:off x="0" y="0"/>
          <a:ext cx="0" cy="0"/>
          <a:chOff x="0" y="0"/>
          <a:chExt cx="0" cy="0"/>
        </a:xfrm>
      </p:grpSpPr>
      <p:sp>
        <p:nvSpPr>
          <p:cNvPr id="260" name="Google Shape;260;p7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mp; Subtitle" type="title">
  <p:cSld name="Title &amp; Subtitle">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45" name="Google Shape;45;p14"/>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46" name="Google Shape;46;p1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813737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Photo - Horizontal" type="tx">
  <p:cSld name="Photo - Horizontal">
    <p:spTree>
      <p:nvGrpSpPr>
        <p:cNvPr id="1" name="Shape 47"/>
        <p:cNvGrpSpPr/>
        <p:nvPr/>
      </p:nvGrpSpPr>
      <p:grpSpPr>
        <a:xfrm>
          <a:off x="0" y="0"/>
          <a:ext cx="0" cy="0"/>
          <a:chOff x="0" y="0"/>
          <a:chExt cx="0" cy="0"/>
        </a:xfrm>
      </p:grpSpPr>
      <p:sp>
        <p:nvSpPr>
          <p:cNvPr id="48" name="Google Shape;48;p15"/>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49" name="Google Shape;49;p15"/>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0" name="Google Shape;50;p15"/>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51" name="Google Shape;51;p15"/>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282658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4" name="Google Shape;54;p1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1137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55"/>
        <p:cNvGrpSpPr/>
        <p:nvPr/>
      </p:nvGrpSpPr>
      <p:grpSpPr>
        <a:xfrm>
          <a:off x="0" y="0"/>
          <a:ext cx="0" cy="0"/>
          <a:chOff x="0" y="0"/>
          <a:chExt cx="0" cy="0"/>
        </a:xfrm>
      </p:grpSpPr>
      <p:sp>
        <p:nvSpPr>
          <p:cNvPr id="56" name="Google Shape;56;p17"/>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57" name="Google Shape;57;p17"/>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8" name="Google Shape;58;p17"/>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59" name="Google Shape;59;p1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91816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62" name="Google Shape;62;p1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843224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63"/>
        <p:cNvGrpSpPr/>
        <p:nvPr/>
      </p:nvGrpSpPr>
      <p:grpSpPr>
        <a:xfrm>
          <a:off x="0" y="0"/>
          <a:ext cx="0" cy="0"/>
          <a:chOff x="0" y="0"/>
          <a:chExt cx="0" cy="0"/>
        </a:xfrm>
      </p:grpSpPr>
      <p:sp>
        <p:nvSpPr>
          <p:cNvPr id="64" name="Google Shape;64;p19"/>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65" name="Google Shape;65;p19"/>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66" name="Google Shape;66;p1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753156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67"/>
        <p:cNvGrpSpPr/>
        <p:nvPr/>
      </p:nvGrpSpPr>
      <p:grpSpPr>
        <a:xfrm>
          <a:off x="0" y="0"/>
          <a:ext cx="0" cy="0"/>
          <a:chOff x="0" y="0"/>
          <a:chExt cx="0" cy="0"/>
        </a:xfrm>
      </p:grpSpPr>
      <p:sp>
        <p:nvSpPr>
          <p:cNvPr id="68" name="Google Shape;68;p20"/>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69" name="Google Shape;69;p20"/>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70" name="Google Shape;70;p20"/>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71" name="Google Shape;71;p2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14713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72"/>
        <p:cNvGrpSpPr/>
        <p:nvPr/>
      </p:nvGrpSpPr>
      <p:grpSpPr>
        <a:xfrm>
          <a:off x="0" y="0"/>
          <a:ext cx="0" cy="0"/>
          <a:chOff x="0" y="0"/>
          <a:chExt cx="0" cy="0"/>
        </a:xfrm>
      </p:grpSpPr>
      <p:sp>
        <p:nvSpPr>
          <p:cNvPr id="73" name="Google Shape;73;p21"/>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74" name="Google Shape;74;p2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164840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75"/>
        <p:cNvGrpSpPr/>
        <p:nvPr/>
      </p:nvGrpSpPr>
      <p:grpSpPr>
        <a:xfrm>
          <a:off x="0" y="0"/>
          <a:ext cx="0" cy="0"/>
          <a:chOff x="0" y="0"/>
          <a:chExt cx="0" cy="0"/>
        </a:xfrm>
      </p:grpSpPr>
      <p:sp>
        <p:nvSpPr>
          <p:cNvPr id="76" name="Google Shape;76;p22"/>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77" name="Google Shape;77;p22"/>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78" name="Google Shape;78;p22"/>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79" name="Google Shape;79;p2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56281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0"/>
        <p:cNvGrpSpPr/>
        <p:nvPr/>
      </p:nvGrpSpPr>
      <p:grpSpPr>
        <a:xfrm>
          <a:off x="0" y="0"/>
          <a:ext cx="0" cy="0"/>
          <a:chOff x="0" y="0"/>
          <a:chExt cx="0" cy="0"/>
        </a:xfrm>
      </p:grpSpPr>
      <p:sp>
        <p:nvSpPr>
          <p:cNvPr id="81" name="Google Shape;81;p23"/>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82" name="Google Shape;82;p23"/>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83" name="Google Shape;83;p2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058181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84"/>
        <p:cNvGrpSpPr/>
        <p:nvPr/>
      </p:nvGrpSpPr>
      <p:grpSpPr>
        <a:xfrm>
          <a:off x="0" y="0"/>
          <a:ext cx="0" cy="0"/>
          <a:chOff x="0" y="0"/>
          <a:chExt cx="0" cy="0"/>
        </a:xfrm>
      </p:grpSpPr>
      <p:sp>
        <p:nvSpPr>
          <p:cNvPr id="85" name="Google Shape;85;p24"/>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86" name="Google Shape;86;p2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5437654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7"/>
        <p:cNvGrpSpPr/>
        <p:nvPr/>
      </p:nvGrpSpPr>
      <p:grpSpPr>
        <a:xfrm>
          <a:off x="0" y="0"/>
          <a:ext cx="0" cy="0"/>
          <a:chOff x="0" y="0"/>
          <a:chExt cx="0" cy="0"/>
        </a:xfrm>
      </p:grpSpPr>
      <p:sp>
        <p:nvSpPr>
          <p:cNvPr id="88" name="Google Shape;88;p2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492372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3"/>
        <p:cNvGrpSpPr/>
        <p:nvPr/>
      </p:nvGrpSpPr>
      <p:grpSpPr>
        <a:xfrm>
          <a:off x="0" y="0"/>
          <a:ext cx="0" cy="0"/>
          <a:chOff x="0" y="0"/>
          <a:chExt cx="0" cy="0"/>
        </a:xfrm>
      </p:grpSpPr>
      <p:sp>
        <p:nvSpPr>
          <p:cNvPr id="94" name="Google Shape;94;p27"/>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5" name="Google Shape;95;p27"/>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2970839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6"/>
        <p:cNvGrpSpPr/>
        <p:nvPr/>
      </p:nvGrpSpPr>
      <p:grpSpPr>
        <a:xfrm>
          <a:off x="0" y="0"/>
          <a:ext cx="0" cy="0"/>
          <a:chOff x="0" y="0"/>
          <a:chExt cx="0" cy="0"/>
        </a:xfrm>
      </p:grpSpPr>
      <p:sp>
        <p:nvSpPr>
          <p:cNvPr id="97" name="Google Shape;97;p28"/>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96782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 name="Google Shape;32;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8"/>
        <p:cNvGrpSpPr/>
        <p:nvPr/>
      </p:nvGrpSpPr>
      <p:grpSpPr>
        <a:xfrm>
          <a:off x="0" y="0"/>
          <a:ext cx="0" cy="0"/>
          <a:chOff x="0" y="0"/>
          <a:chExt cx="0" cy="0"/>
        </a:xfrm>
      </p:grpSpPr>
      <p:sp>
        <p:nvSpPr>
          <p:cNvPr id="99" name="Google Shape;99;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29"/>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2944045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30"/>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4" name="Google Shape;104;p30"/>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7405099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5"/>
        <p:cNvGrpSpPr/>
        <p:nvPr/>
      </p:nvGrpSpPr>
      <p:grpSpPr>
        <a:xfrm>
          <a:off x="0" y="0"/>
          <a:ext cx="0" cy="0"/>
          <a:chOff x="0" y="0"/>
          <a:chExt cx="0" cy="0"/>
        </a:xfrm>
      </p:grpSpPr>
      <p:sp>
        <p:nvSpPr>
          <p:cNvPr id="106" name="Google Shape;106;p3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5270107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7"/>
        <p:cNvGrpSpPr/>
        <p:nvPr/>
      </p:nvGrpSpPr>
      <p:grpSpPr>
        <a:xfrm>
          <a:off x="0" y="0"/>
          <a:ext cx="0" cy="0"/>
          <a:chOff x="0" y="0"/>
          <a:chExt cx="0" cy="0"/>
        </a:xfrm>
      </p:grpSpPr>
      <p:sp>
        <p:nvSpPr>
          <p:cNvPr id="108" name="Google Shape;108;p32"/>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32"/>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33372865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0"/>
        <p:cNvGrpSpPr/>
        <p:nvPr/>
      </p:nvGrpSpPr>
      <p:grpSpPr>
        <a:xfrm>
          <a:off x="0" y="0"/>
          <a:ext cx="0" cy="0"/>
          <a:chOff x="0" y="0"/>
          <a:chExt cx="0" cy="0"/>
        </a:xfrm>
      </p:grpSpPr>
      <p:sp>
        <p:nvSpPr>
          <p:cNvPr id="111" name="Google Shape;111;p33"/>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18159456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12"/>
        <p:cNvGrpSpPr/>
        <p:nvPr/>
      </p:nvGrpSpPr>
      <p:grpSpPr>
        <a:xfrm>
          <a:off x="0" y="0"/>
          <a:ext cx="0" cy="0"/>
          <a:chOff x="0" y="0"/>
          <a:chExt cx="0" cy="0"/>
        </a:xfrm>
      </p:grpSpPr>
      <p:sp>
        <p:nvSpPr>
          <p:cNvPr id="113" name="Google Shape;113;p34"/>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4"/>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5" name="Google Shape;115;p34"/>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34"/>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4411288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7"/>
        <p:cNvGrpSpPr/>
        <p:nvPr/>
      </p:nvGrpSpPr>
      <p:grpSpPr>
        <a:xfrm>
          <a:off x="0" y="0"/>
          <a:ext cx="0" cy="0"/>
          <a:chOff x="0" y="0"/>
          <a:chExt cx="0" cy="0"/>
        </a:xfrm>
      </p:grpSpPr>
      <p:sp>
        <p:nvSpPr>
          <p:cNvPr id="118" name="Google Shape;118;p35"/>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extLst>
      <p:ext uri="{BB962C8B-B14F-4D97-AF65-F5344CB8AC3E}">
        <p14:creationId xmlns:p14="http://schemas.microsoft.com/office/powerpoint/2010/main" val="1008107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9"/>
        <p:cNvGrpSpPr/>
        <p:nvPr/>
      </p:nvGrpSpPr>
      <p:grpSpPr>
        <a:xfrm>
          <a:off x="0" y="0"/>
          <a:ext cx="0" cy="0"/>
          <a:chOff x="0" y="0"/>
          <a:chExt cx="0" cy="0"/>
        </a:xfrm>
      </p:grpSpPr>
      <p:sp>
        <p:nvSpPr>
          <p:cNvPr id="120" name="Google Shape;120;p36"/>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1" name="Google Shape;121;p36"/>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32462556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Tree>
    <p:extLst>
      <p:ext uri="{BB962C8B-B14F-4D97-AF65-F5344CB8AC3E}">
        <p14:creationId xmlns:p14="http://schemas.microsoft.com/office/powerpoint/2010/main" val="42882206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extLst>
      <p:ext uri="{BB962C8B-B14F-4D97-AF65-F5344CB8AC3E}">
        <p14:creationId xmlns:p14="http://schemas.microsoft.com/office/powerpoint/2010/main" val="4126032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2354881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37007488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24667843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40651700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17988948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 name="Google Shape;25;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extLst>
      <p:ext uri="{BB962C8B-B14F-4D97-AF65-F5344CB8AC3E}">
        <p14:creationId xmlns:p14="http://schemas.microsoft.com/office/powerpoint/2010/main" val="36265301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9271831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8"/>
        <p:cNvGrpSpPr/>
        <p:nvPr/>
      </p:nvGrpSpPr>
      <p:grpSpPr>
        <a:xfrm>
          <a:off x="0" y="0"/>
          <a:ext cx="0" cy="0"/>
          <a:chOff x="0" y="0"/>
          <a:chExt cx="0" cy="0"/>
        </a:xfrm>
      </p:grpSpPr>
      <p:sp>
        <p:nvSpPr>
          <p:cNvPr id="29" name="Google Shape;29;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 name="Google Shape;31;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34727328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3"/>
        <p:cNvGrpSpPr/>
        <p:nvPr/>
      </p:nvGrpSpPr>
      <p:grpSpPr>
        <a:xfrm>
          <a:off x="0" y="0"/>
          <a:ext cx="0" cy="0"/>
          <a:chOff x="0" y="0"/>
          <a:chExt cx="0" cy="0"/>
        </a:xfrm>
      </p:grpSpPr>
      <p:sp>
        <p:nvSpPr>
          <p:cNvPr id="34" name="Google Shape;34;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extLst>
      <p:ext uri="{BB962C8B-B14F-4D97-AF65-F5344CB8AC3E}">
        <p14:creationId xmlns:p14="http://schemas.microsoft.com/office/powerpoint/2010/main" val="32731808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5"/>
        <p:cNvGrpSpPr/>
        <p:nvPr/>
      </p:nvGrpSpPr>
      <p:grpSpPr>
        <a:xfrm>
          <a:off x="0" y="0"/>
          <a:ext cx="0" cy="0"/>
          <a:chOff x="0" y="0"/>
          <a:chExt cx="0" cy="0"/>
        </a:xfrm>
      </p:grpSpPr>
      <p:sp>
        <p:nvSpPr>
          <p:cNvPr id="36" name="Google Shape;36;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 name="Google Shape;37;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2126953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heme" Target="../theme/theme10.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1.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1.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5.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6.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7.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8.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1.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9.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9" name="Google Shape;9;p1"/>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1398500" y="458391"/>
            <a:ext cx="4975282" cy="2226141"/>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76" name="Google Shape;76;p25"/>
          <p:cNvSpPr txBox="1">
            <a:spLocks noGrp="1"/>
          </p:cNvSpPr>
          <p:nvPr>
            <p:ph type="body" idx="1"/>
          </p:nvPr>
        </p:nvSpPr>
        <p:spPr>
          <a:xfrm>
            <a:off x="1398500" y="2684859"/>
            <a:ext cx="4975282" cy="6482753"/>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77" name="Google Shape;77;p25"/>
          <p:cNvSpPr txBox="1">
            <a:spLocks noGrp="1"/>
          </p:cNvSpPr>
          <p:nvPr>
            <p:ph type="sldNum" idx="12"/>
          </p:nvPr>
        </p:nvSpPr>
        <p:spPr>
          <a:xfrm>
            <a:off x="3804540" y="9541073"/>
            <a:ext cx="157405" cy="375035"/>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695" b="0" i="0" u="none" strike="noStrike" cap="none">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sz="386">
              <a:latin typeface="Arial"/>
              <a:ea typeface="Arial"/>
              <a:cs typeface="Arial"/>
              <a:sym typeface="Arial"/>
            </a:endParaRPr>
          </a:p>
        </p:txBody>
      </p:sp>
    </p:spTree>
    <p:extLst>
      <p:ext uri="{BB962C8B-B14F-4D97-AF65-F5344CB8AC3E}">
        <p14:creationId xmlns:p14="http://schemas.microsoft.com/office/powerpoint/2010/main" val="1705605372"/>
      </p:ext>
    </p:extLst>
  </p:cSld>
  <p:clrMap bg1="lt1" tx1="dk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9" name="Google Shape;9;p1"/>
          <p:cNvPicPr preferRelativeResize="0"/>
          <p:nvPr/>
        </p:nvPicPr>
        <p:blipFill>
          <a:blip r:embed="rId13">
            <a:alphaModFix/>
          </a:blip>
          <a:stretch>
            <a:fillRect/>
          </a:stretch>
        </p:blipFill>
        <p:spPr>
          <a:xfrm>
            <a:off x="6744176" y="8934689"/>
            <a:ext cx="808095" cy="273148"/>
          </a:xfrm>
          <a:prstGeom prst="rect">
            <a:avLst/>
          </a:prstGeom>
          <a:noFill/>
          <a:ln>
            <a:noFill/>
          </a:ln>
        </p:spPr>
      </p:pic>
    </p:spTree>
    <p:extLst>
      <p:ext uri="{BB962C8B-B14F-4D97-AF65-F5344CB8AC3E}">
        <p14:creationId xmlns:p14="http://schemas.microsoft.com/office/powerpoint/2010/main" val="1861849475"/>
      </p:ext>
    </p:extLst>
  </p:cSld>
  <p:clrMap bg1="lt1" tx1="dk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76" name="Google Shape;76;p25"/>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77" name="Google Shape;77;p2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extLst>
      <p:ext uri="{BB962C8B-B14F-4D97-AF65-F5344CB8AC3E}">
        <p14:creationId xmlns:p14="http://schemas.microsoft.com/office/powerpoint/2010/main" val="89706358"/>
      </p:ext>
    </p:extLst>
  </p:cSld>
  <p:clrMap bg1="lt1" tx1="dk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 name="Google Shape;8;p1"/>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63902369"/>
      </p:ext>
    </p:extLst>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2" name="Google Shape;4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43" name="Google Shape;4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388620" y="2533227"/>
            <a:ext cx="6995100" cy="2719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sp>
        <p:nvSpPr>
          <p:cNvPr id="76" name="Google Shape;76;p25"/>
          <p:cNvSpPr txBox="1">
            <a:spLocks noGrp="1"/>
          </p:cNvSpPr>
          <p:nvPr>
            <p:ph type="body" idx="1"/>
          </p:nvPr>
        </p:nvSpPr>
        <p:spPr>
          <a:xfrm>
            <a:off x="522208" y="5206153"/>
            <a:ext cx="6727800" cy="2719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77" name="Google Shape;77;p25"/>
          <p:cNvSpPr txBox="1">
            <a:spLocks noGrp="1"/>
          </p:cNvSpPr>
          <p:nvPr>
            <p:ph type="sldNum" idx="12"/>
          </p:nvPr>
        </p:nvSpPr>
        <p:spPr>
          <a:xfrm>
            <a:off x="7558691" y="9685867"/>
            <a:ext cx="119700" cy="2979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6"/>
        <p:cNvGrpSpPr/>
        <p:nvPr/>
      </p:nvGrpSpPr>
      <p:grpSpPr>
        <a:xfrm>
          <a:off x="0" y="0"/>
          <a:ext cx="0" cy="0"/>
          <a:chOff x="0" y="0"/>
          <a:chExt cx="0" cy="0"/>
        </a:xfrm>
      </p:grpSpPr>
      <p:sp>
        <p:nvSpPr>
          <p:cNvPr id="167" name="Google Shape;167;p47"/>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8" name="Google Shape;168;p47"/>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69" name="Google Shape;169;p47"/>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5" r:id="rId4"/>
    <p:sldLayoutId id="2147483696" r:id="rId5"/>
    <p:sldLayoutId id="2147483697" r:id="rId6"/>
    <p:sldLayoutId id="2147483698" r:id="rId7"/>
    <p:sldLayoutId id="2147483699" r:id="rId8"/>
    <p:sldLayoutId id="2147483700"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
        <p:cNvGrpSpPr/>
        <p:nvPr/>
      </p:nvGrpSpPr>
      <p:grpSpPr>
        <a:xfrm>
          <a:off x="0" y="0"/>
          <a:ext cx="0" cy="0"/>
          <a:chOff x="0" y="0"/>
          <a:chExt cx="0" cy="0"/>
        </a:xfrm>
      </p:grpSpPr>
      <p:sp>
        <p:nvSpPr>
          <p:cNvPr id="212" name="Google Shape;212;p59"/>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213" name="Google Shape;213;p59"/>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214" name="Google Shape;214;p5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41" name="Google Shape;41;p1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42" name="Google Shape;42;p1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extLst>
      <p:ext uri="{BB962C8B-B14F-4D97-AF65-F5344CB8AC3E}">
        <p14:creationId xmlns:p14="http://schemas.microsoft.com/office/powerpoint/2010/main" val="1901456397"/>
      </p:ext>
    </p:extLst>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26"/>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1" name="Google Shape;91;p26"/>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92" name="Google Shape;92;p26"/>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0852980"/>
      </p:ext>
    </p:extLst>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118798841"/>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95" cy="1120059"/>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95" cy="6239718"/>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p:nvPr/>
        </p:nvSpPr>
        <p:spPr>
          <a:xfrm>
            <a:off x="-11" y="964431"/>
            <a:ext cx="32455" cy="931376"/>
          </a:xfrm>
          <a:prstGeom prst="rect">
            <a:avLst/>
          </a:prstGeom>
          <a:solidFill>
            <a:srgbClr val="02B4E5"/>
          </a:solidFill>
          <a:ln>
            <a:noFill/>
          </a:ln>
        </p:spPr>
        <p:txBody>
          <a:bodyPr spcFirstLastPara="1" wrap="square" lIns="20690" tIns="20690" rIns="20690" bIns="20690" anchor="ctr" anchorCtr="0">
            <a:noAutofit/>
          </a:bodyPr>
          <a:lstStyle/>
          <a:p>
            <a:pPr marL="0" marR="0" lvl="0" indent="0" algn="ctr" rtl="0">
              <a:lnSpc>
                <a:spcPct val="100000"/>
              </a:lnSpc>
              <a:spcBef>
                <a:spcPts val="0"/>
              </a:spcBef>
              <a:spcAft>
                <a:spcPts val="0"/>
              </a:spcAft>
              <a:buClr>
                <a:srgbClr val="FFFFFF"/>
              </a:buClr>
              <a:buFont typeface="Helvetica Neue"/>
              <a:buNone/>
            </a:pPr>
            <a:endParaRPr sz="927" b="0" i="0" u="none" strike="noStrike" cap="none">
              <a:solidFill>
                <a:srgbClr val="FFFFFF"/>
              </a:solidFill>
              <a:latin typeface="Helvetica Neue"/>
              <a:ea typeface="Helvetica Neue"/>
              <a:cs typeface="Helvetica Neue"/>
              <a:sym typeface="Helvetica Neue"/>
            </a:endParaRPr>
          </a:p>
        </p:txBody>
      </p:sp>
      <p:pic>
        <p:nvPicPr>
          <p:cNvPr id="9" name="Google Shape;9;p1"/>
          <p:cNvPicPr preferRelativeResize="0"/>
          <p:nvPr/>
        </p:nvPicPr>
        <p:blipFill>
          <a:blip r:embed="rId13">
            <a:alphaModFix/>
          </a:blip>
          <a:stretch>
            <a:fillRect/>
          </a:stretch>
        </p:blipFill>
        <p:spPr>
          <a:xfrm>
            <a:off x="6744177" y="8934690"/>
            <a:ext cx="482520" cy="273148"/>
          </a:xfrm>
          <a:prstGeom prst="rect">
            <a:avLst/>
          </a:prstGeom>
          <a:noFill/>
          <a:ln>
            <a:noFill/>
          </a:ln>
        </p:spPr>
      </p:pic>
    </p:spTree>
    <p:extLst>
      <p:ext uri="{BB962C8B-B14F-4D97-AF65-F5344CB8AC3E}">
        <p14:creationId xmlns:p14="http://schemas.microsoft.com/office/powerpoint/2010/main" val="3352405460"/>
      </p:ext>
    </p:extLst>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8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12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5.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126.xml"/><Relationship Id="rId4" Type="http://schemas.openxmlformats.org/officeDocument/2006/relationships/image" Target="../media/image4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5.xml"/></Relationships>
</file>

<file path=ppt/slides/_rels/slide1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26.xml"/><Relationship Id="rId4" Type="http://schemas.openxmlformats.org/officeDocument/2006/relationships/image" Target="../media/image4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5.xml"/></Relationships>
</file>

<file path=ppt/slides/_rels/slide1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26.xml"/><Relationship Id="rId4" Type="http://schemas.openxmlformats.org/officeDocument/2006/relationships/image" Target="../media/image50.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6.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14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9.xml"/></Relationships>
</file>

<file path=ppt/slides/_rels/slide1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9.xml"/><Relationship Id="rId1" Type="http://schemas.openxmlformats.org/officeDocument/2006/relationships/slideLayout" Target="../slideLayouts/slideLayout14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149.xml"/></Relationships>
</file>

<file path=ppt/slides/_rels/slide1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9.xml"/><Relationship Id="rId1" Type="http://schemas.openxmlformats.org/officeDocument/2006/relationships/slideLayout" Target="../slideLayouts/slideLayout14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6.xml"/><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4.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8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hyperlink" Target="https://moz.com/explorer" TargetMode="External"/><Relationship Id="rId2" Type="http://schemas.openxmlformats.org/officeDocument/2006/relationships/notesSlide" Target="../notesSlides/notesSlide28.xml"/><Relationship Id="rId1" Type="http://schemas.openxmlformats.org/officeDocument/2006/relationships/slideLayout" Target="../slideLayouts/slideLayout9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2.xml"/></Relationships>
</file>

<file path=ppt/slides/_rels/slide57.xml.rels><?xml version="1.0" encoding="UTF-8" standalone="yes"?>
<Relationships xmlns="http://schemas.openxmlformats.org/package/2006/relationships"><Relationship Id="rId3" Type="http://schemas.openxmlformats.org/officeDocument/2006/relationships/hyperlink" Target="https://www.udacity.com/images/svgs/udacity-tt-logo.svg" TargetMode="External"/><Relationship Id="rId7" Type="http://schemas.openxmlformats.org/officeDocument/2006/relationships/hyperlink" Target="https://www.udacity.com/images/brand-refresh/school-icons/cloud-computing.svg" TargetMode="External"/><Relationship Id="rId2" Type="http://schemas.openxmlformats.org/officeDocument/2006/relationships/notesSlide" Target="../notesSlides/notesSlide30.xml"/><Relationship Id="rId1" Type="http://schemas.openxmlformats.org/officeDocument/2006/relationships/slideLayout" Target="../slideLayouts/slideLayout92.xml"/><Relationship Id="rId6" Type="http://schemas.openxmlformats.org/officeDocument/2006/relationships/hyperlink" Target="https://www.udacity.com/images/brand-refresh/school-icons/autonomous-systems.svg" TargetMode="External"/><Relationship Id="rId5" Type="http://schemas.openxmlformats.org/officeDocument/2006/relationships/hyperlink" Target="https://www.udacity.com/images/brand-refresh/school-icons/ai.svg" TargetMode="External"/><Relationship Id="rId4" Type="http://schemas.openxmlformats.org/officeDocument/2006/relationships/hyperlink" Target="https://www.udacity.com/images/brand-refresh/mobile-open.svg"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udacity.com/images/svgs/udacity-tt-logo.svg" TargetMode="External"/><Relationship Id="rId7" Type="http://schemas.openxmlformats.org/officeDocument/2006/relationships/hyperlink" Target="https://www.udacity.com/images/brand-refresh/school-icons/cloud-computing.svg" TargetMode="External"/><Relationship Id="rId2" Type="http://schemas.openxmlformats.org/officeDocument/2006/relationships/notesSlide" Target="../notesSlides/notesSlide31.xml"/><Relationship Id="rId1" Type="http://schemas.openxmlformats.org/officeDocument/2006/relationships/slideLayout" Target="../slideLayouts/slideLayout92.xml"/><Relationship Id="rId6" Type="http://schemas.openxmlformats.org/officeDocument/2006/relationships/hyperlink" Target="https://www.udacity.com/images/brand-refresh/school-icons/autonomous-systems.svg" TargetMode="External"/><Relationship Id="rId5" Type="http://schemas.openxmlformats.org/officeDocument/2006/relationships/hyperlink" Target="https://www.udacity.com/images/brand-refresh/school-icons/ai.svg" TargetMode="External"/><Relationship Id="rId4" Type="http://schemas.openxmlformats.org/officeDocument/2006/relationships/hyperlink" Target="https://www.udacity.com/images/brand-refresh/mobile-open.svg"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61.xml.rels><?xml version="1.0" encoding="UTF-8" standalone="yes"?>
<Relationships xmlns="http://schemas.openxmlformats.org/package/2006/relationships"><Relationship Id="rId2" Type="http://schemas.openxmlformats.org/officeDocument/2006/relationships/hyperlink" Target="https://www.payscale.com/research/NG/Job=Digital_Marketing_Manager/Salary" TargetMode="External"/><Relationship Id="rId1" Type="http://schemas.openxmlformats.org/officeDocument/2006/relationships/slideLayout" Target="../slideLayouts/slideLayout92.xml"/></Relationships>
</file>

<file path=ppt/slides/_rels/slide62.xml.rels><?xml version="1.0" encoding="UTF-8" standalone="yes"?>
<Relationships xmlns="http://schemas.openxmlformats.org/package/2006/relationships"><Relationship Id="rId2" Type="http://schemas.openxmlformats.org/officeDocument/2006/relationships/hyperlink" Target="https://yourstory.com/mystory/the-growth-of-digital-marketing-in-india" TargetMode="External"/><Relationship Id="rId1" Type="http://schemas.openxmlformats.org/officeDocument/2006/relationships/slideLayout" Target="../slideLayouts/slideLayout9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hyperlink" Target="azure.microsoft.com/en-us/blog/announcing-advanced-azure-machine-learning-nanodegree-program-with-udacity" TargetMode="External"/><Relationship Id="rId2" Type="http://schemas.openxmlformats.org/officeDocument/2006/relationships/notesSlide" Target="../notesSlides/notesSlide34.xml"/><Relationship Id="rId1" Type="http://schemas.openxmlformats.org/officeDocument/2006/relationships/slideLayout" Target="../slideLayouts/slideLayout92.xml"/><Relationship Id="rId5" Type="http://schemas.openxmlformats.org/officeDocument/2006/relationships/hyperlink" Target="http://www.cloudflare.com/en-in/case-studies/udacity/" TargetMode="External"/><Relationship Id="rId4" Type="http://schemas.openxmlformats.org/officeDocument/2006/relationships/hyperlink" Target="xd.adobe.com/ideas/career-tips/online-ux-design-courses-bootcamps/"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thenetnaija.com/" TargetMode="External"/><Relationship Id="rId3" Type="http://schemas.openxmlformats.org/officeDocument/2006/relationships/hyperlink" Target="https://www.semrush.com/" TargetMode="External"/><Relationship Id="rId7" Type="http://schemas.openxmlformats.org/officeDocument/2006/relationships/hyperlink" Target="https://www.lindaikejisblog.com/" TargetMode="External"/><Relationship Id="rId2" Type="http://schemas.openxmlformats.org/officeDocument/2006/relationships/notesSlide" Target="../notesSlides/notesSlide35.xml"/><Relationship Id="rId1" Type="http://schemas.openxmlformats.org/officeDocument/2006/relationships/slideLayout" Target="../slideLayouts/slideLayout92.xml"/><Relationship Id="rId6" Type="http://schemas.openxmlformats.org/officeDocument/2006/relationships/hyperlink" Target="https://www.vanguardngr.com/" TargetMode="External"/><Relationship Id="rId5" Type="http://schemas.openxmlformats.org/officeDocument/2006/relationships/hyperlink" Target="https://www.udacity.com/" TargetMode="External"/><Relationship Id="rId4" Type="http://schemas.openxmlformats.org/officeDocument/2006/relationships/hyperlink" Target="https://online.seranking.com/research.competitor.html"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67.xml.rels><?xml version="1.0" encoding="UTF-8" standalone="yes"?>
<Relationships xmlns="http://schemas.openxmlformats.org/package/2006/relationships"><Relationship Id="rId3" Type="http://schemas.openxmlformats.org/officeDocument/2006/relationships/hyperlink" Target="https://northcutt.com/tools/free-seo-tools/google-indexed-pages-checker/" TargetMode="External"/><Relationship Id="rId2" Type="http://schemas.openxmlformats.org/officeDocument/2006/relationships/notesSlide" Target="../notesSlides/notesSlide37.xml"/><Relationship Id="rId1" Type="http://schemas.openxmlformats.org/officeDocument/2006/relationships/slideLayout" Target="../slideLayouts/slideLayout92.xml"/><Relationship Id="rId5" Type="http://schemas.openxmlformats.org/officeDocument/2006/relationships/hyperlink" Target="https://testmysite.thinkwithgoogle.com/" TargetMode="External"/><Relationship Id="rId4" Type="http://schemas.openxmlformats.org/officeDocument/2006/relationships/hyperlink" Target="https://developers.google.com/speed/pagespeed/insights/"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3" Type="http://schemas.openxmlformats.org/officeDocument/2006/relationships/hyperlink" Target="https://developers.google.com/speed/pagespeed/insights/" TargetMode="External"/><Relationship Id="rId2" Type="http://schemas.openxmlformats.org/officeDocument/2006/relationships/notesSlide" Target="../notesSlides/notesSlide39.xml"/><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2.xml"/></Relationships>
</file>

<file path=ppt/slides/_rels/slide73.xml.rels><?xml version="1.0" encoding="UTF-8" standalone="yes"?>
<Relationships xmlns="http://schemas.openxmlformats.org/package/2006/relationships"><Relationship Id="rId3" Type="http://schemas.openxmlformats.org/officeDocument/2006/relationships/hyperlink" Target="https://testmysite.thinkwithgoogle.com/" TargetMode="External"/><Relationship Id="rId2" Type="http://schemas.openxmlformats.org/officeDocument/2006/relationships/notesSlide" Target="../notesSlides/notesSlide40.xml"/><Relationship Id="rId1" Type="http://schemas.openxmlformats.org/officeDocument/2006/relationships/slideLayout" Target="../slideLayouts/slideLayout9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0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2.xml"/></Relationships>
</file>

<file path=ppt/slides/_rels/slide79.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notesSlide" Target="../notesSlides/notesSlide45.xml"/><Relationship Id="rId1" Type="http://schemas.openxmlformats.org/officeDocument/2006/relationships/slideLayout" Target="../slideLayouts/slideLayout103.xml"/><Relationship Id="rId4" Type="http://schemas.openxmlformats.org/officeDocument/2006/relationships/hyperlink" Target="https://www.udacity.com/course/digital-marketing-nanodegree--nd01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03.xml"/><Relationship Id="rId4" Type="http://schemas.openxmlformats.org/officeDocument/2006/relationships/hyperlink" Target="https://docs.google.com/spreadsheets/d/1mMSLW2HYBYPDFJbEAVrSCWrkBuiITg_Xb1LEhO2Q2cE/edit?usp=sharing"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03.xml"/><Relationship Id="rId4" Type="http://schemas.openxmlformats.org/officeDocument/2006/relationships/hyperlink" Target="https://docs.google.com/spreadsheets/d/1mMSLW2HYBYPDFJbEAVrSCWrkBuiITg_Xb1LEhO2Q2cE/edit?usp=sharing"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docs.google.com/spreadsheets/d/1mMSLW2HYBYPDFJbEAVrSCWrkBuiITg_Xb1LEhO2Q2cE/edit?usp=sharing" TargetMode="External"/><Relationship Id="rId2" Type="http://schemas.openxmlformats.org/officeDocument/2006/relationships/notesSlide" Target="../notesSlides/notesSlide49.xml"/><Relationship Id="rId1" Type="http://schemas.openxmlformats.org/officeDocument/2006/relationships/slideLayout" Target="../slideLayouts/slideLayout103.xml"/><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3" Type="http://schemas.openxmlformats.org/officeDocument/2006/relationships/hyperlink" Target="https://docs.google.com/spreadsheets/d/1mMSLW2HYBYPDFJbEAVrSCWrkBuiITg_Xb1LEhO2Q2cE/edit?usp=sharing" TargetMode="External"/><Relationship Id="rId2" Type="http://schemas.openxmlformats.org/officeDocument/2006/relationships/notesSlide" Target="../notesSlides/notesSlide50.xml"/><Relationship Id="rId1" Type="http://schemas.openxmlformats.org/officeDocument/2006/relationships/slideLayout" Target="../slideLayouts/slideLayout103.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2.xml"/></Relationships>
</file>

<file path=ppt/slides/_rels/slide86.xml.rels><?xml version="1.0" encoding="UTF-8" standalone="yes"?>
<Relationships xmlns="http://schemas.openxmlformats.org/package/2006/relationships"><Relationship Id="rId3" Type="http://schemas.openxmlformats.org/officeDocument/2006/relationships/hyperlink" Target="https://docs.google.com/spreadsheets/d/1mMSLW2HYBYPDFJbEAVrSCWrkBuiITg_Xb1LEhO2Q2cE/edit?usp=sharing" TargetMode="External"/><Relationship Id="rId2" Type="http://schemas.openxmlformats.org/officeDocument/2006/relationships/notesSlide" Target="../notesSlides/notesSlide52.xml"/><Relationship Id="rId1" Type="http://schemas.openxmlformats.org/officeDocument/2006/relationships/slideLayout" Target="../slideLayouts/slideLayout10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72"/>
          <p:cNvPicPr preferRelativeResize="0"/>
          <p:nvPr/>
        </p:nvPicPr>
        <p:blipFill rotWithShape="1">
          <a:blip r:embed="rId3">
            <a:alphaModFix/>
          </a:blip>
          <a:srcRect/>
          <a:stretch/>
        </p:blipFill>
        <p:spPr>
          <a:xfrm>
            <a:off x="0" y="0"/>
            <a:ext cx="7772400" cy="10058400"/>
          </a:xfrm>
          <a:prstGeom prst="rect">
            <a:avLst/>
          </a:prstGeom>
          <a:noFill/>
          <a:ln>
            <a:noFill/>
          </a:ln>
        </p:spPr>
      </p:pic>
      <p:sp>
        <p:nvSpPr>
          <p:cNvPr id="2" name="TextBox 1">
            <a:extLst>
              <a:ext uri="{FF2B5EF4-FFF2-40B4-BE49-F238E27FC236}">
                <a16:creationId xmlns:a16="http://schemas.microsoft.com/office/drawing/2014/main" id="{B1AFE06B-FB5A-4DDF-2853-27E76272B3BD}"/>
              </a:ext>
            </a:extLst>
          </p:cNvPr>
          <p:cNvSpPr txBox="1"/>
          <p:nvPr/>
        </p:nvSpPr>
        <p:spPr>
          <a:xfrm>
            <a:off x="653143" y="8077200"/>
            <a:ext cx="4027714" cy="400110"/>
          </a:xfrm>
          <a:prstGeom prst="rect">
            <a:avLst/>
          </a:prstGeom>
          <a:noFill/>
        </p:spPr>
        <p:txBody>
          <a:bodyPr wrap="square" rtlCol="0">
            <a:spAutoFit/>
          </a:bodyPr>
          <a:lstStyle/>
          <a:p>
            <a:r>
              <a:rPr lang="en-US" sz="2000" dirty="0"/>
              <a:t>BY PEACE NGOZI AGHEDO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82"/>
          <p:cNvSpPr txBox="1">
            <a:spLocks noGrp="1"/>
          </p:cNvSpPr>
          <p:nvPr>
            <p:ph type="title"/>
          </p:nvPr>
        </p:nvSpPr>
        <p:spPr>
          <a:xfrm>
            <a:off x="7386" y="-127025"/>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dirty="0">
                <a:solidFill>
                  <a:srgbClr val="2E3D49"/>
                </a:solidFill>
                <a:latin typeface="Arial" panose="020B0604020202020204" pitchFamily="34" charset="0"/>
              </a:rPr>
              <a:t>Target</a:t>
            </a:r>
            <a:r>
              <a:rPr lang="en" dirty="0">
                <a:latin typeface="Arial" panose="020B0604020202020204" pitchFamily="34" charset="0"/>
              </a:rPr>
              <a:t> </a:t>
            </a:r>
            <a:r>
              <a:rPr lang="en" sz="4000" dirty="0">
                <a:solidFill>
                  <a:srgbClr val="2E3D49"/>
                </a:solidFill>
                <a:latin typeface="Arial" panose="020B0604020202020204" pitchFamily="34" charset="0"/>
              </a:rPr>
              <a:t>Persona</a:t>
            </a:r>
            <a:r>
              <a:rPr lang="en" dirty="0">
                <a:latin typeface="Arial" panose="020B0604020202020204" pitchFamily="34" charset="0"/>
              </a:rPr>
              <a:t> </a:t>
            </a:r>
            <a:br>
              <a:rPr lang="en" dirty="0">
                <a:latin typeface="Arial" panose="020B0604020202020204" pitchFamily="34" charset="0"/>
              </a:rPr>
            </a:br>
            <a:endParaRPr dirty="0">
              <a:latin typeface="Arial" panose="020B0604020202020204" pitchFamily="34" charset="0"/>
            </a:endParaRPr>
          </a:p>
        </p:txBody>
      </p:sp>
      <p:graphicFrame>
        <p:nvGraphicFramePr>
          <p:cNvPr id="2" name="Table 1">
            <a:extLst>
              <a:ext uri="{FF2B5EF4-FFF2-40B4-BE49-F238E27FC236}">
                <a16:creationId xmlns:a16="http://schemas.microsoft.com/office/drawing/2014/main" id="{D2B19AB4-C336-4D09-768A-00E019965AD4}"/>
              </a:ext>
            </a:extLst>
          </p:cNvPr>
          <p:cNvGraphicFramePr>
            <a:graphicFrameLocks noGrp="1"/>
          </p:cNvGraphicFramePr>
          <p:nvPr>
            <p:extLst>
              <p:ext uri="{D42A27DB-BD31-4B8C-83A1-F6EECF244321}">
                <p14:modId xmlns:p14="http://schemas.microsoft.com/office/powerpoint/2010/main" val="1965732518"/>
              </p:ext>
            </p:extLst>
          </p:nvPr>
        </p:nvGraphicFramePr>
        <p:xfrm>
          <a:off x="7386" y="795564"/>
          <a:ext cx="7554686" cy="9054092"/>
        </p:xfrm>
        <a:graphic>
          <a:graphicData uri="http://schemas.openxmlformats.org/drawingml/2006/table">
            <a:tbl>
              <a:tblPr>
                <a:noFill/>
              </a:tblPr>
              <a:tblGrid>
                <a:gridCol w="2534993">
                  <a:extLst>
                    <a:ext uri="{9D8B030D-6E8A-4147-A177-3AD203B41FA5}">
                      <a16:colId xmlns:a16="http://schemas.microsoft.com/office/drawing/2014/main" val="20000"/>
                    </a:ext>
                  </a:extLst>
                </a:gridCol>
                <a:gridCol w="2441273">
                  <a:extLst>
                    <a:ext uri="{9D8B030D-6E8A-4147-A177-3AD203B41FA5}">
                      <a16:colId xmlns:a16="http://schemas.microsoft.com/office/drawing/2014/main" val="20001"/>
                    </a:ext>
                  </a:extLst>
                </a:gridCol>
                <a:gridCol w="2578420">
                  <a:extLst>
                    <a:ext uri="{9D8B030D-6E8A-4147-A177-3AD203B41FA5}">
                      <a16:colId xmlns:a16="http://schemas.microsoft.com/office/drawing/2014/main" val="20002"/>
                    </a:ext>
                  </a:extLst>
                </a:gridCol>
              </a:tblGrid>
              <a:tr h="785495">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0" lvl="0" indent="0" algn="ctr" rtl="0">
                        <a:spcBef>
                          <a:spcPts val="0"/>
                        </a:spcBef>
                        <a:spcAft>
                          <a:spcPts val="0"/>
                        </a:spcAft>
                        <a:buNone/>
                      </a:pPr>
                      <a:r>
                        <a:rPr lang="en-GB" sz="1800" dirty="0">
                          <a:solidFill>
                            <a:schemeClr val="lt1"/>
                          </a:solidFill>
                          <a:latin typeface="Times New Roman" panose="02020603050405020304" pitchFamily="18" charset="0"/>
                          <a:ea typeface="Open Sans" panose="020B0606030504020204"/>
                          <a:cs typeface="Times New Roman" panose="02020603050405020304" pitchFamily="18" charset="0"/>
                          <a:sym typeface="Open Sans" panose="020B0606030504020204"/>
                        </a:rPr>
                        <a:t>Background and Demographics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0" lvl="0" indent="0" algn="ctr" rtl="0">
                        <a:spcBef>
                          <a:spcPts val="0"/>
                        </a:spcBef>
                        <a:spcAft>
                          <a:spcPts val="0"/>
                        </a:spcAft>
                        <a:buNone/>
                      </a:pPr>
                      <a:r>
                        <a:rPr lang="en-GB" sz="1800">
                          <a:solidFill>
                            <a:schemeClr val="lt1"/>
                          </a:solidFill>
                          <a:latin typeface="Times New Roman" panose="02020603050405020304" pitchFamily="18" charset="0"/>
                          <a:ea typeface="Open Sans" panose="020B0606030504020204"/>
                          <a:cs typeface="Times New Roman" panose="02020603050405020304" pitchFamily="18" charset="0"/>
                          <a:sym typeface="Open Sans" panose="020B0606030504020204"/>
                        </a:rPr>
                        <a:t>Target Persona </a:t>
                      </a:r>
                      <a:endParaRPr sz="1800">
                        <a:solidFill>
                          <a:schemeClr val="lt1"/>
                        </a:solidFill>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ctr" rtl="0">
                        <a:spcBef>
                          <a:spcPts val="0"/>
                        </a:spcBef>
                        <a:spcAft>
                          <a:spcPts val="0"/>
                        </a:spcAft>
                        <a:buNone/>
                      </a:pPr>
                      <a:r>
                        <a:rPr lang="en-GB" sz="1800">
                          <a:solidFill>
                            <a:schemeClr val="lt1"/>
                          </a:solidFill>
                          <a:latin typeface="Times New Roman" panose="02020603050405020304" pitchFamily="18" charset="0"/>
                          <a:ea typeface="Open Sans" panose="020B0606030504020204"/>
                          <a:cs typeface="Times New Roman" panose="02020603050405020304" pitchFamily="18" charset="0"/>
                          <a:sym typeface="Open Sans" panose="020B0606030504020204"/>
                        </a:rPr>
                        <a:t>Name</a:t>
                      </a:r>
                      <a:endParaRPr sz="1800">
                        <a:solidFill>
                          <a:schemeClr val="lt1"/>
                        </a:solidFill>
                        <a:latin typeface="Times New Roman" panose="02020603050405020304" pitchFamily="18" charset="0"/>
                        <a:ea typeface="Open Sans" panose="020B0606030504020204"/>
                        <a:cs typeface="Times New Roman" panose="02020603050405020304" pitchFamily="18" charset="0"/>
                        <a:sym typeface="Open Sans" panose="020B0606030504020204"/>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0" lvl="0" indent="0" algn="ctr" rtl="0">
                        <a:spcBef>
                          <a:spcPts val="0"/>
                        </a:spcBef>
                        <a:spcAft>
                          <a:spcPts val="0"/>
                        </a:spcAft>
                        <a:buNone/>
                      </a:pPr>
                      <a:r>
                        <a:rPr lang="en-GB" sz="1800" dirty="0">
                          <a:solidFill>
                            <a:schemeClr val="lt1"/>
                          </a:solidFill>
                          <a:latin typeface="Times New Roman" panose="02020603050405020304" pitchFamily="18" charset="0"/>
                          <a:ea typeface="Open Sans" panose="020B0606030504020204"/>
                          <a:cs typeface="Times New Roman" panose="02020603050405020304" pitchFamily="18" charset="0"/>
                          <a:sym typeface="Open Sans" panose="020B0606030504020204"/>
                        </a:rPr>
                        <a:t>Needs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extLst>
                  <a:ext uri="{0D108BD9-81ED-4DB2-BD59-A6C34878D82A}">
                    <a16:rowId xmlns:a16="http://schemas.microsoft.com/office/drawing/2014/main" val="10000"/>
                  </a:ext>
                </a:extLst>
              </a:tr>
              <a:tr h="3565651">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AGE: 40</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GENDER: Male</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MARITAL STATUS: Married</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NUMBER OF CHILDREN: 3</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COUNTRY: Nigeria</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STATE OF RESIDENCE: Edo</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EMPLOYED: Yes</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ANNUAL INCOME: 1 million naira</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HIGHEST CERTIFICATION: Masters Degree</a:t>
                      </a:r>
                      <a:endParaRPr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0" lvl="0" indent="0" algn="ctr" rtl="0">
                        <a:spcBef>
                          <a:spcPts val="0"/>
                        </a:spcBef>
                        <a:spcAft>
                          <a:spcPts val="0"/>
                        </a:spcAft>
                        <a:buNone/>
                      </a:pPr>
                      <a:endParaRPr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0" lvl="0" indent="0" algn="ctr" rtl="0">
                        <a:spcBef>
                          <a:spcPts val="0"/>
                        </a:spcBef>
                        <a:spcAft>
                          <a:spcPts val="0"/>
                        </a:spcAft>
                        <a:buNone/>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MATTHEW</a:t>
                      </a:r>
                    </a:p>
                    <a:p>
                      <a:pPr marL="0" lvl="0" indent="0" algn="ctr" rtl="0">
                        <a:spcBef>
                          <a:spcPts val="0"/>
                        </a:spcBef>
                        <a:spcAft>
                          <a:spcPts val="0"/>
                        </a:spcAft>
                        <a:buNone/>
                      </a:pPr>
                      <a:endPar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Sufficient internet  network.</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Projects to practice Digital Marketing.</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Better work and better cash inflow.</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Tutorial videos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0" lvl="0" indent="0" algn="ctr" rtl="0">
                        <a:spcBef>
                          <a:spcPts val="0"/>
                        </a:spcBef>
                        <a:spcAft>
                          <a:spcPts val="0"/>
                        </a:spcAft>
                        <a:buNone/>
                      </a:pPr>
                      <a:r>
                        <a:rPr lang="en-GB" sz="1800">
                          <a:solidFill>
                            <a:schemeClr val="lt1"/>
                          </a:solidFill>
                          <a:latin typeface="Times New Roman" panose="02020603050405020304" pitchFamily="18" charset="0"/>
                          <a:ea typeface="Open Sans" panose="020B0606030504020204"/>
                          <a:cs typeface="Times New Roman" panose="02020603050405020304" pitchFamily="18" charset="0"/>
                          <a:sym typeface="Open Sans" panose="020B0606030504020204"/>
                        </a:rPr>
                        <a:t>Hobbies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0" lvl="0" indent="0" algn="ctr" rtl="0">
                        <a:spcBef>
                          <a:spcPts val="0"/>
                        </a:spcBef>
                        <a:spcAft>
                          <a:spcPts val="0"/>
                        </a:spcAft>
                        <a:buNone/>
                      </a:pPr>
                      <a:r>
                        <a:rPr lang="en-GB" sz="1800">
                          <a:solidFill>
                            <a:schemeClr val="lt1"/>
                          </a:solidFill>
                          <a:latin typeface="Times New Roman" panose="02020603050405020304" pitchFamily="18" charset="0"/>
                          <a:ea typeface="Open Sans" panose="020B0606030504020204"/>
                          <a:cs typeface="Times New Roman" panose="02020603050405020304" pitchFamily="18" charset="0"/>
                          <a:sym typeface="Open Sans" panose="020B0606030504020204"/>
                        </a:rPr>
                        <a:t>Goals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0" lvl="0" indent="0" algn="ctr" rtl="0">
                        <a:spcBef>
                          <a:spcPts val="0"/>
                        </a:spcBef>
                        <a:spcAft>
                          <a:spcPts val="0"/>
                        </a:spcAft>
                        <a:buNone/>
                      </a:pPr>
                      <a:r>
                        <a:rPr lang="en-GB" sz="1800" dirty="0">
                          <a:solidFill>
                            <a:schemeClr val="lt1"/>
                          </a:solidFill>
                          <a:latin typeface="Times New Roman" panose="02020603050405020304" pitchFamily="18" charset="0"/>
                          <a:ea typeface="Open Sans" panose="020B0606030504020204"/>
                          <a:cs typeface="Times New Roman" panose="02020603050405020304" pitchFamily="18" charset="0"/>
                          <a:sym typeface="Open Sans" panose="020B0606030504020204"/>
                        </a:rPr>
                        <a:t>Barriers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extLst>
                  <a:ext uri="{0D108BD9-81ED-4DB2-BD59-A6C34878D82A}">
                    <a16:rowId xmlns:a16="http://schemas.microsoft.com/office/drawing/2014/main" val="10002"/>
                  </a:ext>
                </a:extLst>
              </a:tr>
              <a:tr h="3351157">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Play FIFA PES</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Travel</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Singing</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Dancing</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Chess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A better job</a:t>
                      </a:r>
                    </a:p>
                    <a:p>
                      <a:pPr marL="0" lvl="0" indent="0" algn="ctr" rtl="0">
                        <a:spcBef>
                          <a:spcPts val="0"/>
                        </a:spcBef>
                        <a:spcAft>
                          <a:spcPts val="0"/>
                        </a:spcAft>
                        <a:buNone/>
                      </a:pPr>
                      <a:endPar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Does not see self in this same industry in the next 3 years.</a:t>
                      </a:r>
                    </a:p>
                    <a:p>
                      <a:pPr marL="0" lvl="0" indent="0" algn="ctr" rtl="0">
                        <a:spcBef>
                          <a:spcPts val="0"/>
                        </a:spcBef>
                        <a:spcAft>
                          <a:spcPts val="0"/>
                        </a:spcAft>
                        <a:buNone/>
                      </a:pPr>
                      <a:endPar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endParaRP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pitchFamily="18" charset="0"/>
                          <a:ea typeface="Open Sans" panose="020B0606030504020204"/>
                          <a:cs typeface="Times New Roman" panose="02020603050405020304" pitchFamily="18" charset="0"/>
                          <a:sym typeface="Open Sans" panose="020B0606030504020204"/>
                        </a:rPr>
                        <a:t>Sees self as a high profiled Digital Marketer in the next 3 years.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1pPr>
                      <a:lvl2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2pPr>
                      <a:lvl3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3pPr>
                      <a:lvl4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4pPr>
                      <a:lvl5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5pPr>
                      <a:lvl6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6pPr>
                      <a:lvl7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7pPr>
                      <a:lvl8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8pPr>
                      <a:lvl9pPr marR="0" algn="l" rtl="0">
                        <a:lnSpc>
                          <a:spcPct val="100000"/>
                        </a:lnSpc>
                        <a:spcBef>
                          <a:spcPts val="0"/>
                        </a:spcBef>
                        <a:spcAft>
                          <a:spcPts val="0"/>
                        </a:spcAft>
                        <a:buClr>
                          <a:srgbClr val="000000"/>
                        </a:buClr>
                        <a:buFont typeface="Arial" panose="020B0604020202020204"/>
                        <a:defRPr sz="1400" b="0" i="0" u="none" strike="noStrike" cap="none">
                          <a:solidFill>
                            <a:schemeClr val="tx1"/>
                          </a:solidFill>
                          <a:latin typeface="Arial" panose="020B0604020202020204"/>
                          <a:ea typeface="SimSun" panose="02010600030101010101" pitchFamily="2" charset="-122"/>
                          <a:sym typeface="Arial" panose="020B0604020202020204"/>
                        </a:defRPr>
                      </a:lvl9pPr>
                    </a:lstStyle>
                    <a:p>
                      <a:pPr marL="285750" lvl="0" indent="-285750" algn="ctr" rtl="0">
                        <a:spcBef>
                          <a:spcPts val="0"/>
                        </a:spcBef>
                        <a:spcAft>
                          <a:spcPts val="0"/>
                        </a:spcAft>
                        <a:buFont typeface="Arial" panose="020B0604020202020204" pitchFamily="34" charset="0"/>
                        <a:buChar char="•"/>
                      </a:pPr>
                      <a:r>
                        <a:rPr lang="en-US" sz="2000" b="0" dirty="0">
                          <a:effectLst/>
                          <a:latin typeface="Times New Roman" panose="02020603050405020304" pitchFamily="18" charset="0"/>
                          <a:cs typeface="Times New Roman" panose="02020603050405020304" pitchFamily="18" charset="0"/>
                        </a:rPr>
                        <a:t>High cost of data</a:t>
                      </a:r>
                    </a:p>
                    <a:p>
                      <a:pPr marL="285750" lvl="0" indent="-285750" algn="ctr" rtl="0">
                        <a:spcBef>
                          <a:spcPts val="0"/>
                        </a:spcBef>
                        <a:spcAft>
                          <a:spcPts val="0"/>
                        </a:spcAft>
                        <a:buFont typeface="Arial" panose="020B0604020202020204" pitchFamily="34" charset="0"/>
                        <a:buChar char="•"/>
                      </a:pPr>
                      <a:r>
                        <a:rPr lang="en-US" sz="2000" b="0" dirty="0">
                          <a:effectLst/>
                          <a:latin typeface="Times New Roman" panose="02020603050405020304" pitchFamily="18" charset="0"/>
                          <a:cs typeface="Times New Roman" panose="02020603050405020304" pitchFamily="18" charset="0"/>
                        </a:rPr>
                        <a:t>poor Internet</a:t>
                      </a:r>
                    </a:p>
                    <a:p>
                      <a:pPr marL="285750" lvl="0" indent="-285750" algn="ctr" rtl="0">
                        <a:spcBef>
                          <a:spcPts val="0"/>
                        </a:spcBef>
                        <a:spcAft>
                          <a:spcPts val="0"/>
                        </a:spcAft>
                        <a:buFont typeface="Arial" panose="020B0604020202020204" pitchFamily="34" charset="0"/>
                        <a:buChar char="•"/>
                      </a:pPr>
                      <a:r>
                        <a:rPr lang="en-US" sz="2000" b="0" dirty="0">
                          <a:effectLst/>
                          <a:latin typeface="Times New Roman" panose="02020603050405020304" pitchFamily="18" charset="0"/>
                          <a:cs typeface="Times New Roman" panose="02020603050405020304" pitchFamily="18" charset="0"/>
                        </a:rPr>
                        <a:t>Financial constraints </a:t>
                      </a:r>
                    </a:p>
                    <a:p>
                      <a:pPr marL="285750" lvl="0" indent="-285750" algn="ctr" rtl="0">
                        <a:spcBef>
                          <a:spcPts val="0"/>
                        </a:spcBef>
                        <a:spcAft>
                          <a:spcPts val="0"/>
                        </a:spcAft>
                        <a:buFont typeface="Arial" panose="020B0604020202020204" pitchFamily="34" charset="0"/>
                        <a:buChar char="•"/>
                      </a:pPr>
                      <a:r>
                        <a:rPr lang="en-US" sz="2000" b="0" dirty="0">
                          <a:effectLst/>
                          <a:latin typeface="Times New Roman" panose="02020603050405020304" pitchFamily="18" charset="0"/>
                          <a:cs typeface="Times New Roman" panose="02020603050405020304" pitchFamily="18" charset="0"/>
                        </a:rPr>
                        <a:t>Too many responsibilities at work</a:t>
                      </a:r>
                      <a:r>
                        <a:rPr lang="en-US" sz="2000" b="0" dirty="0">
                          <a:latin typeface="Times New Roman" panose="02020603050405020304" pitchFamily="18" charset="0"/>
                          <a:cs typeface="Times New Roman" panose="02020603050405020304" pitchFamily="18" charset="0"/>
                        </a:rPr>
                        <a:t>.</a:t>
                      </a:r>
                    </a:p>
                    <a:p>
                      <a:pPr marL="0" lvl="0" indent="0" algn="ctr" rtl="0">
                        <a:spcBef>
                          <a:spcPts val="0"/>
                        </a:spcBef>
                        <a:spcAft>
                          <a:spcPts val="0"/>
                        </a:spcAft>
                        <a:buNone/>
                      </a:pPr>
                      <a:endParaRPr lang="en-US" sz="1800" b="0"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en-US" sz="1800" b="0" dirty="0">
                        <a:latin typeface="Times New Roman" panose="02020603050405020304" pitchFamily="18" charset="0"/>
                        <a:cs typeface="Times New Roman" panose="02020603050405020304" pitchFamily="18" charset="0"/>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8"/>
          <p:cNvPicPr preferRelativeResize="0"/>
          <p:nvPr/>
        </p:nvPicPr>
        <p:blipFill rotWithShape="1">
          <a:blip r:embed="rId3">
            <a:alphaModFix/>
          </a:blip>
          <a:srcRect/>
          <a:stretch/>
        </p:blipFill>
        <p:spPr>
          <a:xfrm>
            <a:off x="0" y="0"/>
            <a:ext cx="7772400" cy="10058400"/>
          </a:xfrm>
          <a:prstGeom prst="rect">
            <a:avLst/>
          </a:prstGeom>
          <a:noFill/>
          <a:ln>
            <a:noFill/>
          </a:ln>
        </p:spPr>
      </p:pic>
      <p:sp>
        <p:nvSpPr>
          <p:cNvPr id="2" name="TextBox 1">
            <a:extLst>
              <a:ext uri="{FF2B5EF4-FFF2-40B4-BE49-F238E27FC236}">
                <a16:creationId xmlns:a16="http://schemas.microsoft.com/office/drawing/2014/main" id="{E94EA0D8-A083-4240-EDB7-46D456F22BB9}"/>
              </a:ext>
            </a:extLst>
          </p:cNvPr>
          <p:cNvSpPr txBox="1"/>
          <p:nvPr/>
        </p:nvSpPr>
        <p:spPr>
          <a:xfrm>
            <a:off x="566057" y="8011886"/>
            <a:ext cx="48985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BY: PEACE NGOZI AGHEDO</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0"/>
          <p:cNvSpPr txBox="1">
            <a:spLocks noGrp="1"/>
          </p:cNvSpPr>
          <p:nvPr>
            <p:ph type="title"/>
          </p:nvPr>
        </p:nvSpPr>
        <p:spPr>
          <a:xfrm>
            <a:off x="264945" y="970689"/>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4F4F4F"/>
                </a:solidFill>
              </a:rPr>
              <a:t>Assumptions </a:t>
            </a:r>
            <a:endParaRPr sz="4000" b="1">
              <a:solidFill>
                <a:srgbClr val="4F4F4F"/>
              </a:solidFill>
            </a:endParaRPr>
          </a:p>
        </p:txBody>
      </p:sp>
      <p:sp>
        <p:nvSpPr>
          <p:cNvPr id="142" name="Google Shape;142;p40"/>
          <p:cNvSpPr txBox="1">
            <a:spLocks noGrp="1"/>
          </p:cNvSpPr>
          <p:nvPr>
            <p:ph type="body" idx="1"/>
          </p:nvPr>
        </p:nvSpPr>
        <p:spPr>
          <a:xfrm>
            <a:off x="264945" y="2253729"/>
            <a:ext cx="7242600" cy="6483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t>Marketing Objective: </a:t>
            </a:r>
            <a:r>
              <a:rPr lang="en" sz="2200">
                <a:latin typeface="Open Sans Light"/>
                <a:ea typeface="Open Sans Light"/>
                <a:cs typeface="Open Sans Light"/>
                <a:sym typeface="Open Sans Light"/>
              </a:rPr>
              <a:t>You are running an advertising campaign with the goal of signing up students for the Digital Marketing Nanodegree</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b="1"/>
              <a:t>Cost:</a:t>
            </a:r>
            <a:r>
              <a:rPr lang="en" sz="2200">
                <a:latin typeface="Open Sans Light"/>
                <a:ea typeface="Open Sans Light"/>
                <a:cs typeface="Open Sans Light"/>
                <a:sym typeface="Open Sans Light"/>
              </a:rPr>
              <a:t> The cost of the degree is $999</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b="1"/>
              <a:t>Profit:</a:t>
            </a:r>
            <a:r>
              <a:rPr lang="en" sz="2200">
                <a:latin typeface="Open Sans Light"/>
                <a:ea typeface="Open Sans Light"/>
                <a:cs typeface="Open Sans Light"/>
                <a:sym typeface="Open Sans Light"/>
              </a:rPr>
              <a:t> For the purpose of this assignment, assume a profit margin of 30%, meaning that Udacity makes $299 in profit per student that signs up. </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b="1"/>
              <a:t>Campaign:</a:t>
            </a:r>
            <a:r>
              <a:rPr lang="en" sz="2200">
                <a:latin typeface="Open Sans Light"/>
                <a:ea typeface="Open Sans Light"/>
                <a:cs typeface="Open Sans Light"/>
                <a:sym typeface="Open Sans Light"/>
              </a:rPr>
              <a:t> We want to aggressively grow the program, but, we want to do it without losing money. </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1"/>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4F4F4F"/>
                </a:solidFill>
              </a:rPr>
              <a:t>Formulas: </a:t>
            </a:r>
            <a:endParaRPr sz="4000"/>
          </a:p>
        </p:txBody>
      </p:sp>
      <p:sp>
        <p:nvSpPr>
          <p:cNvPr id="148" name="Google Shape;148;p4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b="1"/>
              <a:t>Conversion Assumption:</a:t>
            </a:r>
            <a:r>
              <a:rPr lang="en" sz="2200">
                <a:latin typeface="Open Sans Light"/>
                <a:ea typeface="Open Sans Light"/>
                <a:cs typeface="Open Sans Light"/>
                <a:sym typeface="Open Sans Light"/>
              </a:rPr>
              <a:t> 0.2% Conversion via Landing page </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b="1"/>
              <a:t>Calculating #of Sign Ups:</a:t>
            </a:r>
            <a:r>
              <a:rPr lang="en" sz="2200">
                <a:latin typeface="Open Sans Light"/>
                <a:ea typeface="Open Sans Light"/>
                <a:cs typeface="Open Sans Light"/>
                <a:sym typeface="Open Sans Light"/>
              </a:rPr>
              <a:t> Clicks to the landing page *0.002 = # of Student Sign Ups</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a:latin typeface="Open Sans Light"/>
                <a:ea typeface="Open Sans Light"/>
                <a:cs typeface="Open Sans Light"/>
                <a:sym typeface="Open Sans Light"/>
              </a:rPr>
              <a:t> </a:t>
            </a:r>
            <a:endParaRPr sz="2200" i="1">
              <a:latin typeface="Open Sans Light"/>
              <a:ea typeface="Open Sans Light"/>
              <a:cs typeface="Open Sans Light"/>
              <a:sym typeface="Open Sans Light"/>
            </a:endParaRPr>
          </a:p>
          <a:p>
            <a:pPr marL="0" lvl="0" indent="0" algn="l" rtl="0">
              <a:lnSpc>
                <a:spcPct val="100000"/>
              </a:lnSpc>
              <a:spcBef>
                <a:spcPts val="0"/>
              </a:spcBef>
              <a:spcAft>
                <a:spcPts val="0"/>
              </a:spcAft>
              <a:buNone/>
            </a:pPr>
            <a:r>
              <a:rPr lang="en" sz="2200" i="1">
                <a:latin typeface="Open Sans Light"/>
                <a:ea typeface="Open Sans Light"/>
                <a:cs typeface="Open Sans Light"/>
                <a:sym typeface="Open Sans Light"/>
              </a:rPr>
              <a:t>Note: Please round to the nearest whole number </a:t>
            </a:r>
            <a:endParaRPr sz="2200" i="1">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r>
              <a:rPr lang="en" sz="2200" b="1"/>
              <a:t>CPA: </a:t>
            </a:r>
            <a:r>
              <a:rPr lang="en" sz="2200">
                <a:latin typeface="Open Sans Light"/>
                <a:ea typeface="Open Sans Light"/>
                <a:cs typeface="Open Sans Light"/>
                <a:sym typeface="Open Sans Light"/>
              </a:rPr>
              <a:t>Cost of Campaign/# sign ups = CPA </a:t>
            </a: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endParaRPr sz="2200" i="1">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r>
              <a:rPr lang="en" sz="2200" i="1">
                <a:latin typeface="Open Sans Light"/>
                <a:ea typeface="Open Sans Light"/>
                <a:cs typeface="Open Sans Light"/>
                <a:sym typeface="Open Sans Light"/>
              </a:rPr>
              <a:t>Note: Please round to the nearest cent</a:t>
            </a:r>
            <a:endParaRPr sz="2200" i="1">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endParaRPr sz="2200">
              <a:latin typeface="Open Sans Light"/>
              <a:ea typeface="Open Sans Light"/>
              <a:cs typeface="Open Sans Light"/>
              <a:sym typeface="Open Sans Light"/>
            </a:endParaRPr>
          </a:p>
          <a:p>
            <a:pPr marL="0" lvl="0" indent="0" algn="l" rtl="0">
              <a:lnSpc>
                <a:spcPct val="100000"/>
              </a:lnSpc>
              <a:spcBef>
                <a:spcPts val="0"/>
              </a:spcBef>
              <a:spcAft>
                <a:spcPts val="0"/>
              </a:spcAft>
              <a:buClr>
                <a:schemeClr val="dk1"/>
              </a:buClr>
              <a:buSzPts val="1100"/>
              <a:buFont typeface="Arial"/>
              <a:buNone/>
            </a:pPr>
            <a:r>
              <a:rPr lang="en" sz="2200" b="1"/>
              <a:t>ROI: </a:t>
            </a:r>
            <a:r>
              <a:rPr lang="en" sz="2200">
                <a:latin typeface="Open Sans Light"/>
                <a:ea typeface="Open Sans Light"/>
                <a:cs typeface="Open Sans Light"/>
                <a:sym typeface="Open Sans Light"/>
              </a:rPr>
              <a:t>[(299 Profit) - CPA] * # of Student Sign Ups = ROI </a:t>
            </a:r>
            <a:endParaRPr sz="2200">
              <a:latin typeface="Open Sans Light"/>
              <a:ea typeface="Open Sans Light"/>
              <a:cs typeface="Open Sans Light"/>
              <a:sym typeface="Open Sans Ligh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8B5A7"/>
        </a:solidFill>
        <a:effectLst/>
      </p:bgPr>
    </p:bg>
    <p:spTree>
      <p:nvGrpSpPr>
        <p:cNvPr id="1" name="Shape 152"/>
        <p:cNvGrpSpPr/>
        <p:nvPr/>
      </p:nvGrpSpPr>
      <p:grpSpPr>
        <a:xfrm>
          <a:off x="0" y="0"/>
          <a:ext cx="0" cy="0"/>
          <a:chOff x="0" y="0"/>
          <a:chExt cx="0" cy="0"/>
        </a:xfrm>
      </p:grpSpPr>
      <p:sp>
        <p:nvSpPr>
          <p:cNvPr id="153" name="Google Shape;153;p42"/>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1" i="0" u="none" strike="noStrike" kern="0" cap="none" spc="0" normalizeH="0" baseline="0" noProof="0">
                <a:ln>
                  <a:noFill/>
                </a:ln>
                <a:solidFill>
                  <a:srgbClr val="FFFFFF"/>
                </a:solidFill>
                <a:effectLst/>
                <a:uLnTx/>
                <a:uFillTx/>
                <a:latin typeface="Open Sans"/>
                <a:ea typeface="Open Sans"/>
                <a:cs typeface="Open Sans"/>
                <a:sym typeface="Open Sans"/>
              </a:rPr>
              <a:t>Part 1</a:t>
            </a:r>
            <a:endParaRPr kumimoji="0" sz="3000" b="1"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Evaluate a Display Image Campaign</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154;p42"/>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3"/>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525C65"/>
                </a:solidFill>
              </a:rPr>
              <a:t>Display Image Campaign: </a:t>
            </a:r>
            <a:r>
              <a:rPr lang="en" sz="4000">
                <a:solidFill>
                  <a:srgbClr val="525C65"/>
                </a:solidFill>
              </a:rPr>
              <a:t>Overall Results</a:t>
            </a:r>
            <a:br>
              <a:rPr lang="en" sz="4000" b="1">
                <a:solidFill>
                  <a:srgbClr val="525C65"/>
                </a:solidFill>
              </a:rPr>
            </a:br>
            <a:endParaRPr sz="4000" b="1">
              <a:solidFill>
                <a:srgbClr val="525C65"/>
              </a:solidFill>
            </a:endParaRPr>
          </a:p>
          <a:p>
            <a:pPr marL="0" marR="0" lvl="0" indent="0" algn="l" rtl="0">
              <a:lnSpc>
                <a:spcPct val="115000"/>
              </a:lnSpc>
              <a:spcBef>
                <a:spcPts val="0"/>
              </a:spcBef>
              <a:spcAft>
                <a:spcPts val="0"/>
              </a:spcAft>
              <a:buClr>
                <a:schemeClr val="dk1"/>
              </a:buClr>
              <a:buSzPts val="1100"/>
              <a:buFont typeface="Arial"/>
              <a:buNone/>
            </a:pPr>
            <a:endParaRPr sz="4000" b="1">
              <a:solidFill>
                <a:srgbClr val="525C65"/>
              </a:solidFill>
            </a:endParaRPr>
          </a:p>
        </p:txBody>
      </p:sp>
      <p:sp>
        <p:nvSpPr>
          <p:cNvPr id="160" name="Google Shape;160;p43"/>
          <p:cNvSpPr txBox="1">
            <a:spLocks noGrp="1"/>
          </p:cNvSpPr>
          <p:nvPr>
            <p:ph type="body" idx="1"/>
          </p:nvPr>
        </p:nvSpPr>
        <p:spPr>
          <a:xfrm>
            <a:off x="264950" y="2253725"/>
            <a:ext cx="7242600" cy="630600"/>
          </a:xfrm>
          <a:prstGeom prst="rect">
            <a:avLst/>
          </a:prstGeom>
        </p:spPr>
        <p:txBody>
          <a:bodyPr spcFirstLastPara="1" wrap="square" lIns="91425" tIns="91425" rIns="91425" bIns="91425" anchor="t" anchorCtr="0">
            <a:noAutofit/>
          </a:bodyPr>
          <a:lstStyle/>
          <a:p>
            <a:pPr marL="0" lvl="0" indent="0" algn="l" rtl="0">
              <a:spcBef>
                <a:spcPts val="0"/>
              </a:spcBef>
              <a:spcAft>
                <a:spcPts val="2200"/>
              </a:spcAft>
              <a:buNone/>
            </a:pPr>
            <a:r>
              <a:rPr lang="en" sz="2200">
                <a:latin typeface="Open Sans Light"/>
                <a:ea typeface="Open Sans Light"/>
                <a:cs typeface="Open Sans Light"/>
                <a:sym typeface="Open Sans Light"/>
              </a:rPr>
              <a:t>Find below the overall results of the Display Image Campaign targeting the Affinity Audience. The Affinity Audience consisted of Business Professionals Social Media Enthusiasts.</a:t>
            </a:r>
            <a:endParaRPr sz="2200">
              <a:latin typeface="Open Sans Light"/>
              <a:ea typeface="Open Sans Light"/>
              <a:cs typeface="Open Sans Light"/>
              <a:sym typeface="Open Sans Light"/>
            </a:endParaRPr>
          </a:p>
        </p:txBody>
      </p:sp>
      <p:pic>
        <p:nvPicPr>
          <p:cNvPr id="161" name="Google Shape;161;p43"/>
          <p:cNvPicPr preferRelativeResize="0"/>
          <p:nvPr/>
        </p:nvPicPr>
        <p:blipFill>
          <a:blip r:embed="rId3">
            <a:alphaModFix/>
          </a:blip>
          <a:stretch>
            <a:fillRect/>
          </a:stretch>
        </p:blipFill>
        <p:spPr>
          <a:xfrm>
            <a:off x="-1884825" y="2906096"/>
            <a:ext cx="12452274" cy="2039475"/>
          </a:xfrm>
          <a:prstGeom prst="rect">
            <a:avLst/>
          </a:prstGeom>
          <a:noFill/>
          <a:ln w="9525" cap="flat" cmpd="sng">
            <a:solidFill>
              <a:srgbClr val="000000"/>
            </a:solidFill>
            <a:prstDash val="solid"/>
            <a:round/>
            <a:headEnd type="none" w="sm" len="sm"/>
            <a:tailEnd type="none" w="sm" len="sm"/>
          </a:ln>
        </p:spPr>
      </p:pic>
      <p:pic>
        <p:nvPicPr>
          <p:cNvPr id="162" name="Google Shape;162;p43"/>
          <p:cNvPicPr preferRelativeResize="0"/>
          <p:nvPr/>
        </p:nvPicPr>
        <p:blipFill>
          <a:blip r:embed="rId4">
            <a:alphaModFix/>
          </a:blip>
          <a:stretch>
            <a:fillRect/>
          </a:stretch>
        </p:blipFill>
        <p:spPr>
          <a:xfrm>
            <a:off x="826675" y="5161825"/>
            <a:ext cx="5885540" cy="489657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4"/>
          <p:cNvSpPr txBox="1">
            <a:spLocks noGrp="1"/>
          </p:cNvSpPr>
          <p:nvPr>
            <p:ph type="title"/>
          </p:nvPr>
        </p:nvSpPr>
        <p:spPr>
          <a:xfrm>
            <a:off x="0" y="0"/>
            <a:ext cx="7242600" cy="862616"/>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b="1" dirty="0">
                <a:solidFill>
                  <a:srgbClr val="525C65"/>
                </a:solidFill>
              </a:rPr>
              <a:t>Results: </a:t>
            </a:r>
            <a:endParaRPr sz="3200" b="1" dirty="0">
              <a:solidFill>
                <a:srgbClr val="525C65"/>
              </a:solidFill>
            </a:endParaRPr>
          </a:p>
          <a:p>
            <a:pPr marL="0" lvl="0" indent="0" algn="l" rtl="0">
              <a:lnSpc>
                <a:spcPct val="115000"/>
              </a:lnSpc>
              <a:spcBef>
                <a:spcPts val="0"/>
              </a:spcBef>
              <a:spcAft>
                <a:spcPts val="0"/>
              </a:spcAft>
              <a:buNone/>
            </a:pPr>
            <a:r>
              <a:rPr lang="en" sz="3200" dirty="0">
                <a:solidFill>
                  <a:srgbClr val="525C65"/>
                </a:solidFill>
              </a:rPr>
              <a:t>Calculate the ROI</a:t>
            </a:r>
            <a:endParaRPr sz="3200" dirty="0">
              <a:solidFill>
                <a:srgbClr val="525C65"/>
              </a:solidFill>
            </a:endParaRPr>
          </a:p>
          <a:p>
            <a:pPr marL="0" marR="0" lvl="0" indent="0" algn="l" rtl="0">
              <a:lnSpc>
                <a:spcPct val="115000"/>
              </a:lnSpc>
              <a:spcBef>
                <a:spcPts val="0"/>
              </a:spcBef>
              <a:spcAft>
                <a:spcPts val="0"/>
              </a:spcAft>
              <a:buNone/>
            </a:pPr>
            <a:endParaRPr sz="4000" b="1" dirty="0">
              <a:solidFill>
                <a:srgbClr val="525C65"/>
              </a:solidFill>
            </a:endParaRPr>
          </a:p>
        </p:txBody>
      </p:sp>
      <p:sp>
        <p:nvSpPr>
          <p:cNvPr id="168" name="Google Shape;168;p44"/>
          <p:cNvSpPr txBox="1">
            <a:spLocks noGrp="1"/>
          </p:cNvSpPr>
          <p:nvPr>
            <p:ph type="body" idx="1"/>
          </p:nvPr>
        </p:nvSpPr>
        <p:spPr>
          <a:xfrm>
            <a:off x="0" y="1378580"/>
            <a:ext cx="7772400" cy="2453191"/>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Light"/>
              <a:buAutoNum type="arabicPeriod"/>
            </a:pPr>
            <a:r>
              <a:rPr lang="en" sz="2000" dirty="0">
                <a:latin typeface="Open Sans Light"/>
                <a:ea typeface="Open Sans Light"/>
                <a:cs typeface="Open Sans Light"/>
                <a:sym typeface="Open Sans Light"/>
              </a:rPr>
              <a:t>What was the overall ROI of the campaign? Was it Positive or Negative?</a:t>
            </a:r>
            <a:endParaRPr sz="2000" dirty="0">
              <a:latin typeface="Open Sans Light"/>
              <a:ea typeface="Open Sans Light"/>
              <a:cs typeface="Open Sans Light"/>
              <a:sym typeface="Open Sans Light"/>
            </a:endParaRPr>
          </a:p>
          <a:p>
            <a:pPr marL="0" lvl="0" indent="0" algn="l" rtl="0">
              <a:spcBef>
                <a:spcPts val="1600"/>
              </a:spcBef>
              <a:spcAft>
                <a:spcPts val="1600"/>
              </a:spcAft>
              <a:buNone/>
            </a:pPr>
            <a:r>
              <a:rPr lang="en" sz="2400" dirty="0"/>
              <a:t>The overall ROI of the campaign was +$149.04 hence the campaign was positive.</a:t>
            </a:r>
            <a:br>
              <a:rPr lang="en" sz="2200" dirty="0">
                <a:latin typeface="Open Sans Light"/>
                <a:ea typeface="Open Sans Light"/>
                <a:cs typeface="Open Sans Light"/>
                <a:sym typeface="Open Sans Light"/>
              </a:rPr>
            </a:br>
            <a:endParaRPr sz="2200" dirty="0">
              <a:latin typeface="Open Sans Light"/>
              <a:ea typeface="Open Sans Light"/>
              <a:cs typeface="Open Sans Light"/>
              <a:sym typeface="Open Sans Light"/>
            </a:endParaRPr>
          </a:p>
        </p:txBody>
      </p:sp>
      <p:graphicFrame>
        <p:nvGraphicFramePr>
          <p:cNvPr id="3" name="Table 2">
            <a:extLst>
              <a:ext uri="{FF2B5EF4-FFF2-40B4-BE49-F238E27FC236}">
                <a16:creationId xmlns:a16="http://schemas.microsoft.com/office/drawing/2014/main" id="{DD7B0B05-A1BF-2FBC-DC8E-A80E23E1441F}"/>
              </a:ext>
            </a:extLst>
          </p:cNvPr>
          <p:cNvGraphicFramePr>
            <a:graphicFrameLocks noGrp="1"/>
          </p:cNvGraphicFramePr>
          <p:nvPr/>
        </p:nvGraphicFramePr>
        <p:xfrm>
          <a:off x="0" y="3831771"/>
          <a:ext cx="7772401" cy="5965373"/>
        </p:xfrm>
        <a:graphic>
          <a:graphicData uri="http://schemas.openxmlformats.org/drawingml/2006/table">
            <a:tbl>
              <a:tblPr/>
              <a:tblGrid>
                <a:gridCol w="1658826">
                  <a:extLst>
                    <a:ext uri="{9D8B030D-6E8A-4147-A177-3AD203B41FA5}">
                      <a16:colId xmlns:a16="http://schemas.microsoft.com/office/drawing/2014/main" val="2805474839"/>
                    </a:ext>
                  </a:extLst>
                </a:gridCol>
                <a:gridCol w="1525050">
                  <a:extLst>
                    <a:ext uri="{9D8B030D-6E8A-4147-A177-3AD203B41FA5}">
                      <a16:colId xmlns:a16="http://schemas.microsoft.com/office/drawing/2014/main" val="3605922162"/>
                    </a:ext>
                  </a:extLst>
                </a:gridCol>
                <a:gridCol w="1632070">
                  <a:extLst>
                    <a:ext uri="{9D8B030D-6E8A-4147-A177-3AD203B41FA5}">
                      <a16:colId xmlns:a16="http://schemas.microsoft.com/office/drawing/2014/main" val="495162483"/>
                    </a:ext>
                  </a:extLst>
                </a:gridCol>
                <a:gridCol w="1404651">
                  <a:extLst>
                    <a:ext uri="{9D8B030D-6E8A-4147-A177-3AD203B41FA5}">
                      <a16:colId xmlns:a16="http://schemas.microsoft.com/office/drawing/2014/main" val="1798882647"/>
                    </a:ext>
                  </a:extLst>
                </a:gridCol>
                <a:gridCol w="1551804">
                  <a:extLst>
                    <a:ext uri="{9D8B030D-6E8A-4147-A177-3AD203B41FA5}">
                      <a16:colId xmlns:a16="http://schemas.microsoft.com/office/drawing/2014/main" val="4113531957"/>
                    </a:ext>
                  </a:extLst>
                </a:gridCol>
              </a:tblGrid>
              <a:tr h="1376154">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Creative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Clicks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Impressions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CTR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Avg CPC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4241670363"/>
                  </a:ext>
                </a:extLst>
              </a:tr>
              <a:tr h="1489429">
                <a:tc>
                  <a:txBody>
                    <a:bodyPr/>
                    <a:lstStyle/>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Campaign Results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1,243</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200,957</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0.62%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$0.36</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3290816013"/>
                  </a:ext>
                </a:extLst>
              </a:tr>
              <a:tr h="1750425">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Conversion Rate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New Students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CPA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332071025"/>
                  </a:ext>
                </a:extLst>
              </a:tr>
              <a:tr h="1349365">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$448.95</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$224.48</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+149.04</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3899959877"/>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5"/>
          <p:cNvSpPr txBox="1">
            <a:spLocks noGrp="1"/>
          </p:cNvSpPr>
          <p:nvPr>
            <p:ph type="title"/>
          </p:nvPr>
        </p:nvSpPr>
        <p:spPr>
          <a:xfrm>
            <a:off x="0" y="0"/>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dirty="0">
                <a:solidFill>
                  <a:srgbClr val="525C65"/>
                </a:solidFill>
              </a:rPr>
              <a:t>How would you optimize this campaign?</a:t>
            </a:r>
            <a:br>
              <a:rPr lang="en" b="1" dirty="0">
                <a:solidFill>
                  <a:srgbClr val="525C65"/>
                </a:solidFill>
              </a:rPr>
            </a:br>
            <a:endParaRPr dirty="0"/>
          </a:p>
        </p:txBody>
      </p:sp>
      <p:sp>
        <p:nvSpPr>
          <p:cNvPr id="175" name="Google Shape;175;p45"/>
          <p:cNvSpPr txBox="1">
            <a:spLocks noGrp="1"/>
          </p:cNvSpPr>
          <p:nvPr>
            <p:ph type="body" idx="1"/>
          </p:nvPr>
        </p:nvSpPr>
        <p:spPr>
          <a:xfrm>
            <a:off x="0" y="1524000"/>
            <a:ext cx="7772400" cy="85344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2200" b="1" dirty="0"/>
              <a:t>Suggestion 1:  </a:t>
            </a:r>
            <a:r>
              <a:rPr lang="en" sz="2200" dirty="0"/>
              <a:t>I’ll suggest A/B testing be conducted to ascertain if a change in the display picture added to the campaign will positively affect the campaign’s performance by attracting the interest of more audience, thereby increasing the traffic to the site.</a:t>
            </a:r>
          </a:p>
          <a:p>
            <a:pPr marL="0" lvl="0" indent="0" algn="l" rtl="0">
              <a:spcBef>
                <a:spcPts val="1600"/>
              </a:spcBef>
              <a:spcAft>
                <a:spcPts val="0"/>
              </a:spcAft>
              <a:buNone/>
            </a:pPr>
            <a:endParaRPr sz="2200" b="1" dirty="0"/>
          </a:p>
          <a:p>
            <a:pPr marL="0" lvl="0" indent="0" algn="l" rtl="0">
              <a:spcBef>
                <a:spcPts val="1600"/>
              </a:spcBef>
              <a:spcAft>
                <a:spcPts val="0"/>
              </a:spcAft>
              <a:buNone/>
            </a:pPr>
            <a:r>
              <a:rPr lang="en" sz="2200" b="1" dirty="0"/>
              <a:t>Suggestion 2: </a:t>
            </a:r>
            <a:r>
              <a:rPr lang="en" sz="2200" dirty="0"/>
              <a:t>I’ll suggest a change in the Ad target audience. </a:t>
            </a:r>
            <a:r>
              <a:rPr lang="en-US" sz="2200" dirty="0"/>
              <a:t>T</a:t>
            </a:r>
            <a:r>
              <a:rPr lang="en" sz="2200" dirty="0"/>
              <a:t>he target audience used initially should be expanded to reach more persons of different age groups, races and background.</a:t>
            </a:r>
            <a:endParaRPr lang="en" sz="2200" b="1" dirty="0"/>
          </a:p>
          <a:p>
            <a:pPr marL="0" lvl="0" indent="0" algn="l" rtl="0">
              <a:spcBef>
                <a:spcPts val="1600"/>
              </a:spcBef>
              <a:spcAft>
                <a:spcPts val="0"/>
              </a:spcAft>
              <a:buNone/>
            </a:pPr>
            <a:endParaRPr sz="2200" b="1" dirty="0"/>
          </a:p>
          <a:p>
            <a:pPr marL="0" lvl="0" indent="0" algn="l" rtl="0">
              <a:spcBef>
                <a:spcPts val="1600"/>
              </a:spcBef>
              <a:spcAft>
                <a:spcPts val="1600"/>
              </a:spcAft>
              <a:buNone/>
            </a:pPr>
            <a:r>
              <a:rPr lang="en" sz="2200" b="1" dirty="0"/>
              <a:t>Suggestion 3: </a:t>
            </a:r>
            <a:r>
              <a:rPr lang="en" sz="2200" dirty="0">
                <a:latin typeface="Open Sans Light"/>
                <a:ea typeface="Open Sans Light"/>
                <a:cs typeface="Open Sans Light"/>
                <a:sym typeface="Open Sans Light"/>
              </a:rPr>
              <a:t>I’ll also suggest a change of the Ad Headline. </a:t>
            </a:r>
            <a:r>
              <a:rPr lang="en-US" sz="2200" dirty="0">
                <a:latin typeface="Open Sans Light"/>
                <a:ea typeface="Open Sans Light"/>
                <a:cs typeface="Open Sans Light"/>
                <a:sym typeface="Open Sans Light"/>
              </a:rPr>
              <a:t>T</a:t>
            </a:r>
            <a:r>
              <a:rPr lang="en" sz="2200" dirty="0">
                <a:latin typeface="Open Sans Light"/>
                <a:ea typeface="Open Sans Light"/>
                <a:cs typeface="Open Sans Light"/>
                <a:sym typeface="Open Sans Light"/>
              </a:rPr>
              <a:t>he headline should be structured in respect of the target audiences so they can easily relate to the topic when they see it. </a:t>
            </a:r>
            <a:r>
              <a:rPr lang="en-US" sz="2200" dirty="0">
                <a:latin typeface="Open Sans Light"/>
                <a:ea typeface="Open Sans Light"/>
                <a:cs typeface="Open Sans Light"/>
                <a:sym typeface="Open Sans Light"/>
              </a:rPr>
              <a:t>T</a:t>
            </a:r>
            <a:r>
              <a:rPr lang="en" sz="2200" dirty="0">
                <a:latin typeface="Open Sans Light"/>
                <a:ea typeface="Open Sans Light"/>
                <a:cs typeface="Open Sans Light"/>
                <a:sym typeface="Open Sans Light"/>
              </a:rPr>
              <a:t>he headline can be rephrased to “Acquire in-Demand Business tech Skills”. </a:t>
            </a:r>
            <a:r>
              <a:rPr lang="en-US" sz="2200" dirty="0">
                <a:latin typeface="Open Sans Light"/>
                <a:ea typeface="Open Sans Light"/>
                <a:cs typeface="Open Sans Light"/>
                <a:sym typeface="Open Sans Light"/>
              </a:rPr>
              <a:t>T</a:t>
            </a:r>
            <a:r>
              <a:rPr lang="en" sz="2200" dirty="0">
                <a:latin typeface="Open Sans Light"/>
                <a:ea typeface="Open Sans Light"/>
                <a:cs typeface="Open Sans Light"/>
                <a:sym typeface="Open Sans Light"/>
              </a:rPr>
              <a:t>his will interest Business professionals who are social media enthusiasts.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8B5A7"/>
        </a:solidFill>
        <a:effectLst/>
      </p:bgPr>
    </p:bg>
    <p:spTree>
      <p:nvGrpSpPr>
        <p:cNvPr id="1" name="Shape 179"/>
        <p:cNvGrpSpPr/>
        <p:nvPr/>
      </p:nvGrpSpPr>
      <p:grpSpPr>
        <a:xfrm>
          <a:off x="0" y="0"/>
          <a:ext cx="0" cy="0"/>
          <a:chOff x="0" y="0"/>
          <a:chExt cx="0" cy="0"/>
        </a:xfrm>
      </p:grpSpPr>
      <p:sp>
        <p:nvSpPr>
          <p:cNvPr id="180" name="Google Shape;180;p46"/>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1" i="0" u="none" strike="noStrike" kern="0" cap="none" spc="0" normalizeH="0" baseline="0" noProof="0">
                <a:ln>
                  <a:noFill/>
                </a:ln>
                <a:solidFill>
                  <a:srgbClr val="FFFFFF"/>
                </a:solidFill>
                <a:effectLst/>
                <a:uLnTx/>
                <a:uFillTx/>
                <a:latin typeface="Open Sans"/>
                <a:ea typeface="Open Sans"/>
                <a:cs typeface="Open Sans"/>
                <a:sym typeface="Open Sans"/>
              </a:rPr>
              <a:t>Part 2</a:t>
            </a:r>
            <a:endParaRPr kumimoji="0" sz="3000" b="1"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Evaluate a Display Image Campaign</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81;p46"/>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7"/>
          <p:cNvSpPr txBox="1">
            <a:spLocks noGrp="1"/>
          </p:cNvSpPr>
          <p:nvPr>
            <p:ph type="title"/>
          </p:nvPr>
        </p:nvSpPr>
        <p:spPr>
          <a:xfrm>
            <a:off x="264895" y="15832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525C65"/>
                </a:solidFill>
              </a:rPr>
              <a:t>Display Image Campaign: </a:t>
            </a:r>
            <a:r>
              <a:rPr lang="en" sz="4000">
                <a:solidFill>
                  <a:srgbClr val="525C65"/>
                </a:solidFill>
              </a:rPr>
              <a:t>Site Targeting</a:t>
            </a:r>
            <a:br>
              <a:rPr lang="en" sz="4000">
                <a:solidFill>
                  <a:srgbClr val="525C65"/>
                </a:solidFill>
              </a:rPr>
            </a:br>
            <a:r>
              <a:rPr lang="en" sz="2200">
                <a:solidFill>
                  <a:schemeClr val="dk2"/>
                </a:solidFill>
                <a:latin typeface="Open Sans Light"/>
                <a:ea typeface="Open Sans Light"/>
                <a:cs typeface="Open Sans Light"/>
                <a:sym typeface="Open Sans Light"/>
              </a:rPr>
              <a:t>Find below the overall results of the Display Image Campaign targeting placements (site targeting). This audience consists of the Digital Marketing partners’ landing pages.</a:t>
            </a:r>
            <a:endParaRPr sz="4000">
              <a:solidFill>
                <a:srgbClr val="525C65"/>
              </a:solidFill>
            </a:endParaRPr>
          </a:p>
          <a:p>
            <a:pPr marL="0" marR="0" lvl="0" indent="0" algn="l" rtl="0">
              <a:lnSpc>
                <a:spcPct val="115000"/>
              </a:lnSpc>
              <a:spcBef>
                <a:spcPts val="0"/>
              </a:spcBef>
              <a:spcAft>
                <a:spcPts val="0"/>
              </a:spcAft>
              <a:buClr>
                <a:schemeClr val="dk1"/>
              </a:buClr>
              <a:buSzPts val="1100"/>
              <a:buFont typeface="Arial"/>
              <a:buNone/>
            </a:pPr>
            <a:endParaRPr b="1">
              <a:solidFill>
                <a:srgbClr val="525C65"/>
              </a:solidFill>
            </a:endParaRPr>
          </a:p>
        </p:txBody>
      </p:sp>
      <p:sp>
        <p:nvSpPr>
          <p:cNvPr id="187" name="Google Shape;187;p47"/>
          <p:cNvSpPr txBox="1"/>
          <p:nvPr/>
        </p:nvSpPr>
        <p:spPr>
          <a:xfrm>
            <a:off x="2273150" y="7883050"/>
            <a:ext cx="3586800" cy="852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88" name="Google Shape;188;p47"/>
          <p:cNvPicPr preferRelativeResize="0"/>
          <p:nvPr/>
        </p:nvPicPr>
        <p:blipFill>
          <a:blip r:embed="rId3">
            <a:alphaModFix/>
          </a:blip>
          <a:stretch>
            <a:fillRect/>
          </a:stretch>
        </p:blipFill>
        <p:spPr>
          <a:xfrm>
            <a:off x="369875" y="5108501"/>
            <a:ext cx="5628925" cy="4723026"/>
          </a:xfrm>
          <a:prstGeom prst="rect">
            <a:avLst/>
          </a:prstGeom>
          <a:noFill/>
          <a:ln>
            <a:noFill/>
          </a:ln>
        </p:spPr>
      </p:pic>
      <p:pic>
        <p:nvPicPr>
          <p:cNvPr id="189" name="Google Shape;189;p47"/>
          <p:cNvPicPr preferRelativeResize="0"/>
          <p:nvPr/>
        </p:nvPicPr>
        <p:blipFill>
          <a:blip r:embed="rId4">
            <a:alphaModFix/>
          </a:blip>
          <a:stretch>
            <a:fillRect/>
          </a:stretch>
        </p:blipFill>
        <p:spPr>
          <a:xfrm>
            <a:off x="-1958481" y="3637751"/>
            <a:ext cx="10950084" cy="8529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8"/>
          <p:cNvSpPr txBox="1">
            <a:spLocks noGrp="1"/>
          </p:cNvSpPr>
          <p:nvPr>
            <p:ph type="title"/>
          </p:nvPr>
        </p:nvSpPr>
        <p:spPr>
          <a:xfrm>
            <a:off x="0" y="-152986"/>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dirty="0">
                <a:solidFill>
                  <a:srgbClr val="525C65"/>
                </a:solidFill>
              </a:rPr>
              <a:t>Results: </a:t>
            </a:r>
            <a:r>
              <a:rPr lang="en" sz="4000" dirty="0">
                <a:solidFill>
                  <a:srgbClr val="525C65"/>
                </a:solidFill>
              </a:rPr>
              <a:t>Calculate the ROI</a:t>
            </a:r>
            <a:endParaRPr sz="4000" dirty="0">
              <a:solidFill>
                <a:srgbClr val="525C65"/>
              </a:solidFill>
            </a:endParaRPr>
          </a:p>
          <a:p>
            <a:pPr marL="0" marR="0" lvl="0" indent="0" algn="l" rtl="0">
              <a:lnSpc>
                <a:spcPct val="115000"/>
              </a:lnSpc>
              <a:spcBef>
                <a:spcPts val="0"/>
              </a:spcBef>
              <a:spcAft>
                <a:spcPts val="0"/>
              </a:spcAft>
              <a:buNone/>
            </a:pPr>
            <a:endParaRPr b="1" dirty="0">
              <a:solidFill>
                <a:srgbClr val="525C65"/>
              </a:solidFill>
            </a:endParaRPr>
          </a:p>
        </p:txBody>
      </p:sp>
      <p:sp>
        <p:nvSpPr>
          <p:cNvPr id="195" name="Google Shape;195;p48"/>
          <p:cNvSpPr txBox="1">
            <a:spLocks noGrp="1"/>
          </p:cNvSpPr>
          <p:nvPr>
            <p:ph type="body" idx="1"/>
          </p:nvPr>
        </p:nvSpPr>
        <p:spPr>
          <a:xfrm>
            <a:off x="0" y="676912"/>
            <a:ext cx="7293300" cy="2044516"/>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Light"/>
              <a:buAutoNum type="arabicPeriod"/>
            </a:pPr>
            <a:r>
              <a:rPr lang="en" sz="2200" dirty="0">
                <a:latin typeface="Open Sans Light"/>
                <a:ea typeface="Open Sans Light"/>
                <a:cs typeface="Open Sans Light"/>
                <a:sym typeface="Open Sans Light"/>
              </a:rPr>
              <a:t>What was the overall ROI of the campaign? Was it Positive or Negative?</a:t>
            </a:r>
            <a:endParaRPr sz="2200" dirty="0">
              <a:latin typeface="Open Sans Light"/>
              <a:ea typeface="Open Sans Light"/>
              <a:cs typeface="Open Sans Light"/>
              <a:sym typeface="Open Sans Light"/>
            </a:endParaRPr>
          </a:p>
          <a:p>
            <a:pPr marL="0" lvl="0" indent="0" algn="l" rtl="0">
              <a:spcBef>
                <a:spcPts val="1600"/>
              </a:spcBef>
              <a:spcAft>
                <a:spcPts val="1600"/>
              </a:spcAft>
              <a:buNone/>
            </a:pPr>
            <a:r>
              <a:rPr lang="en" dirty="0"/>
              <a:t>The overall ROI of the campaign was +$67.01. hence the campaign was positive.</a:t>
            </a:r>
            <a:br>
              <a:rPr lang="en" sz="1400" dirty="0"/>
            </a:br>
            <a:endParaRPr sz="1400" dirty="0"/>
          </a:p>
        </p:txBody>
      </p:sp>
      <p:graphicFrame>
        <p:nvGraphicFramePr>
          <p:cNvPr id="2" name="Table 1">
            <a:extLst>
              <a:ext uri="{FF2B5EF4-FFF2-40B4-BE49-F238E27FC236}">
                <a16:creationId xmlns:a16="http://schemas.microsoft.com/office/drawing/2014/main" id="{61455B40-30C7-CE65-C1CC-A3AD5D823B50}"/>
              </a:ext>
            </a:extLst>
          </p:cNvPr>
          <p:cNvGraphicFramePr>
            <a:graphicFrameLocks noGrp="1"/>
          </p:cNvGraphicFramePr>
          <p:nvPr/>
        </p:nvGraphicFramePr>
        <p:xfrm>
          <a:off x="0" y="3026229"/>
          <a:ext cx="7772399" cy="6355259"/>
        </p:xfrm>
        <a:graphic>
          <a:graphicData uri="http://schemas.openxmlformats.org/drawingml/2006/table">
            <a:tbl>
              <a:tblPr/>
              <a:tblGrid>
                <a:gridCol w="1658825">
                  <a:extLst>
                    <a:ext uri="{9D8B030D-6E8A-4147-A177-3AD203B41FA5}">
                      <a16:colId xmlns:a16="http://schemas.microsoft.com/office/drawing/2014/main" val="3743776199"/>
                    </a:ext>
                  </a:extLst>
                </a:gridCol>
                <a:gridCol w="1525049">
                  <a:extLst>
                    <a:ext uri="{9D8B030D-6E8A-4147-A177-3AD203B41FA5}">
                      <a16:colId xmlns:a16="http://schemas.microsoft.com/office/drawing/2014/main" val="4042025963"/>
                    </a:ext>
                  </a:extLst>
                </a:gridCol>
                <a:gridCol w="1632070">
                  <a:extLst>
                    <a:ext uri="{9D8B030D-6E8A-4147-A177-3AD203B41FA5}">
                      <a16:colId xmlns:a16="http://schemas.microsoft.com/office/drawing/2014/main" val="2994786702"/>
                    </a:ext>
                  </a:extLst>
                </a:gridCol>
                <a:gridCol w="1404651">
                  <a:extLst>
                    <a:ext uri="{9D8B030D-6E8A-4147-A177-3AD203B41FA5}">
                      <a16:colId xmlns:a16="http://schemas.microsoft.com/office/drawing/2014/main" val="3944628161"/>
                    </a:ext>
                  </a:extLst>
                </a:gridCol>
                <a:gridCol w="1551804">
                  <a:extLst>
                    <a:ext uri="{9D8B030D-6E8A-4147-A177-3AD203B41FA5}">
                      <a16:colId xmlns:a16="http://schemas.microsoft.com/office/drawing/2014/main" val="1561314438"/>
                    </a:ext>
                  </a:extLst>
                </a:gridCol>
              </a:tblGrid>
              <a:tr h="1466097">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Creative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Clicks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Impressions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CTR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Avg CPC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3807843739"/>
                  </a:ext>
                </a:extLst>
              </a:tr>
              <a:tr h="1586776">
                <a:tc>
                  <a:txBody>
                    <a:bodyPr/>
                    <a:lstStyle/>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Campaign Results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407</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67,833</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0.6%</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$0.57</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5930526"/>
                  </a:ext>
                </a:extLst>
              </a:tr>
              <a:tr h="1864829">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Conversion Rate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New Students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CPA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1230589201"/>
                  </a:ext>
                </a:extLst>
              </a:tr>
              <a:tr h="1437557">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$231.99</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1</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$231.99</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+$67.01</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5525243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83"/>
          <p:cNvPicPr preferRelativeResize="0"/>
          <p:nvPr/>
        </p:nvPicPr>
        <p:blipFill>
          <a:blip r:embed="rId3">
            <a:alphaModFix/>
          </a:blip>
          <a:stretch>
            <a:fillRect/>
          </a:stretch>
        </p:blipFill>
        <p:spPr>
          <a:xfrm>
            <a:off x="1692225" y="168100"/>
            <a:ext cx="4387951" cy="4916025"/>
          </a:xfrm>
          <a:prstGeom prst="rect">
            <a:avLst/>
          </a:prstGeom>
          <a:noFill/>
          <a:ln>
            <a:noFill/>
          </a:ln>
        </p:spPr>
      </p:pic>
      <p:sp>
        <p:nvSpPr>
          <p:cNvPr id="338" name="Google Shape;338;p83"/>
          <p:cNvSpPr/>
          <p:nvPr/>
        </p:nvSpPr>
        <p:spPr>
          <a:xfrm>
            <a:off x="2031900" y="4127025"/>
            <a:ext cx="3708600" cy="502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83"/>
          <p:cNvPicPr preferRelativeResize="0"/>
          <p:nvPr/>
        </p:nvPicPr>
        <p:blipFill>
          <a:blip r:embed="rId4">
            <a:alphaModFix/>
          </a:blip>
          <a:stretch>
            <a:fillRect/>
          </a:stretch>
        </p:blipFill>
        <p:spPr>
          <a:xfrm>
            <a:off x="1692225" y="5084125"/>
            <a:ext cx="4387951" cy="4972588"/>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9"/>
          <p:cNvSpPr txBox="1">
            <a:spLocks noGrp="1"/>
          </p:cNvSpPr>
          <p:nvPr>
            <p:ph type="title"/>
          </p:nvPr>
        </p:nvSpPr>
        <p:spPr>
          <a:xfrm>
            <a:off x="0" y="-174757"/>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dirty="0">
                <a:solidFill>
                  <a:srgbClr val="525C65"/>
                </a:solidFill>
              </a:rPr>
              <a:t>How would you optimize this campaign?</a:t>
            </a:r>
            <a:br>
              <a:rPr lang="en" b="1" dirty="0">
                <a:solidFill>
                  <a:srgbClr val="525C65"/>
                </a:solidFill>
              </a:rPr>
            </a:br>
            <a:endParaRPr dirty="0"/>
          </a:p>
        </p:txBody>
      </p:sp>
      <p:sp>
        <p:nvSpPr>
          <p:cNvPr id="202" name="Google Shape;202;p49"/>
          <p:cNvSpPr txBox="1">
            <a:spLocks noGrp="1"/>
          </p:cNvSpPr>
          <p:nvPr>
            <p:ph type="body" idx="1"/>
          </p:nvPr>
        </p:nvSpPr>
        <p:spPr>
          <a:xfrm>
            <a:off x="0" y="1254247"/>
            <a:ext cx="7772400" cy="8608210"/>
          </a:xfrm>
          <a:prstGeom prst="rect">
            <a:avLst/>
          </a:prstGeom>
        </p:spPr>
        <p:txBody>
          <a:bodyPr spcFirstLastPara="1" wrap="square" lIns="91425" tIns="91425" rIns="91425" bIns="91425" anchor="t" anchorCtr="0">
            <a:noAutofit/>
          </a:bodyPr>
          <a:lstStyle/>
          <a:p>
            <a:pPr marL="0" indent="0">
              <a:spcBef>
                <a:spcPts val="1600"/>
              </a:spcBef>
              <a:buNone/>
            </a:pPr>
            <a:r>
              <a:rPr lang="en-US" sz="2200" b="1" dirty="0"/>
              <a:t>Suggestion 1: </a:t>
            </a:r>
            <a:r>
              <a:rPr lang="en-US" sz="2200" dirty="0"/>
              <a:t>I’ll suggest a change in the Ad target audience. The target audience used initially should be expanded to reach more persons of different age groups, races and background.</a:t>
            </a:r>
          </a:p>
          <a:p>
            <a:pPr marL="0" indent="0">
              <a:spcBef>
                <a:spcPts val="1600"/>
              </a:spcBef>
              <a:buNone/>
            </a:pPr>
            <a:endParaRPr lang="en-US" sz="2200" b="1" dirty="0"/>
          </a:p>
          <a:p>
            <a:pPr marL="0" indent="0">
              <a:spcBef>
                <a:spcPts val="1600"/>
              </a:spcBef>
              <a:buNone/>
            </a:pPr>
            <a:r>
              <a:rPr lang="en-US" sz="2200" b="1" dirty="0"/>
              <a:t>Suggestion 2: </a:t>
            </a:r>
            <a:r>
              <a:rPr lang="en-US" sz="2200" dirty="0"/>
              <a:t>I’ll suggest A/B testing be conducted to ascertain if a change in the display picture added to the campaign will positively affect the campaign’s performance by attracting the interest of more audience, thereby increasing the traffic to the site. I suggest the picture of both a younger and older person be added to show that it is not for only the old but for all age group.</a:t>
            </a:r>
          </a:p>
          <a:p>
            <a:pPr marL="0" lvl="0" indent="0" algn="l" rtl="0">
              <a:spcBef>
                <a:spcPts val="1600"/>
              </a:spcBef>
              <a:spcAft>
                <a:spcPts val="0"/>
              </a:spcAft>
              <a:buNone/>
            </a:pPr>
            <a:endParaRPr lang="en-US" sz="2200" b="1" dirty="0"/>
          </a:p>
          <a:p>
            <a:pPr marL="0" lvl="0" indent="0" algn="l" rtl="0">
              <a:spcBef>
                <a:spcPts val="1600"/>
              </a:spcBef>
              <a:spcAft>
                <a:spcPts val="1600"/>
              </a:spcAft>
              <a:buNone/>
            </a:pPr>
            <a:r>
              <a:rPr lang="en-US" sz="2200" b="1" dirty="0"/>
              <a:t>Suggestion 3: </a:t>
            </a:r>
            <a:r>
              <a:rPr lang="en-US" sz="2200" dirty="0">
                <a:latin typeface="Open Sans Light"/>
                <a:ea typeface="Open Sans Light"/>
                <a:cs typeface="Open Sans Light"/>
                <a:sym typeface="Open Sans Light"/>
              </a:rPr>
              <a:t>I’ll also suggest a change of the Ad Headline. The headline should be structured in respect of the target audiences so they can easily relate to the topic when they see it. The headline can be rephrased to “Launch a New Career in Digital Marketing”. This will interest Business professionals who are social media enthusiasts.</a:t>
            </a:r>
          </a:p>
          <a:p>
            <a:pPr marL="0" lvl="0" indent="0" algn="l" rtl="0">
              <a:spcBef>
                <a:spcPts val="1600"/>
              </a:spcBef>
              <a:spcAft>
                <a:spcPts val="1600"/>
              </a:spcAft>
              <a:buNone/>
            </a:pPr>
            <a:br>
              <a:rPr lang="en" sz="2200" dirty="0">
                <a:latin typeface="Open Sans Light"/>
                <a:ea typeface="Open Sans Light"/>
                <a:cs typeface="Open Sans Light"/>
                <a:sym typeface="Open Sans Light"/>
              </a:rPr>
            </a:br>
            <a:br>
              <a:rPr lang="en" dirty="0"/>
            </a:br>
            <a:endParaRP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8B5A7"/>
        </a:solidFill>
        <a:effectLst/>
      </p:bgPr>
    </p:bg>
    <p:spTree>
      <p:nvGrpSpPr>
        <p:cNvPr id="1" name="Shape 206"/>
        <p:cNvGrpSpPr/>
        <p:nvPr/>
      </p:nvGrpSpPr>
      <p:grpSpPr>
        <a:xfrm>
          <a:off x="0" y="0"/>
          <a:ext cx="0" cy="0"/>
          <a:chOff x="0" y="0"/>
          <a:chExt cx="0" cy="0"/>
        </a:xfrm>
      </p:grpSpPr>
      <p:sp>
        <p:nvSpPr>
          <p:cNvPr id="207" name="Google Shape;207;p5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1" i="0" u="none" strike="noStrike" kern="0" cap="none" spc="0" normalizeH="0" baseline="0" noProof="0">
                <a:ln>
                  <a:noFill/>
                </a:ln>
                <a:solidFill>
                  <a:srgbClr val="FFFFFF"/>
                </a:solidFill>
                <a:effectLst/>
                <a:uLnTx/>
                <a:uFillTx/>
                <a:latin typeface="Open Sans"/>
                <a:ea typeface="Open Sans"/>
                <a:cs typeface="Open Sans"/>
                <a:sym typeface="Open Sans"/>
              </a:rPr>
              <a:t>Part 3</a:t>
            </a:r>
            <a:endParaRPr kumimoji="0" sz="3000" b="1"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Evaluate a Display Image Campaign</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208;p50"/>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51"/>
          <p:cNvSpPr txBox="1">
            <a:spLocks noGrp="1"/>
          </p:cNvSpPr>
          <p:nvPr>
            <p:ph type="title"/>
          </p:nvPr>
        </p:nvSpPr>
        <p:spPr>
          <a:xfrm>
            <a:off x="264945" y="4130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a:solidFill>
                  <a:srgbClr val="525C65"/>
                </a:solidFill>
              </a:rPr>
              <a:t>Display Image Campaign: </a:t>
            </a:r>
            <a:r>
              <a:rPr lang="en" sz="4000">
                <a:solidFill>
                  <a:srgbClr val="525C65"/>
                </a:solidFill>
              </a:rPr>
              <a:t>Overall Results</a:t>
            </a:r>
            <a:br>
              <a:rPr lang="en" sz="4000" b="1">
                <a:solidFill>
                  <a:srgbClr val="525C65"/>
                </a:solidFill>
              </a:rPr>
            </a:br>
            <a:endParaRPr sz="4000" b="1">
              <a:solidFill>
                <a:srgbClr val="525C65"/>
              </a:solidFill>
            </a:endParaRPr>
          </a:p>
          <a:p>
            <a:pPr marL="0" marR="0" lvl="0" indent="0" algn="l" rtl="0">
              <a:lnSpc>
                <a:spcPct val="115000"/>
              </a:lnSpc>
              <a:spcBef>
                <a:spcPts val="0"/>
              </a:spcBef>
              <a:spcAft>
                <a:spcPts val="0"/>
              </a:spcAft>
              <a:buClr>
                <a:schemeClr val="dk1"/>
              </a:buClr>
              <a:buSzPts val="1100"/>
              <a:buFont typeface="Arial"/>
              <a:buNone/>
            </a:pPr>
            <a:endParaRPr b="1">
              <a:solidFill>
                <a:srgbClr val="525C65"/>
              </a:solidFill>
            </a:endParaRPr>
          </a:p>
        </p:txBody>
      </p:sp>
      <p:sp>
        <p:nvSpPr>
          <p:cNvPr id="214" name="Google Shape;214;p51"/>
          <p:cNvSpPr txBox="1">
            <a:spLocks noGrp="1"/>
          </p:cNvSpPr>
          <p:nvPr>
            <p:ph type="body" idx="1"/>
          </p:nvPr>
        </p:nvSpPr>
        <p:spPr>
          <a:xfrm>
            <a:off x="264900" y="2067154"/>
            <a:ext cx="7242600" cy="60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latin typeface="Open Sans Light"/>
                <a:ea typeface="Open Sans Light"/>
                <a:cs typeface="Open Sans Light"/>
                <a:sym typeface="Open Sans Light"/>
              </a:rPr>
              <a:t>Review below the overall results of the Display Image Campaign targeting visitors to the Digital Marketing Nanodegree Program landing page</a:t>
            </a:r>
            <a:br>
              <a:rPr lang="en" sz="2200">
                <a:latin typeface="Open Sans Light"/>
                <a:ea typeface="Open Sans Light"/>
                <a:cs typeface="Open Sans Light"/>
                <a:sym typeface="Open Sans Light"/>
              </a:rPr>
            </a:br>
            <a:endParaRPr sz="2200">
              <a:latin typeface="Open Sans Light"/>
              <a:ea typeface="Open Sans Light"/>
              <a:cs typeface="Open Sans Light"/>
              <a:sym typeface="Open Sans Light"/>
            </a:endParaRPr>
          </a:p>
        </p:txBody>
      </p:sp>
      <p:pic>
        <p:nvPicPr>
          <p:cNvPr id="215" name="Google Shape;215;p51"/>
          <p:cNvPicPr preferRelativeResize="0"/>
          <p:nvPr/>
        </p:nvPicPr>
        <p:blipFill>
          <a:blip r:embed="rId3">
            <a:alphaModFix/>
          </a:blip>
          <a:stretch>
            <a:fillRect/>
          </a:stretch>
        </p:blipFill>
        <p:spPr>
          <a:xfrm>
            <a:off x="764900" y="4773050"/>
            <a:ext cx="5831976" cy="4844048"/>
          </a:xfrm>
          <a:prstGeom prst="rect">
            <a:avLst/>
          </a:prstGeom>
          <a:noFill/>
          <a:ln>
            <a:noFill/>
          </a:ln>
        </p:spPr>
      </p:pic>
      <p:pic>
        <p:nvPicPr>
          <p:cNvPr id="216" name="Google Shape;216;p51"/>
          <p:cNvPicPr preferRelativeResize="0"/>
          <p:nvPr/>
        </p:nvPicPr>
        <p:blipFill>
          <a:blip r:embed="rId4">
            <a:alphaModFix/>
          </a:blip>
          <a:stretch>
            <a:fillRect/>
          </a:stretch>
        </p:blipFill>
        <p:spPr>
          <a:xfrm>
            <a:off x="0" y="3505125"/>
            <a:ext cx="7772400" cy="8984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2"/>
          <p:cNvSpPr txBox="1">
            <a:spLocks noGrp="1"/>
          </p:cNvSpPr>
          <p:nvPr>
            <p:ph type="title"/>
          </p:nvPr>
        </p:nvSpPr>
        <p:spPr>
          <a:xfrm>
            <a:off x="0" y="-99471"/>
            <a:ext cx="7242600" cy="111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000" b="1" dirty="0">
                <a:solidFill>
                  <a:srgbClr val="525C65"/>
                </a:solidFill>
              </a:rPr>
              <a:t>Results: </a:t>
            </a:r>
            <a:r>
              <a:rPr lang="en" sz="4000" dirty="0">
                <a:solidFill>
                  <a:srgbClr val="525C65"/>
                </a:solidFill>
              </a:rPr>
              <a:t>Calculate the ROI</a:t>
            </a:r>
            <a:endParaRPr sz="4000" dirty="0">
              <a:solidFill>
                <a:srgbClr val="525C65"/>
              </a:solidFill>
            </a:endParaRPr>
          </a:p>
          <a:p>
            <a:pPr marL="0" marR="0" lvl="0" indent="0" algn="l" rtl="0">
              <a:lnSpc>
                <a:spcPct val="115000"/>
              </a:lnSpc>
              <a:spcBef>
                <a:spcPts val="0"/>
              </a:spcBef>
              <a:spcAft>
                <a:spcPts val="0"/>
              </a:spcAft>
              <a:buNone/>
            </a:pPr>
            <a:endParaRPr b="1" dirty="0">
              <a:solidFill>
                <a:srgbClr val="525C65"/>
              </a:solidFill>
            </a:endParaRPr>
          </a:p>
        </p:txBody>
      </p:sp>
      <p:sp>
        <p:nvSpPr>
          <p:cNvPr id="222" name="Google Shape;222;p52"/>
          <p:cNvSpPr txBox="1">
            <a:spLocks noGrp="1"/>
          </p:cNvSpPr>
          <p:nvPr>
            <p:ph type="body" idx="1"/>
          </p:nvPr>
        </p:nvSpPr>
        <p:spPr>
          <a:xfrm>
            <a:off x="0" y="771386"/>
            <a:ext cx="7293300" cy="66810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Light"/>
              <a:buAutoNum type="arabicPeriod"/>
            </a:pPr>
            <a:r>
              <a:rPr lang="en" sz="2200" dirty="0">
                <a:latin typeface="Open Sans Light"/>
                <a:ea typeface="Open Sans Light"/>
                <a:cs typeface="Open Sans Light"/>
                <a:sym typeface="Open Sans Light"/>
              </a:rPr>
              <a:t>What was the overall ROI of the campaign? Was it Positive or Negative?</a:t>
            </a:r>
            <a:endParaRPr sz="2200" dirty="0">
              <a:latin typeface="Open Sans Light"/>
              <a:ea typeface="Open Sans Light"/>
              <a:cs typeface="Open Sans Light"/>
              <a:sym typeface="Open Sans Light"/>
            </a:endParaRPr>
          </a:p>
          <a:p>
            <a:pPr marL="0" lvl="0" indent="0" algn="l" rtl="0">
              <a:spcBef>
                <a:spcPts val="1600"/>
              </a:spcBef>
              <a:spcAft>
                <a:spcPts val="1600"/>
              </a:spcAft>
              <a:buNone/>
            </a:pPr>
            <a:r>
              <a:rPr lang="en" sz="2000" dirty="0"/>
              <a:t>The overall ROI of the campaign was +$64.5. hence the campaign was positive.</a:t>
            </a:r>
            <a:br>
              <a:rPr lang="en" sz="1400" dirty="0"/>
            </a:br>
            <a:endParaRPr sz="1400" dirty="0"/>
          </a:p>
        </p:txBody>
      </p:sp>
      <p:graphicFrame>
        <p:nvGraphicFramePr>
          <p:cNvPr id="2" name="Table 1">
            <a:extLst>
              <a:ext uri="{FF2B5EF4-FFF2-40B4-BE49-F238E27FC236}">
                <a16:creationId xmlns:a16="http://schemas.microsoft.com/office/drawing/2014/main" id="{3E78D030-85F4-2076-A0D1-39B9525B557B}"/>
              </a:ext>
            </a:extLst>
          </p:cNvPr>
          <p:cNvGraphicFramePr>
            <a:graphicFrameLocks noGrp="1"/>
          </p:cNvGraphicFramePr>
          <p:nvPr/>
        </p:nvGraphicFramePr>
        <p:xfrm>
          <a:off x="0" y="3377401"/>
          <a:ext cx="7772399" cy="6680999"/>
        </p:xfrm>
        <a:graphic>
          <a:graphicData uri="http://schemas.openxmlformats.org/drawingml/2006/table">
            <a:tbl>
              <a:tblPr/>
              <a:tblGrid>
                <a:gridCol w="1658825">
                  <a:extLst>
                    <a:ext uri="{9D8B030D-6E8A-4147-A177-3AD203B41FA5}">
                      <a16:colId xmlns:a16="http://schemas.microsoft.com/office/drawing/2014/main" val="4164463611"/>
                    </a:ext>
                  </a:extLst>
                </a:gridCol>
                <a:gridCol w="1525049">
                  <a:extLst>
                    <a:ext uri="{9D8B030D-6E8A-4147-A177-3AD203B41FA5}">
                      <a16:colId xmlns:a16="http://schemas.microsoft.com/office/drawing/2014/main" val="143409072"/>
                    </a:ext>
                  </a:extLst>
                </a:gridCol>
                <a:gridCol w="1632070">
                  <a:extLst>
                    <a:ext uri="{9D8B030D-6E8A-4147-A177-3AD203B41FA5}">
                      <a16:colId xmlns:a16="http://schemas.microsoft.com/office/drawing/2014/main" val="2690322018"/>
                    </a:ext>
                  </a:extLst>
                </a:gridCol>
                <a:gridCol w="1404651">
                  <a:extLst>
                    <a:ext uri="{9D8B030D-6E8A-4147-A177-3AD203B41FA5}">
                      <a16:colId xmlns:a16="http://schemas.microsoft.com/office/drawing/2014/main" val="1810774608"/>
                    </a:ext>
                  </a:extLst>
                </a:gridCol>
                <a:gridCol w="1551804">
                  <a:extLst>
                    <a:ext uri="{9D8B030D-6E8A-4147-A177-3AD203B41FA5}">
                      <a16:colId xmlns:a16="http://schemas.microsoft.com/office/drawing/2014/main" val="482157720"/>
                    </a:ext>
                  </a:extLst>
                </a:gridCol>
              </a:tblGrid>
              <a:tr h="1541242">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Creative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Clicks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Impressions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CTR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Avg CPC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2927926838"/>
                  </a:ext>
                </a:extLst>
              </a:tr>
              <a:tr h="1668105">
                <a:tc>
                  <a:txBody>
                    <a:bodyPr/>
                    <a:lstStyle/>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Campaign Results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670</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109,994</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0.61%</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$0.35</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3874874952"/>
                  </a:ext>
                </a:extLst>
              </a:tr>
              <a:tr h="1960412">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Cost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Conversion Rate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New Students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CPA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tc>
                  <a:txBody>
                    <a:bodyPr/>
                    <a:lstStyle/>
                    <a:p>
                      <a:pPr marL="0" marR="0">
                        <a:lnSpc>
                          <a:spcPct val="107000"/>
                        </a:lnSpc>
                        <a:spcBef>
                          <a:spcPts val="0"/>
                        </a:spcBef>
                        <a:spcAft>
                          <a:spcPts val="800"/>
                        </a:spcAft>
                      </a:pPr>
                      <a:r>
                        <a:rPr lang="en-US" sz="18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ROI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solidFill>
                      <a:srgbClr val="02B4E5"/>
                    </a:solidFill>
                  </a:tcPr>
                </a:tc>
                <a:extLst>
                  <a:ext uri="{0D108BD9-81ED-4DB2-BD59-A6C34878D82A}">
                    <a16:rowId xmlns:a16="http://schemas.microsoft.com/office/drawing/2014/main" val="3525773587"/>
                  </a:ext>
                </a:extLst>
              </a:tr>
              <a:tr h="1511240">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$234.50</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0.2%</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1</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$234.50</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+$64.5</a:t>
                      </a:r>
                    </a:p>
                  </a:txBody>
                  <a:tcPr marL="75906" marR="75906" marT="175455" marB="175455" anchor="ctr">
                    <a:lnL w="12700" cap="flat" cmpd="sng" algn="ctr">
                      <a:solidFill>
                        <a:srgbClr val="525C65"/>
                      </a:solidFill>
                      <a:prstDash val="solid"/>
                      <a:round/>
                      <a:headEnd type="none" w="med" len="med"/>
                      <a:tailEnd type="none" w="med" len="med"/>
                    </a:lnL>
                    <a:lnR w="12700" cap="flat" cmpd="sng" algn="ctr">
                      <a:solidFill>
                        <a:srgbClr val="525C65"/>
                      </a:solidFill>
                      <a:prstDash val="solid"/>
                      <a:round/>
                      <a:headEnd type="none" w="med" len="med"/>
                      <a:tailEnd type="none" w="med" len="med"/>
                    </a:lnR>
                    <a:lnT w="12700" cap="flat" cmpd="sng" algn="ctr">
                      <a:solidFill>
                        <a:srgbClr val="525C65"/>
                      </a:solidFill>
                      <a:prstDash val="solid"/>
                      <a:round/>
                      <a:headEnd type="none" w="med" len="med"/>
                      <a:tailEnd type="none" w="med" len="med"/>
                    </a:lnT>
                    <a:lnB w="12700" cap="flat" cmpd="sng" algn="ctr">
                      <a:solidFill>
                        <a:srgbClr val="525C65"/>
                      </a:solidFill>
                      <a:prstDash val="solid"/>
                      <a:round/>
                      <a:headEnd type="none" w="med" len="med"/>
                      <a:tailEnd type="none" w="med" len="med"/>
                    </a:lnB>
                  </a:tcPr>
                </a:tc>
                <a:extLst>
                  <a:ext uri="{0D108BD9-81ED-4DB2-BD59-A6C34878D82A}">
                    <a16:rowId xmlns:a16="http://schemas.microsoft.com/office/drawing/2014/main" val="2941140934"/>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53"/>
          <p:cNvSpPr txBox="1">
            <a:spLocks noGrp="1"/>
          </p:cNvSpPr>
          <p:nvPr>
            <p:ph type="title"/>
          </p:nvPr>
        </p:nvSpPr>
        <p:spPr>
          <a:xfrm>
            <a:off x="0" y="0"/>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dirty="0">
                <a:solidFill>
                  <a:srgbClr val="525C65"/>
                </a:solidFill>
              </a:rPr>
              <a:t>How would you optimize this campaign?</a:t>
            </a:r>
            <a:br>
              <a:rPr lang="en" b="1" dirty="0">
                <a:solidFill>
                  <a:srgbClr val="525C65"/>
                </a:solidFill>
              </a:rPr>
            </a:br>
            <a:endParaRPr dirty="0"/>
          </a:p>
        </p:txBody>
      </p:sp>
      <p:sp>
        <p:nvSpPr>
          <p:cNvPr id="229" name="Google Shape;229;p53"/>
          <p:cNvSpPr txBox="1">
            <a:spLocks noGrp="1"/>
          </p:cNvSpPr>
          <p:nvPr>
            <p:ph type="body" idx="1"/>
          </p:nvPr>
        </p:nvSpPr>
        <p:spPr>
          <a:xfrm>
            <a:off x="0" y="1415143"/>
            <a:ext cx="7772400" cy="8643257"/>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2300" b="1" dirty="0">
                <a:latin typeface="+mn-lt"/>
              </a:rPr>
              <a:t>Suggestion 1: </a:t>
            </a:r>
            <a:r>
              <a:rPr lang="en-US" sz="2300" dirty="0">
                <a:latin typeface="+mn-lt"/>
                <a:ea typeface="Open Sans Light"/>
                <a:cs typeface="Open Sans Light"/>
                <a:sym typeface="Open Sans Light"/>
              </a:rPr>
              <a:t>I’ll also suggest a change of the Ad Headline. The headline should be structured in respect of the target audiences so they can easily relate to the topic when they see it. The headline can be rephrased to “Gain a Degree in Digital Marketing”. This will interest Business professionals who are social media enthusiasts.</a:t>
            </a:r>
            <a:endParaRPr lang="en-US" sz="2300" b="1" dirty="0">
              <a:latin typeface="+mn-lt"/>
            </a:endParaRPr>
          </a:p>
          <a:p>
            <a:pPr marL="0" lvl="0" indent="0" algn="l" rtl="0">
              <a:spcBef>
                <a:spcPts val="1600"/>
              </a:spcBef>
              <a:spcAft>
                <a:spcPts val="0"/>
              </a:spcAft>
              <a:buNone/>
            </a:pPr>
            <a:endParaRPr lang="en-US" sz="2300" b="1" dirty="0">
              <a:latin typeface="+mn-lt"/>
            </a:endParaRPr>
          </a:p>
          <a:p>
            <a:pPr marL="0" lvl="0" indent="0" algn="l" rtl="0">
              <a:spcBef>
                <a:spcPts val="1600"/>
              </a:spcBef>
              <a:spcAft>
                <a:spcPts val="0"/>
              </a:spcAft>
              <a:buNone/>
            </a:pPr>
            <a:r>
              <a:rPr lang="en-US" sz="2300" b="1" dirty="0">
                <a:latin typeface="+mn-lt"/>
              </a:rPr>
              <a:t>Suggestion 2: </a:t>
            </a:r>
            <a:r>
              <a:rPr lang="en-US" sz="2300" dirty="0">
                <a:latin typeface="+mn-lt"/>
              </a:rPr>
              <a:t>I’ll suggest a change in the Ad target audience. The target audience used initially should be expanded to reach more persons of different age groups, races and background.</a:t>
            </a:r>
            <a:endParaRPr lang="en-US" sz="2300" b="1" dirty="0">
              <a:latin typeface="+mn-lt"/>
            </a:endParaRPr>
          </a:p>
          <a:p>
            <a:pPr marL="0" lvl="0" indent="0" algn="l" rtl="0">
              <a:spcBef>
                <a:spcPts val="1600"/>
              </a:spcBef>
              <a:spcAft>
                <a:spcPts val="0"/>
              </a:spcAft>
              <a:buNone/>
            </a:pPr>
            <a:endParaRPr lang="en-US" sz="2300" b="1" dirty="0">
              <a:latin typeface="+mn-lt"/>
            </a:endParaRPr>
          </a:p>
          <a:p>
            <a:pPr marL="0" indent="0">
              <a:spcBef>
                <a:spcPts val="1600"/>
              </a:spcBef>
              <a:spcAft>
                <a:spcPts val="1600"/>
              </a:spcAft>
              <a:buNone/>
            </a:pPr>
            <a:r>
              <a:rPr lang="en-US" sz="2300" b="1" dirty="0">
                <a:latin typeface="+mn-lt"/>
              </a:rPr>
              <a:t>Suggestion 3:</a:t>
            </a:r>
            <a:r>
              <a:rPr lang="en-US" sz="2300" dirty="0">
                <a:latin typeface="+mn-lt"/>
              </a:rPr>
              <a:t>I’ll suggest A/B testing be conducted to ascertain if a change in the display picture added to the campaign will positively affect the campaign’s performance by attracting the interest of more audience, thereby increasing the traffic to the site.</a:t>
            </a:r>
          </a:p>
          <a:p>
            <a:pPr marL="0" lvl="0" indent="0" algn="l" rtl="0">
              <a:spcBef>
                <a:spcPts val="1600"/>
              </a:spcBef>
              <a:spcAft>
                <a:spcPts val="1600"/>
              </a:spcAft>
              <a:buNone/>
            </a:pPr>
            <a:endParaRPr lang="en-US" sz="2300" dirty="0">
              <a:latin typeface="+mn-lt"/>
              <a:ea typeface="Open Sans Light"/>
              <a:cs typeface="Open Sans Light"/>
              <a:sym typeface="Open Sans 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8B5A7"/>
        </a:solidFill>
        <a:effectLst/>
      </p:bgPr>
    </p:bg>
    <p:spTree>
      <p:nvGrpSpPr>
        <p:cNvPr id="1" name="Shape 233"/>
        <p:cNvGrpSpPr/>
        <p:nvPr/>
      </p:nvGrpSpPr>
      <p:grpSpPr>
        <a:xfrm>
          <a:off x="0" y="0"/>
          <a:ext cx="0" cy="0"/>
          <a:chOff x="0" y="0"/>
          <a:chExt cx="0" cy="0"/>
        </a:xfrm>
      </p:grpSpPr>
      <p:sp>
        <p:nvSpPr>
          <p:cNvPr id="234" name="Google Shape;234;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1" i="0" u="none" strike="noStrike" kern="0" cap="none" spc="0" normalizeH="0" baseline="0" noProof="0">
                <a:ln>
                  <a:noFill/>
                </a:ln>
                <a:solidFill>
                  <a:srgbClr val="FFFFFF"/>
                </a:solidFill>
                <a:effectLst/>
                <a:uLnTx/>
                <a:uFillTx/>
                <a:latin typeface="Open Sans"/>
                <a:ea typeface="Open Sans"/>
                <a:cs typeface="Open Sans"/>
                <a:sym typeface="Open Sans"/>
              </a:rPr>
              <a:t>Part 4</a:t>
            </a:r>
            <a:endParaRPr kumimoji="0" sz="3000" b="1"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Results, Analysis, and Recommendations</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235;p54"/>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5"/>
          <p:cNvSpPr txBox="1">
            <a:spLocks noGrp="1"/>
          </p:cNvSpPr>
          <p:nvPr>
            <p:ph type="title"/>
          </p:nvPr>
        </p:nvSpPr>
        <p:spPr>
          <a:xfrm>
            <a:off x="0" y="-174758"/>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dirty="0">
                <a:solidFill>
                  <a:srgbClr val="525C65"/>
                </a:solidFill>
              </a:rPr>
              <a:t>Which campaign performed the best? Why?</a:t>
            </a:r>
            <a:br>
              <a:rPr lang="en" b="1" dirty="0">
                <a:solidFill>
                  <a:srgbClr val="525C65"/>
                </a:solidFill>
              </a:rPr>
            </a:br>
            <a:endParaRPr dirty="0"/>
          </a:p>
        </p:txBody>
      </p:sp>
      <p:sp>
        <p:nvSpPr>
          <p:cNvPr id="241" name="Google Shape;241;p55"/>
          <p:cNvSpPr txBox="1">
            <a:spLocks noGrp="1"/>
          </p:cNvSpPr>
          <p:nvPr>
            <p:ph type="body" idx="1"/>
          </p:nvPr>
        </p:nvSpPr>
        <p:spPr>
          <a:xfrm>
            <a:off x="0" y="1393371"/>
            <a:ext cx="7772400" cy="866502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2400" dirty="0">
                <a:latin typeface="+mn-lt"/>
                <a:ea typeface="Open Sans Light"/>
                <a:cs typeface="Open Sans Light"/>
                <a:sym typeface="Open Sans Light"/>
              </a:rPr>
              <a:t>Amongst all three campaign, the best performing campaign was Campaign 1 -Affinity Audience). This is based on the fact that It had the highest number of landing site clicks of 1247 compared to campaigns  two and three that had 407 and 670 respectively. </a:t>
            </a:r>
          </a:p>
          <a:p>
            <a:pPr marL="0" lvl="0" indent="0" algn="l" rtl="0">
              <a:spcBef>
                <a:spcPts val="1600"/>
              </a:spcBef>
              <a:spcAft>
                <a:spcPts val="0"/>
              </a:spcAft>
              <a:buNone/>
            </a:pPr>
            <a:r>
              <a:rPr lang="en-US" sz="2400" dirty="0">
                <a:latin typeface="+mn-lt"/>
                <a:ea typeface="Open Sans Light"/>
                <a:cs typeface="Open Sans Light"/>
                <a:sym typeface="Open Sans Light"/>
              </a:rPr>
              <a:t>Also, Campaign 1 yields more profit to Udacity since it had the highest number of signup students- 2 (2x299=$598)  compared to the other two campaigns that had just 1 signup student each, hence a lower profit ($299).</a:t>
            </a:r>
          </a:p>
          <a:p>
            <a:pPr marL="0" lvl="0" indent="0" algn="l" rtl="0">
              <a:spcBef>
                <a:spcPts val="1600"/>
              </a:spcBef>
              <a:spcAft>
                <a:spcPts val="0"/>
              </a:spcAft>
              <a:buNone/>
            </a:pPr>
            <a:r>
              <a:rPr lang="en-US" sz="2400" dirty="0">
                <a:latin typeface="+mn-lt"/>
                <a:ea typeface="Open Sans Light"/>
                <a:cs typeface="Open Sans Light"/>
                <a:sym typeface="Open Sans Light"/>
              </a:rPr>
              <a:t>Also, the ROI for campaign 1 was positive and very high (+$149.05) compared to campaigns two and three that had +$67.01 and +$64.5 respectively.</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6"/>
          <p:cNvSpPr txBox="1">
            <a:spLocks noGrp="1"/>
          </p:cNvSpPr>
          <p:nvPr>
            <p:ph type="title"/>
          </p:nvPr>
        </p:nvSpPr>
        <p:spPr>
          <a:xfrm>
            <a:off x="0" y="5573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rgbClr val="525C65"/>
                </a:solidFill>
              </a:rPr>
              <a:t>Recommendations for future campaigns</a:t>
            </a:r>
            <a:endParaRPr sz="4000" b="1" dirty="0">
              <a:solidFill>
                <a:srgbClr val="525C65"/>
              </a:solidFill>
            </a:endParaRPr>
          </a:p>
          <a:p>
            <a:pPr marL="0" lvl="0" indent="0" algn="l" rtl="0">
              <a:lnSpc>
                <a:spcPct val="115000"/>
              </a:lnSpc>
              <a:spcBef>
                <a:spcPts val="0"/>
              </a:spcBef>
              <a:spcAft>
                <a:spcPts val="0"/>
              </a:spcAft>
              <a:buNone/>
            </a:pPr>
            <a:endParaRPr b="1" dirty="0">
              <a:solidFill>
                <a:srgbClr val="525C65"/>
              </a:solidFill>
            </a:endParaRPr>
          </a:p>
          <a:p>
            <a:pPr marL="457200" marR="0" lvl="0" indent="-457200" algn="l" rtl="0">
              <a:lnSpc>
                <a:spcPct val="115000"/>
              </a:lnSpc>
              <a:spcBef>
                <a:spcPts val="0"/>
              </a:spcBef>
              <a:spcAft>
                <a:spcPts val="0"/>
              </a:spcAft>
              <a:buFont typeface="Arial" panose="020B0604020202020204" pitchFamily="34" charset="0"/>
              <a:buChar char="•"/>
            </a:pPr>
            <a:endParaRPr lang="en-US" b="1" dirty="0">
              <a:solidFill>
                <a:srgbClr val="525C65"/>
              </a:solidFill>
            </a:endParaRPr>
          </a:p>
        </p:txBody>
      </p:sp>
      <p:sp>
        <p:nvSpPr>
          <p:cNvPr id="247" name="Google Shape;247;p56"/>
          <p:cNvSpPr txBox="1">
            <a:spLocks noGrp="1"/>
          </p:cNvSpPr>
          <p:nvPr>
            <p:ph type="body" idx="1"/>
          </p:nvPr>
        </p:nvSpPr>
        <p:spPr>
          <a:xfrm>
            <a:off x="0" y="1589313"/>
            <a:ext cx="7772400" cy="8413355"/>
          </a:xfrm>
          <a:prstGeom prst="rect">
            <a:avLst/>
          </a:prstGeom>
        </p:spPr>
        <p:txBody>
          <a:bodyPr spcFirstLastPara="1" wrap="square" lIns="91425" tIns="91425" rIns="91425" bIns="91425" anchor="t" anchorCtr="0">
            <a:noAutofit/>
          </a:bodyPr>
          <a:lstStyle/>
          <a:p>
            <a:pPr marL="342900"/>
            <a:r>
              <a:rPr lang="en-US" sz="2300" dirty="0">
                <a:latin typeface="+mn-lt"/>
              </a:rPr>
              <a:t>I’ll suggest A/B testing be conducted to ascertain if a change in the display picture added to the campaign will positively affect the campaign’s performance by attracting the interest of more audience, thereby increasing the traffic to the site. Instead of using the picture of an old woman, I suggest the pictures of both a younger and older person of different gender be added to show that it is not for only the old and one gender but for all age group and all gender.</a:t>
            </a:r>
          </a:p>
          <a:p>
            <a:pPr marL="0" indent="0">
              <a:buNone/>
            </a:pPr>
            <a:endParaRPr lang="en-US" sz="2300" dirty="0">
              <a:latin typeface="+mn-lt"/>
            </a:endParaRPr>
          </a:p>
          <a:p>
            <a:pPr marL="342900"/>
            <a:r>
              <a:rPr lang="en-US" sz="2300" dirty="0">
                <a:latin typeface="+mn-lt"/>
                <a:ea typeface="Open Sans Light"/>
                <a:cs typeface="Open Sans Light"/>
                <a:sym typeface="Open Sans Light"/>
              </a:rPr>
              <a:t>I’ll suggest a Call-to-action button named “Register now” be added to the campaign to carry interested people to the landing site.</a:t>
            </a:r>
          </a:p>
          <a:p>
            <a:pPr marL="342900"/>
            <a:endParaRPr lang="en-US" sz="2300" dirty="0">
              <a:latin typeface="+mn-lt"/>
              <a:ea typeface="Open Sans Light"/>
              <a:cs typeface="Open Sans Light"/>
              <a:sym typeface="Open Sans Light"/>
            </a:endParaRPr>
          </a:p>
          <a:p>
            <a:pPr marL="342900"/>
            <a:r>
              <a:rPr lang="en-US" sz="2300" dirty="0">
                <a:latin typeface="+mn-lt"/>
                <a:ea typeface="Open Sans Light"/>
                <a:cs typeface="Open Sans Light"/>
                <a:sym typeface="Open Sans Light"/>
              </a:rPr>
              <a:t>I suggest that more focus be put on Ad Campaign One – (Affinity Audience) due to It’s high performance. The budget should be increased since it shows more prospect of achieving the campaign’s objective.</a:t>
            </a:r>
            <a:endParaRPr sz="2300" dirty="0">
              <a:latin typeface="+mn-lt"/>
              <a:ea typeface="Open Sans Light"/>
              <a:cs typeface="Open Sans Light"/>
              <a:sym typeface="Open Sans 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6"/>
          <p:cNvSpPr/>
          <p:nvPr/>
        </p:nvSpPr>
        <p:spPr>
          <a:xfrm>
            <a:off x="323838" y="4160717"/>
            <a:ext cx="7124700" cy="1371600"/>
          </a:xfrm>
          <a:prstGeom prst="rect">
            <a:avLst/>
          </a:prstGeom>
          <a:no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Open Sans"/>
              <a:buNone/>
              <a:tabLst/>
              <a:defRPr/>
            </a:pPr>
            <a:r>
              <a:rPr kumimoji="0" lang="en" sz="3600" b="0" i="0" u="none" strike="noStrike" kern="0" cap="none" spc="0" normalizeH="0" baseline="0" noProof="0">
                <a:ln>
                  <a:noFill/>
                </a:ln>
                <a:solidFill>
                  <a:srgbClr val="FFFFFF"/>
                </a:solidFill>
                <a:effectLst/>
                <a:uLnTx/>
                <a:uFillTx/>
                <a:latin typeface="Open Sans"/>
                <a:ea typeface="Open Sans"/>
                <a:cs typeface="Open Sans"/>
                <a:sym typeface="Open Sans"/>
              </a:rPr>
              <a:t>Project 7: Email Marketing</a:t>
            </a:r>
            <a:endParaRPr kumimoji="0" sz="3600" b="0" i="0" u="none" strike="noStrike" kern="0" cap="none" spc="0" normalizeH="0" baseline="0" noProof="0">
              <a:ln>
                <a:noFill/>
              </a:ln>
              <a:solidFill>
                <a:srgbClr val="000000"/>
              </a:solidFill>
              <a:effectLst/>
              <a:uLnTx/>
              <a:uFillTx/>
              <a:latin typeface="Arial"/>
              <a:cs typeface="Arial"/>
              <a:sym typeface="Arial"/>
            </a:endParaRPr>
          </a:p>
        </p:txBody>
      </p:sp>
      <p:pic>
        <p:nvPicPr>
          <p:cNvPr id="94" name="Google Shape;94;p26"/>
          <p:cNvPicPr preferRelativeResize="0"/>
          <p:nvPr/>
        </p:nvPicPr>
        <p:blipFill>
          <a:blip r:embed="rId3">
            <a:alphaModFix/>
          </a:blip>
          <a:stretch>
            <a:fillRect/>
          </a:stretch>
        </p:blipFill>
        <p:spPr>
          <a:xfrm>
            <a:off x="0" y="25"/>
            <a:ext cx="7772400" cy="10058350"/>
          </a:xfrm>
          <a:prstGeom prst="rect">
            <a:avLst/>
          </a:prstGeom>
          <a:noFill/>
          <a:ln>
            <a:noFill/>
          </a:ln>
        </p:spPr>
      </p:pic>
      <p:sp>
        <p:nvSpPr>
          <p:cNvPr id="2" name="TextBox 1">
            <a:extLst>
              <a:ext uri="{FF2B5EF4-FFF2-40B4-BE49-F238E27FC236}">
                <a16:creationId xmlns:a16="http://schemas.microsoft.com/office/drawing/2014/main" id="{6DC3AB8D-3CC0-313E-4559-3660DAD5744E}"/>
              </a:ext>
            </a:extLst>
          </p:cNvPr>
          <p:cNvSpPr txBox="1"/>
          <p:nvPr/>
        </p:nvSpPr>
        <p:spPr>
          <a:xfrm>
            <a:off x="500743" y="7881257"/>
            <a:ext cx="45066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BY PEACE NGOZI AGHEDO</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D7AFF6"/>
        </a:solidFill>
        <a:effectLst/>
      </p:bgPr>
    </p:bg>
    <p:spTree>
      <p:nvGrpSpPr>
        <p:cNvPr id="1" name="Shape 106"/>
        <p:cNvGrpSpPr/>
        <p:nvPr/>
      </p:nvGrpSpPr>
      <p:grpSpPr>
        <a:xfrm>
          <a:off x="0" y="0"/>
          <a:ext cx="0" cy="0"/>
          <a:chOff x="0" y="0"/>
          <a:chExt cx="0" cy="0"/>
        </a:xfrm>
      </p:grpSpPr>
      <p:sp>
        <p:nvSpPr>
          <p:cNvPr id="107" name="Google Shape;107;p28"/>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1" i="0" u="none" strike="noStrike" kern="0" cap="none" spc="0" normalizeH="0" baseline="0" noProof="0">
                <a:ln>
                  <a:noFill/>
                </a:ln>
                <a:solidFill>
                  <a:srgbClr val="FFFFFF"/>
                </a:solidFill>
                <a:effectLst/>
                <a:uLnTx/>
                <a:uFillTx/>
                <a:latin typeface="Open Sans"/>
                <a:ea typeface="Open Sans"/>
                <a:cs typeface="Open Sans"/>
                <a:sym typeface="Open Sans"/>
              </a:rPr>
              <a:t>Part 1</a:t>
            </a:r>
            <a:endParaRPr kumimoji="0" sz="3000" b="1"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Plan Your Email Campaign </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8;p28"/>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8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sz="4000" b="1" dirty="0">
                <a:solidFill>
                  <a:srgbClr val="525C65"/>
                </a:solidFill>
                <a:latin typeface="+mj-lt"/>
              </a:rPr>
              <a:t>Phases of the Customer Journey</a:t>
            </a:r>
            <a:br>
              <a:rPr lang="en" sz="4000" b="1" dirty="0">
                <a:solidFill>
                  <a:srgbClr val="525C65"/>
                </a:solidFill>
                <a:latin typeface="+mj-lt"/>
              </a:rPr>
            </a:br>
            <a:endParaRPr sz="4000" dirty="0">
              <a:solidFill>
                <a:srgbClr val="02B4E5"/>
              </a:solidFill>
              <a:latin typeface="+mj-lt"/>
            </a:endParaRPr>
          </a:p>
          <a:p>
            <a:pPr marL="0" marR="0" lvl="0" indent="0" algn="l" rtl="0">
              <a:lnSpc>
                <a:spcPct val="115000"/>
              </a:lnSpc>
              <a:spcBef>
                <a:spcPts val="0"/>
              </a:spcBef>
              <a:spcAft>
                <a:spcPts val="0"/>
              </a:spcAft>
              <a:buNone/>
            </a:pPr>
            <a:endParaRPr b="1" dirty="0">
              <a:solidFill>
                <a:srgbClr val="525C65"/>
              </a:solidFill>
              <a:latin typeface="+mj-lt"/>
            </a:endParaRPr>
          </a:p>
        </p:txBody>
      </p:sp>
      <p:pic>
        <p:nvPicPr>
          <p:cNvPr id="345" name="Google Shape;345;p84" descr="Screen Shot 2017-05-28 at 8.41.40 PM.png"/>
          <p:cNvPicPr preferRelativeResize="0"/>
          <p:nvPr/>
        </p:nvPicPr>
        <p:blipFill>
          <a:blip r:embed="rId3">
            <a:alphaModFix/>
          </a:blip>
          <a:stretch>
            <a:fillRect/>
          </a:stretch>
        </p:blipFill>
        <p:spPr>
          <a:xfrm>
            <a:off x="-2" y="2805827"/>
            <a:ext cx="7772401" cy="209458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Marketing Objective &amp; KPI</a:t>
            </a:r>
            <a:endParaRPr/>
          </a:p>
        </p:txBody>
      </p:sp>
      <p:sp>
        <p:nvSpPr>
          <p:cNvPr id="121" name="Google Shape;121;p30"/>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r>
              <a:rPr lang="en" sz="3000" b="1" dirty="0">
                <a:latin typeface="Open Sans"/>
                <a:ea typeface="Open Sans"/>
                <a:cs typeface="Open Sans"/>
                <a:sym typeface="Open Sans"/>
              </a:rPr>
              <a:t>Marketing Objective</a:t>
            </a:r>
            <a:r>
              <a:rPr lang="en" sz="3000" dirty="0"/>
              <a:t> - </a:t>
            </a:r>
            <a:r>
              <a:rPr lang="en-US" dirty="0"/>
              <a:t> To get 40 new students to enroll for the Udacity DMND course through 3 email campaign between May 23</a:t>
            </a:r>
            <a:r>
              <a:rPr lang="en-US" baseline="30000" dirty="0"/>
              <a:t>rd</a:t>
            </a:r>
            <a:r>
              <a:rPr lang="en-US" dirty="0"/>
              <a:t> and June 10</a:t>
            </a:r>
            <a:r>
              <a:rPr lang="en-US" baseline="30000" dirty="0"/>
              <a:t>th.</a:t>
            </a:r>
          </a:p>
          <a:p>
            <a:endParaRPr lang="en-US" sz="3000" baseline="30000" dirty="0"/>
          </a:p>
          <a:p>
            <a:pPr marL="38100" indent="0">
              <a:buNone/>
            </a:pPr>
            <a:endParaRPr sz="3000" dirty="0"/>
          </a:p>
          <a:p>
            <a:pPr marL="457200" lvl="0" indent="-419100" algn="l" rtl="0">
              <a:spcBef>
                <a:spcPts val="0"/>
              </a:spcBef>
              <a:spcAft>
                <a:spcPts val="0"/>
              </a:spcAft>
              <a:buSzPts val="3000"/>
              <a:buChar char="●"/>
            </a:pPr>
            <a:r>
              <a:rPr lang="en" sz="3000" b="1" dirty="0">
                <a:latin typeface="Open Sans"/>
                <a:ea typeface="Open Sans"/>
                <a:cs typeface="Open Sans"/>
                <a:sym typeface="Open Sans"/>
              </a:rPr>
              <a:t>KPI </a:t>
            </a:r>
            <a:r>
              <a:rPr lang="en" sz="3000" dirty="0"/>
              <a:t>- </a:t>
            </a:r>
            <a:r>
              <a:rPr lang="en-US" dirty="0"/>
              <a:t>Conversion Rate</a:t>
            </a:r>
            <a:endParaRPr sz="30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31"/>
          <p:cNvSpPr txBox="1">
            <a:spLocks noGrp="1"/>
          </p:cNvSpPr>
          <p:nvPr>
            <p:ph type="title"/>
          </p:nvPr>
        </p:nvSpPr>
        <p:spPr>
          <a:xfrm>
            <a:off x="0" y="0"/>
            <a:ext cx="7242600" cy="8055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Target Persona</a:t>
            </a:r>
            <a:endParaRPr b="1" dirty="0"/>
          </a:p>
        </p:txBody>
      </p:sp>
      <p:graphicFrame>
        <p:nvGraphicFramePr>
          <p:cNvPr id="5" name="Google Shape;281;p67">
            <a:extLst>
              <a:ext uri="{FF2B5EF4-FFF2-40B4-BE49-F238E27FC236}">
                <a16:creationId xmlns:a16="http://schemas.microsoft.com/office/drawing/2014/main" id="{95BB073F-281B-93C1-8574-19EA4345D48A}"/>
              </a:ext>
            </a:extLst>
          </p:cNvPr>
          <p:cNvGraphicFramePr/>
          <p:nvPr/>
        </p:nvGraphicFramePr>
        <p:xfrm>
          <a:off x="108857" y="805543"/>
          <a:ext cx="7554686" cy="9053786"/>
        </p:xfrm>
        <a:graphic>
          <a:graphicData uri="http://schemas.openxmlformats.org/drawingml/2006/table">
            <a:tbl>
              <a:tblPr>
                <a:noFill/>
              </a:tblPr>
              <a:tblGrid>
                <a:gridCol w="2534993">
                  <a:extLst>
                    <a:ext uri="{9D8B030D-6E8A-4147-A177-3AD203B41FA5}">
                      <a16:colId xmlns:a16="http://schemas.microsoft.com/office/drawing/2014/main" val="20000"/>
                    </a:ext>
                  </a:extLst>
                </a:gridCol>
                <a:gridCol w="2441273">
                  <a:extLst>
                    <a:ext uri="{9D8B030D-6E8A-4147-A177-3AD203B41FA5}">
                      <a16:colId xmlns:a16="http://schemas.microsoft.com/office/drawing/2014/main" val="20001"/>
                    </a:ext>
                  </a:extLst>
                </a:gridCol>
                <a:gridCol w="2578420">
                  <a:extLst>
                    <a:ext uri="{9D8B030D-6E8A-4147-A177-3AD203B41FA5}">
                      <a16:colId xmlns:a16="http://schemas.microsoft.com/office/drawing/2014/main" val="20002"/>
                    </a:ext>
                  </a:extLst>
                </a:gridCol>
              </a:tblGrid>
              <a:tr h="78518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0" lvl="0" indent="0" algn="ctr" rtl="0">
                        <a:spcBef>
                          <a:spcPts val="0"/>
                        </a:spcBef>
                        <a:spcAft>
                          <a:spcPts val="0"/>
                        </a:spcAft>
                        <a:buNone/>
                      </a:pPr>
                      <a:r>
                        <a:rPr lang="en-GB" sz="1800">
                          <a:solidFill>
                            <a:schemeClr val="lt1"/>
                          </a:solidFill>
                          <a:latin typeface="Times New Roman" panose="02020603050405020304" charset="0"/>
                          <a:ea typeface="Open Sans"/>
                          <a:cs typeface="Times New Roman" panose="02020603050405020304" charset="0"/>
                          <a:sym typeface="Open Sans"/>
                        </a:rPr>
                        <a:t>Background and Demographics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0" lvl="0" indent="0" algn="ctr" rtl="0">
                        <a:spcBef>
                          <a:spcPts val="0"/>
                        </a:spcBef>
                        <a:spcAft>
                          <a:spcPts val="0"/>
                        </a:spcAft>
                        <a:buNone/>
                      </a:pPr>
                      <a:r>
                        <a:rPr lang="en-GB" sz="1800">
                          <a:solidFill>
                            <a:schemeClr val="lt1"/>
                          </a:solidFill>
                          <a:latin typeface="Times New Roman" panose="02020603050405020304" charset="0"/>
                          <a:ea typeface="Open Sans"/>
                          <a:cs typeface="Times New Roman" panose="02020603050405020304" charset="0"/>
                          <a:sym typeface="Open Sans"/>
                        </a:rPr>
                        <a:t>Target Persona </a:t>
                      </a:r>
                      <a:endParaRPr sz="1800">
                        <a:solidFill>
                          <a:schemeClr val="lt1"/>
                        </a:solidFill>
                        <a:latin typeface="Times New Roman" panose="02020603050405020304" charset="0"/>
                        <a:ea typeface="Open Sans"/>
                        <a:cs typeface="Times New Roman" panose="02020603050405020304" charset="0"/>
                        <a:sym typeface="Open Sans"/>
                      </a:endParaRPr>
                    </a:p>
                    <a:p>
                      <a:pPr marL="0" lvl="0" indent="0" algn="ctr" rtl="0">
                        <a:spcBef>
                          <a:spcPts val="0"/>
                        </a:spcBef>
                        <a:spcAft>
                          <a:spcPts val="0"/>
                        </a:spcAft>
                        <a:buNone/>
                      </a:pPr>
                      <a:r>
                        <a:rPr lang="en-GB" sz="1800">
                          <a:solidFill>
                            <a:schemeClr val="lt1"/>
                          </a:solidFill>
                          <a:latin typeface="Times New Roman" panose="02020603050405020304" charset="0"/>
                          <a:ea typeface="Open Sans"/>
                          <a:cs typeface="Times New Roman" panose="02020603050405020304" charset="0"/>
                          <a:sym typeface="Open Sans"/>
                        </a:rPr>
                        <a:t>Name</a:t>
                      </a:r>
                      <a:endParaRPr sz="1800">
                        <a:solidFill>
                          <a:schemeClr val="lt1"/>
                        </a:solidFill>
                        <a:latin typeface="Times New Roman" panose="02020603050405020304" charset="0"/>
                        <a:ea typeface="Open Sans"/>
                        <a:cs typeface="Times New Roman" panose="02020603050405020304" charset="0"/>
                        <a:sym typeface="Open Sans"/>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0" lvl="0" indent="0" algn="ctr" rtl="0">
                        <a:spcBef>
                          <a:spcPts val="0"/>
                        </a:spcBef>
                        <a:spcAft>
                          <a:spcPts val="0"/>
                        </a:spcAft>
                        <a:buNone/>
                      </a:pPr>
                      <a:r>
                        <a:rPr lang="en-GB" sz="1800" dirty="0">
                          <a:solidFill>
                            <a:schemeClr val="lt1"/>
                          </a:solidFill>
                          <a:latin typeface="Times New Roman" panose="02020603050405020304" charset="0"/>
                          <a:ea typeface="Open Sans"/>
                          <a:cs typeface="Times New Roman" panose="02020603050405020304" charset="0"/>
                          <a:sym typeface="Open Sans"/>
                        </a:rPr>
                        <a:t>Needs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extLst>
                  <a:ext uri="{0D108BD9-81ED-4DB2-BD59-A6C34878D82A}">
                    <a16:rowId xmlns:a16="http://schemas.microsoft.com/office/drawing/2014/main" val="10000"/>
                  </a:ext>
                </a:extLst>
              </a:tr>
              <a:tr h="35656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AGE: 40</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GENDER: Male</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MARITAL STATUS: Married</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NUMBER OF CHILDREN: 3</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COUNTRY: Nigeria</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STATE OF RESIDENCE: Edo</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EMPLOYED: Yes</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ANNUAL INCOME: 1 million naira</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HIGHEST CERTIFICATION: Masters Degree</a:t>
                      </a:r>
                      <a:endParaRPr sz="1800" dirty="0">
                        <a:solidFill>
                          <a:srgbClr val="2E3D49"/>
                        </a:solidFill>
                        <a:latin typeface="Times New Roman" panose="02020603050405020304" charset="0"/>
                        <a:ea typeface="Open Sans"/>
                        <a:cs typeface="Times New Roman" panose="02020603050405020304" charset="0"/>
                        <a:sym typeface="Open Sans"/>
                      </a:endParaRPr>
                    </a:p>
                    <a:p>
                      <a:pPr marL="0" lvl="0" indent="0" algn="ctr" rtl="0">
                        <a:spcBef>
                          <a:spcPts val="0"/>
                        </a:spcBef>
                        <a:spcAft>
                          <a:spcPts val="0"/>
                        </a:spcAft>
                        <a:buNone/>
                      </a:pPr>
                      <a:endParaRPr sz="1800" dirty="0">
                        <a:solidFill>
                          <a:srgbClr val="2E3D49"/>
                        </a:solidFill>
                        <a:latin typeface="Times New Roman" panose="02020603050405020304" charset="0"/>
                        <a:ea typeface="Open Sans"/>
                        <a:cs typeface="Times New Roman" panose="02020603050405020304" charset="0"/>
                        <a:sym typeface="Open Sans"/>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0" lvl="0" indent="0" algn="ctr" rtl="0">
                        <a:spcBef>
                          <a:spcPts val="0"/>
                        </a:spcBef>
                        <a:spcAft>
                          <a:spcPts val="0"/>
                        </a:spcAft>
                        <a:buNone/>
                      </a:pPr>
                      <a:r>
                        <a:rPr lang="en-US" sz="1800" dirty="0">
                          <a:solidFill>
                            <a:srgbClr val="2E3D49"/>
                          </a:solidFill>
                          <a:latin typeface="Times New Roman" panose="02020603050405020304" charset="0"/>
                          <a:ea typeface="Open Sans"/>
                          <a:cs typeface="Times New Roman" panose="02020603050405020304" charset="0"/>
                          <a:sym typeface="Open Sans"/>
                        </a:rPr>
                        <a:t>MATTHEW</a:t>
                      </a:r>
                    </a:p>
                    <a:p>
                      <a:pPr marL="0" lvl="0" indent="0" algn="ctr" rtl="0">
                        <a:spcBef>
                          <a:spcPts val="0"/>
                        </a:spcBef>
                        <a:spcAft>
                          <a:spcPts val="0"/>
                        </a:spcAft>
                        <a:buNone/>
                      </a:pPr>
                      <a:endParaRPr lang="en-US" sz="1800" dirty="0">
                        <a:solidFill>
                          <a:srgbClr val="2E3D49"/>
                        </a:solidFill>
                        <a:latin typeface="Times New Roman" panose="02020603050405020304" charset="0"/>
                        <a:ea typeface="Open Sans"/>
                        <a:cs typeface="Times New Roman" panose="02020603050405020304" charset="0"/>
                        <a:sym typeface="Open Sans"/>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charset="0"/>
                          <a:ea typeface="Open Sans"/>
                          <a:cs typeface="Times New Roman" panose="02020603050405020304" charset="0"/>
                          <a:sym typeface="Open Sans"/>
                        </a:rPr>
                        <a:t>Sufficient internet  network.</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charset="0"/>
                          <a:ea typeface="Open Sans"/>
                          <a:cs typeface="Times New Roman" panose="02020603050405020304" charset="0"/>
                          <a:sym typeface="Open Sans"/>
                        </a:rPr>
                        <a:t>Projects to practice Digital Marketing.</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charset="0"/>
                          <a:ea typeface="Open Sans"/>
                          <a:cs typeface="Times New Roman" panose="02020603050405020304" charset="0"/>
                          <a:sym typeface="Open Sans"/>
                        </a:rPr>
                        <a:t>Better work and better cash inflow.</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charset="0"/>
                          <a:ea typeface="Open Sans"/>
                          <a:cs typeface="Times New Roman" panose="02020603050405020304" charset="0"/>
                          <a:sym typeface="Open Sans"/>
                        </a:rPr>
                        <a:t>Tutorial videos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0" lvl="0" indent="0" algn="ctr" rtl="0">
                        <a:spcBef>
                          <a:spcPts val="0"/>
                        </a:spcBef>
                        <a:spcAft>
                          <a:spcPts val="0"/>
                        </a:spcAft>
                        <a:buNone/>
                      </a:pPr>
                      <a:r>
                        <a:rPr lang="en-GB" sz="1800">
                          <a:solidFill>
                            <a:schemeClr val="lt1"/>
                          </a:solidFill>
                          <a:latin typeface="Times New Roman" panose="02020603050405020304" charset="0"/>
                          <a:ea typeface="Open Sans"/>
                          <a:cs typeface="Times New Roman" panose="02020603050405020304" charset="0"/>
                          <a:sym typeface="Open Sans"/>
                        </a:rPr>
                        <a:t>Hobbies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0" lvl="0" indent="0" algn="ctr" rtl="0">
                        <a:spcBef>
                          <a:spcPts val="0"/>
                        </a:spcBef>
                        <a:spcAft>
                          <a:spcPts val="0"/>
                        </a:spcAft>
                        <a:buNone/>
                      </a:pPr>
                      <a:r>
                        <a:rPr lang="en-GB" sz="1800">
                          <a:solidFill>
                            <a:schemeClr val="lt1"/>
                          </a:solidFill>
                          <a:latin typeface="Times New Roman" panose="02020603050405020304" charset="0"/>
                          <a:ea typeface="Open Sans"/>
                          <a:cs typeface="Times New Roman" panose="02020603050405020304" charset="0"/>
                          <a:sym typeface="Open Sans"/>
                        </a:rPr>
                        <a:t>Goals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0" lvl="0" indent="0" algn="ctr" rtl="0">
                        <a:spcBef>
                          <a:spcPts val="0"/>
                        </a:spcBef>
                        <a:spcAft>
                          <a:spcPts val="0"/>
                        </a:spcAft>
                        <a:buNone/>
                      </a:pPr>
                      <a:r>
                        <a:rPr lang="en-GB" sz="1800" dirty="0">
                          <a:solidFill>
                            <a:schemeClr val="lt1"/>
                          </a:solidFill>
                          <a:latin typeface="Times New Roman" panose="02020603050405020304" charset="0"/>
                          <a:ea typeface="Open Sans"/>
                          <a:cs typeface="Times New Roman" panose="02020603050405020304" charset="0"/>
                          <a:sym typeface="Open Sans"/>
                        </a:rPr>
                        <a:t>Barriers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solidFill>
                      <a:srgbClr val="02B4E5"/>
                    </a:solidFill>
                  </a:tcPr>
                </a:tc>
                <a:extLst>
                  <a:ext uri="{0D108BD9-81ED-4DB2-BD59-A6C34878D82A}">
                    <a16:rowId xmlns:a16="http://schemas.microsoft.com/office/drawing/2014/main" val="10002"/>
                  </a:ext>
                </a:extLst>
              </a:tr>
              <a:tr h="3351157">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charset="0"/>
                          <a:ea typeface="Open Sans"/>
                          <a:cs typeface="Times New Roman" panose="02020603050405020304" charset="0"/>
                          <a:sym typeface="Open Sans"/>
                        </a:rPr>
                        <a:t>Play FIFA PES</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charset="0"/>
                          <a:ea typeface="Open Sans"/>
                          <a:cs typeface="Times New Roman" panose="02020603050405020304" charset="0"/>
                          <a:sym typeface="Open Sans"/>
                        </a:rPr>
                        <a:t>Travel</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charset="0"/>
                          <a:ea typeface="Open Sans"/>
                          <a:cs typeface="Times New Roman" panose="02020603050405020304" charset="0"/>
                          <a:sym typeface="Open Sans"/>
                        </a:rPr>
                        <a:t>Singing</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charset="0"/>
                          <a:ea typeface="Open Sans"/>
                          <a:cs typeface="Times New Roman" panose="02020603050405020304" charset="0"/>
                          <a:sym typeface="Open Sans"/>
                        </a:rPr>
                        <a:t>Dancing</a:t>
                      </a:r>
                    </a:p>
                    <a:p>
                      <a:pPr marL="285750" lvl="0" indent="-285750" algn="ctr" rtl="0">
                        <a:spcBef>
                          <a:spcPts val="0"/>
                        </a:spcBef>
                        <a:spcAft>
                          <a:spcPts val="0"/>
                        </a:spcAft>
                        <a:buFont typeface="Arial" panose="020B0604020202020204" pitchFamily="34" charset="0"/>
                        <a:buChar char="•"/>
                      </a:pPr>
                      <a:r>
                        <a:rPr lang="en-US" sz="2000" dirty="0">
                          <a:solidFill>
                            <a:srgbClr val="2E3D49"/>
                          </a:solidFill>
                          <a:latin typeface="Times New Roman" panose="02020603050405020304" charset="0"/>
                          <a:ea typeface="Open Sans"/>
                          <a:cs typeface="Times New Roman" panose="02020603050405020304" charset="0"/>
                          <a:sym typeface="Open Sans"/>
                        </a:rPr>
                        <a:t>Chess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285750" lvl="0" indent="-285750" algn="ctr" rtl="0">
                        <a:spcBef>
                          <a:spcPts val="0"/>
                        </a:spcBef>
                        <a:spcAft>
                          <a:spcPts val="0"/>
                        </a:spcAft>
                        <a:buFont typeface="Arial" panose="020B0604020202020204" pitchFamily="34" charset="0"/>
                        <a:buChar char="•"/>
                      </a:pPr>
                      <a:r>
                        <a:rPr lang="en-US" sz="1800">
                          <a:solidFill>
                            <a:srgbClr val="2E3D49"/>
                          </a:solidFill>
                          <a:latin typeface="Times New Roman" panose="02020603050405020304" charset="0"/>
                          <a:ea typeface="Open Sans"/>
                          <a:cs typeface="Times New Roman" panose="02020603050405020304" charset="0"/>
                          <a:sym typeface="Open Sans"/>
                        </a:rPr>
                        <a:t>A better job</a:t>
                      </a:r>
                    </a:p>
                    <a:p>
                      <a:pPr marL="0" lvl="0" indent="0" algn="ctr" rtl="0">
                        <a:spcBef>
                          <a:spcPts val="0"/>
                        </a:spcBef>
                        <a:spcAft>
                          <a:spcPts val="0"/>
                        </a:spcAft>
                        <a:buNone/>
                      </a:pPr>
                      <a:endParaRPr lang="en-US" sz="1800">
                        <a:solidFill>
                          <a:srgbClr val="2E3D49"/>
                        </a:solidFill>
                        <a:latin typeface="Times New Roman" panose="02020603050405020304" charset="0"/>
                        <a:ea typeface="Open Sans"/>
                        <a:cs typeface="Times New Roman" panose="02020603050405020304" charset="0"/>
                        <a:sym typeface="Open Sans"/>
                      </a:endParaRPr>
                    </a:p>
                    <a:p>
                      <a:pPr marL="285750" lvl="0" indent="-285750" algn="ctr" rtl="0">
                        <a:spcBef>
                          <a:spcPts val="0"/>
                        </a:spcBef>
                        <a:spcAft>
                          <a:spcPts val="0"/>
                        </a:spcAft>
                        <a:buFont typeface="Arial" panose="020B0604020202020204" pitchFamily="34" charset="0"/>
                        <a:buChar char="•"/>
                      </a:pPr>
                      <a:r>
                        <a:rPr lang="en-US" sz="1800">
                          <a:solidFill>
                            <a:srgbClr val="2E3D49"/>
                          </a:solidFill>
                          <a:latin typeface="Times New Roman" panose="02020603050405020304" charset="0"/>
                          <a:ea typeface="Open Sans"/>
                          <a:cs typeface="Times New Roman" panose="02020603050405020304" charset="0"/>
                          <a:sym typeface="Open Sans"/>
                        </a:rPr>
                        <a:t>Does not see self in this same industry in the next 3 years.</a:t>
                      </a:r>
                    </a:p>
                    <a:p>
                      <a:pPr marL="0" lvl="0" indent="0" algn="ctr" rtl="0">
                        <a:spcBef>
                          <a:spcPts val="0"/>
                        </a:spcBef>
                        <a:spcAft>
                          <a:spcPts val="0"/>
                        </a:spcAft>
                        <a:buNone/>
                      </a:pPr>
                      <a:endParaRPr lang="en-US" sz="1800">
                        <a:solidFill>
                          <a:srgbClr val="2E3D49"/>
                        </a:solidFill>
                        <a:latin typeface="Times New Roman" panose="02020603050405020304" charset="0"/>
                        <a:ea typeface="Open Sans"/>
                        <a:cs typeface="Times New Roman" panose="02020603050405020304" charset="0"/>
                        <a:sym typeface="Open Sans"/>
                      </a:endParaRPr>
                    </a:p>
                    <a:p>
                      <a:pPr marL="285750" lvl="0" indent="-285750" algn="ctr" rtl="0">
                        <a:spcBef>
                          <a:spcPts val="0"/>
                        </a:spcBef>
                        <a:spcAft>
                          <a:spcPts val="0"/>
                        </a:spcAft>
                        <a:buFont typeface="Arial" panose="020B0604020202020204" pitchFamily="34" charset="0"/>
                        <a:buChar char="•"/>
                      </a:pPr>
                      <a:r>
                        <a:rPr lang="en-US" sz="1800">
                          <a:solidFill>
                            <a:srgbClr val="2E3D49"/>
                          </a:solidFill>
                          <a:latin typeface="Times New Roman" panose="02020603050405020304" charset="0"/>
                          <a:ea typeface="Open Sans"/>
                          <a:cs typeface="Times New Roman" panose="02020603050405020304" charset="0"/>
                          <a:sym typeface="Open Sans"/>
                        </a:rPr>
                        <a:t>Sees self as a high profiled Digital Marketer in the next 3 years.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SimSun"/>
                          <a:sym typeface="Arial"/>
                        </a:defRPr>
                      </a:lvl9pPr>
                    </a:lstStyle>
                    <a:p>
                      <a:pPr marL="285750" lvl="0" indent="-285750" algn="ctr" rtl="0">
                        <a:spcBef>
                          <a:spcPts val="0"/>
                        </a:spcBef>
                        <a:spcAft>
                          <a:spcPts val="0"/>
                        </a:spcAft>
                        <a:buFont typeface="Arial" panose="020B0604020202020204" pitchFamily="34" charset="0"/>
                        <a:buChar char="•"/>
                      </a:pPr>
                      <a:r>
                        <a:rPr lang="en-US" sz="2000" b="0" dirty="0">
                          <a:effectLst/>
                          <a:latin typeface="Times New Roman" panose="02020603050405020304" charset="0"/>
                          <a:cs typeface="Times New Roman" panose="02020603050405020304" charset="0"/>
                        </a:rPr>
                        <a:t>High cost of data</a:t>
                      </a:r>
                    </a:p>
                    <a:p>
                      <a:pPr marL="285750" lvl="0" indent="-285750" algn="ctr" rtl="0">
                        <a:spcBef>
                          <a:spcPts val="0"/>
                        </a:spcBef>
                        <a:spcAft>
                          <a:spcPts val="0"/>
                        </a:spcAft>
                        <a:buFont typeface="Arial" panose="020B0604020202020204" pitchFamily="34" charset="0"/>
                        <a:buChar char="•"/>
                      </a:pPr>
                      <a:r>
                        <a:rPr lang="en-US" sz="2000" b="0" dirty="0">
                          <a:effectLst/>
                          <a:latin typeface="Times New Roman" panose="02020603050405020304" charset="0"/>
                          <a:cs typeface="Times New Roman" panose="02020603050405020304" charset="0"/>
                        </a:rPr>
                        <a:t>poor Internet</a:t>
                      </a:r>
                    </a:p>
                    <a:p>
                      <a:pPr marL="285750" lvl="0" indent="-285750" algn="ctr" rtl="0">
                        <a:spcBef>
                          <a:spcPts val="0"/>
                        </a:spcBef>
                        <a:spcAft>
                          <a:spcPts val="0"/>
                        </a:spcAft>
                        <a:buFont typeface="Arial" panose="020B0604020202020204" pitchFamily="34" charset="0"/>
                        <a:buChar char="•"/>
                      </a:pPr>
                      <a:r>
                        <a:rPr lang="en-US" sz="2000" b="0" dirty="0">
                          <a:effectLst/>
                          <a:latin typeface="Times New Roman" panose="02020603050405020304" charset="0"/>
                          <a:cs typeface="Times New Roman" panose="02020603050405020304" charset="0"/>
                        </a:rPr>
                        <a:t>Financial constraints </a:t>
                      </a:r>
                    </a:p>
                    <a:p>
                      <a:pPr marL="285750" lvl="0" indent="-285750" algn="ctr" rtl="0">
                        <a:spcBef>
                          <a:spcPts val="0"/>
                        </a:spcBef>
                        <a:spcAft>
                          <a:spcPts val="0"/>
                        </a:spcAft>
                        <a:buFont typeface="Arial" panose="020B0604020202020204" pitchFamily="34" charset="0"/>
                        <a:buChar char="•"/>
                      </a:pPr>
                      <a:r>
                        <a:rPr lang="en-US" sz="2000" b="0" dirty="0">
                          <a:effectLst/>
                          <a:latin typeface="Times New Roman" panose="02020603050405020304" charset="0"/>
                          <a:cs typeface="Times New Roman" panose="02020603050405020304" charset="0"/>
                        </a:rPr>
                        <a:t>Too many responsibilities at work</a:t>
                      </a:r>
                      <a:r>
                        <a:rPr lang="en-US" sz="2000" b="0" dirty="0">
                          <a:latin typeface="Times New Roman" panose="02020603050405020304" charset="0"/>
                          <a:cs typeface="Times New Roman" panose="02020603050405020304" charset="0"/>
                        </a:rPr>
                        <a:t>.</a:t>
                      </a:r>
                    </a:p>
                    <a:p>
                      <a:pPr marL="0" lvl="0" indent="0" algn="ctr" rtl="0">
                        <a:spcBef>
                          <a:spcPts val="0"/>
                        </a:spcBef>
                        <a:spcAft>
                          <a:spcPts val="0"/>
                        </a:spcAft>
                        <a:buNone/>
                      </a:pPr>
                      <a:endParaRPr lang="en-US" sz="1800" b="0" dirty="0">
                        <a:latin typeface="Times New Roman" panose="02020603050405020304" charset="0"/>
                        <a:cs typeface="Times New Roman" panose="02020603050405020304" charset="0"/>
                      </a:endParaRPr>
                    </a:p>
                    <a:p>
                      <a:pPr marL="0" lvl="0" indent="0" algn="ctr" rtl="0">
                        <a:spcBef>
                          <a:spcPts val="0"/>
                        </a:spcBef>
                        <a:spcAft>
                          <a:spcPts val="0"/>
                        </a:spcAft>
                        <a:buNone/>
                      </a:pPr>
                      <a:endParaRPr lang="en-US" sz="1800" b="0" dirty="0">
                        <a:latin typeface="Times New Roman" panose="02020603050405020304" charset="0"/>
                        <a:cs typeface="Times New Roman" panose="02020603050405020304" charset="0"/>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3" name="Picture 2">
            <a:extLst>
              <a:ext uri="{FF2B5EF4-FFF2-40B4-BE49-F238E27FC236}">
                <a16:creationId xmlns:a16="http://schemas.microsoft.com/office/drawing/2014/main" id="{B590161B-BE54-8219-C452-7C653E05DDEC}"/>
              </a:ext>
            </a:extLst>
          </p:cNvPr>
          <p:cNvPicPr>
            <a:picLocks noChangeAspect="1"/>
          </p:cNvPicPr>
          <p:nvPr/>
        </p:nvPicPr>
        <p:blipFill>
          <a:blip r:embed="rId3"/>
          <a:stretch>
            <a:fillRect/>
          </a:stretch>
        </p:blipFill>
        <p:spPr>
          <a:xfrm>
            <a:off x="3043457" y="3975085"/>
            <a:ext cx="1685486" cy="1685486"/>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2"/>
          <p:cNvSpPr txBox="1">
            <a:spLocks noGrp="1"/>
          </p:cNvSpPr>
          <p:nvPr>
            <p:ph type="title"/>
          </p:nvPr>
        </p:nvSpPr>
        <p:spPr>
          <a:xfrm>
            <a:off x="41150" y="0"/>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Email Series </a:t>
            </a:r>
            <a:endParaRPr dirty="0"/>
          </a:p>
        </p:txBody>
      </p:sp>
      <p:sp>
        <p:nvSpPr>
          <p:cNvPr id="133" name="Google Shape;133;p32"/>
          <p:cNvSpPr txBox="1"/>
          <p:nvPr/>
        </p:nvSpPr>
        <p:spPr>
          <a:xfrm>
            <a:off x="264950" y="2332400"/>
            <a:ext cx="6795000" cy="4826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134;p32"/>
          <p:cNvSpPr txBox="1">
            <a:spLocks noGrp="1"/>
          </p:cNvSpPr>
          <p:nvPr>
            <p:ph type="body" idx="1"/>
          </p:nvPr>
        </p:nvSpPr>
        <p:spPr>
          <a:xfrm>
            <a:off x="264945" y="2253729"/>
            <a:ext cx="7242600" cy="73692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Email 1:  Launch your new Digital Marketing Career with Udacity.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a:t>
            </a:r>
            <a:endParaRPr dirty="0"/>
          </a:p>
          <a:p>
            <a:pPr marL="0" lvl="0" indent="0" algn="l" rtl="0">
              <a:spcBef>
                <a:spcPts val="1600"/>
              </a:spcBef>
              <a:spcAft>
                <a:spcPts val="0"/>
              </a:spcAft>
              <a:buNone/>
            </a:pPr>
            <a:r>
              <a:rPr lang="en" dirty="0"/>
              <a:t>Email 2: Susan’s Career Switch Story</a:t>
            </a:r>
          </a:p>
          <a:p>
            <a:pPr marL="0" lvl="0" indent="0" algn="l" rtl="0">
              <a:spcBef>
                <a:spcPts val="1600"/>
              </a:spcBef>
              <a:spcAft>
                <a:spcPts val="0"/>
              </a:spcAft>
              <a:buNone/>
            </a:pPr>
            <a:endParaRPr lang="en" dirty="0"/>
          </a:p>
          <a:p>
            <a:pPr marL="0" lvl="0" indent="0" algn="l" rtl="0">
              <a:spcBef>
                <a:spcPts val="1600"/>
              </a:spcBef>
              <a:spcAft>
                <a:spcPts val="1600"/>
              </a:spcAft>
              <a:buNone/>
            </a:pPr>
            <a:r>
              <a:rPr lang="en" dirty="0"/>
              <a:t>Email 3:  </a:t>
            </a:r>
            <a:r>
              <a:rPr lang="en-US" dirty="0"/>
              <a:t>E</a:t>
            </a:r>
            <a:r>
              <a:rPr lang="en" dirty="0"/>
              <a:t>nrol now!</a:t>
            </a:r>
          </a:p>
          <a:p>
            <a:pPr marL="0" lvl="0" indent="0" algn="l" rtl="0">
              <a:spcBef>
                <a:spcPts val="1600"/>
              </a:spcBef>
              <a:spcAft>
                <a:spcPts val="1600"/>
              </a:spcAft>
              <a:buNone/>
            </a:pPr>
            <a:r>
              <a:rPr lang="en" dirty="0"/>
              <a:t>Registeration into the Udacity digital marketing nanodegree closes June 10</a:t>
            </a:r>
            <a:r>
              <a:rPr lang="en" baseline="30000" dirty="0"/>
              <a:t>th</a:t>
            </a:r>
            <a:r>
              <a:rPr lang="en" dirty="0"/>
              <a:t>.</a:t>
            </a:r>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D7AFF6"/>
        </a:solidFill>
        <a:effectLst/>
      </p:bgPr>
    </p:bg>
    <p:spTree>
      <p:nvGrpSpPr>
        <p:cNvPr id="1" name="Shape 138"/>
        <p:cNvGrpSpPr/>
        <p:nvPr/>
      </p:nvGrpSpPr>
      <p:grpSpPr>
        <a:xfrm>
          <a:off x="0" y="0"/>
          <a:ext cx="0" cy="0"/>
          <a:chOff x="0" y="0"/>
          <a:chExt cx="0" cy="0"/>
        </a:xfrm>
      </p:grpSpPr>
      <p:sp>
        <p:nvSpPr>
          <p:cNvPr id="139" name="Google Shape;139;p33"/>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1" i="0" u="none" strike="noStrike" kern="0" cap="none" spc="0" normalizeH="0" baseline="0" noProof="0">
                <a:ln>
                  <a:noFill/>
                </a:ln>
                <a:solidFill>
                  <a:srgbClr val="FFFFFF"/>
                </a:solidFill>
                <a:effectLst/>
                <a:uLnTx/>
                <a:uFillTx/>
                <a:latin typeface="Open Sans"/>
                <a:ea typeface="Open Sans"/>
                <a:cs typeface="Open Sans"/>
                <a:sym typeface="Open Sans"/>
              </a:rPr>
              <a:t>Part 2</a:t>
            </a:r>
            <a:endParaRPr kumimoji="0" sz="3000" b="1"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Create Your Email Campaign</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33"/>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41150" y="0"/>
            <a:ext cx="7242600" cy="5486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 Plan: Email 1</a:t>
            </a:r>
            <a:endParaRPr dirty="0"/>
          </a:p>
        </p:txBody>
      </p:sp>
      <p:graphicFrame>
        <p:nvGraphicFramePr>
          <p:cNvPr id="3" name="Table 2">
            <a:extLst>
              <a:ext uri="{FF2B5EF4-FFF2-40B4-BE49-F238E27FC236}">
                <a16:creationId xmlns:a16="http://schemas.microsoft.com/office/drawing/2014/main" id="{CE7F9F31-71BD-3B59-51FB-1A9FC306825D}"/>
              </a:ext>
            </a:extLst>
          </p:cNvPr>
          <p:cNvGraphicFramePr>
            <a:graphicFrameLocks noGrp="1"/>
          </p:cNvGraphicFramePr>
          <p:nvPr/>
        </p:nvGraphicFramePr>
        <p:xfrm>
          <a:off x="41150" y="751840"/>
          <a:ext cx="7761730" cy="9407209"/>
        </p:xfrm>
        <a:graphic>
          <a:graphicData uri="http://schemas.openxmlformats.org/drawingml/2006/table">
            <a:tbl>
              <a:tblPr/>
              <a:tblGrid>
                <a:gridCol w="1505560">
                  <a:extLst>
                    <a:ext uri="{9D8B030D-6E8A-4147-A177-3AD203B41FA5}">
                      <a16:colId xmlns:a16="http://schemas.microsoft.com/office/drawing/2014/main" val="4233335903"/>
                    </a:ext>
                  </a:extLst>
                </a:gridCol>
                <a:gridCol w="6256170">
                  <a:extLst>
                    <a:ext uri="{9D8B030D-6E8A-4147-A177-3AD203B41FA5}">
                      <a16:colId xmlns:a16="http://schemas.microsoft.com/office/drawing/2014/main" val="1936556271"/>
                    </a:ext>
                  </a:extLst>
                </a:gridCol>
              </a:tblGrid>
              <a:tr h="377612">
                <a:tc gridSpan="2">
                  <a:txBody>
                    <a:bodyPr/>
                    <a:lstStyle/>
                    <a:p>
                      <a:pPr marL="457200" marR="0" indent="-228600">
                        <a:lnSpc>
                          <a:spcPct val="107000"/>
                        </a:lnSpc>
                        <a:spcBef>
                          <a:spcPts val="0"/>
                        </a:spcBef>
                        <a:spcAft>
                          <a:spcPts val="0"/>
                        </a:spcAft>
                      </a:pPr>
                      <a:r>
                        <a:rPr lang="en-US" sz="1600" b="1">
                          <a:solidFill>
                            <a:srgbClr val="FFFFFF"/>
                          </a:solidFill>
                          <a:effectLst/>
                          <a:latin typeface="+mn-lt"/>
                          <a:ea typeface="Arial" panose="020B0604020202020204" pitchFamily="34" charset="0"/>
                          <a:cs typeface="Times New Roman" panose="02020603050405020304" pitchFamily="18" charset="0"/>
                        </a:rPr>
                        <a:t>Overarching Theme: 3-5 Sentences </a:t>
                      </a:r>
                      <a:endParaRPr lang="en-US" sz="160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34343"/>
                    </a:solidFill>
                  </a:tcPr>
                </a:tc>
                <a:tc hMerge="1">
                  <a:txBody>
                    <a:bodyPr/>
                    <a:lstStyle/>
                    <a:p>
                      <a:endParaRPr lang="en-US"/>
                    </a:p>
                  </a:txBody>
                  <a:tcPr/>
                </a:tc>
                <a:extLst>
                  <a:ext uri="{0D108BD9-81ED-4DB2-BD59-A6C34878D82A}">
                    <a16:rowId xmlns:a16="http://schemas.microsoft.com/office/drawing/2014/main" val="271584547"/>
                  </a:ext>
                </a:extLst>
              </a:tr>
              <a:tr h="1219678">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General</a:t>
                      </a:r>
                      <a:endParaRPr lang="en-US" sz="160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434343"/>
                          </a:solidFill>
                          <a:effectLst/>
                          <a:latin typeface="+mn-lt"/>
                          <a:ea typeface="Open Sans" panose="020B0606030504020204" pitchFamily="34" charset="0"/>
                          <a:cs typeface="Calibri" panose="020F0502020204030204" pitchFamily="34" charset="0"/>
                        </a:rPr>
                        <a:t>This email is intended to create awareness on the Udacity digital marketing program by providing relevant information. The objective is to encourage subscribers who have been nurturing the thought of acquiring digital marketing skill to engage the mail by signing up for the program.</a:t>
                      </a:r>
                      <a:endParaRPr lang="en-US" sz="160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3038221"/>
                  </a:ext>
                </a:extLst>
              </a:tr>
              <a:tr h="372198">
                <a:tc gridSpan="2">
                  <a:txBody>
                    <a:bodyPr/>
                    <a:lstStyle/>
                    <a:p>
                      <a:pPr>
                        <a:lnSpc>
                          <a:spcPct val="107000"/>
                        </a:lnSpc>
                      </a:pPr>
                      <a:endParaRPr lang="en-US" sz="1600">
                        <a:effectLst/>
                        <a:latin typeface="+mn-lt"/>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34343"/>
                    </a:solidFill>
                  </a:tcPr>
                </a:tc>
                <a:tc hMerge="1">
                  <a:txBody>
                    <a:bodyPr/>
                    <a:lstStyle/>
                    <a:p>
                      <a:endParaRPr lang="en-US"/>
                    </a:p>
                  </a:txBody>
                  <a:tcPr/>
                </a:tc>
                <a:extLst>
                  <a:ext uri="{0D108BD9-81ED-4DB2-BD59-A6C34878D82A}">
                    <a16:rowId xmlns:a16="http://schemas.microsoft.com/office/drawing/2014/main" val="617088046"/>
                  </a:ext>
                </a:extLst>
              </a:tr>
              <a:tr h="408741">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Subject Line 1</a:t>
                      </a:r>
                      <a:endParaRPr lang="en-US" sz="160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Master required skills for a successful Digital Marketing Career</a:t>
                      </a:r>
                      <a:endParaRPr lang="en-US" sz="1600" dirty="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8258072"/>
                  </a:ext>
                </a:extLst>
              </a:tr>
              <a:tr h="949064">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Subject Line 2 (for A/B testing)</a:t>
                      </a:r>
                      <a:endParaRPr lang="en-US" sz="160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Begin your Digital Marketing Journey from the comfort of your home</a:t>
                      </a:r>
                      <a:endParaRPr lang="en-US" sz="1600" dirty="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696029"/>
                  </a:ext>
                </a:extLst>
              </a:tr>
              <a:tr h="408741">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Preview Text </a:t>
                      </a:r>
                      <a:endParaRPr lang="en-US" sz="160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Join our Digital Marketing Nanodegree Program</a:t>
                      </a:r>
                      <a:endParaRPr lang="en-US" sz="1600" dirty="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616711"/>
                  </a:ext>
                </a:extLst>
              </a:tr>
              <a:tr h="3922805">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Body </a:t>
                      </a:r>
                      <a:endParaRPr lang="en-US" sz="160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Udacity Digital Marketing Nanodegree Program</a:t>
                      </a: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This program is built in partnership with industry pioneers like HubSpot, google, </a:t>
                      </a:r>
                      <a:r>
                        <a:rPr lang="en-US" sz="1600" dirty="0" err="1">
                          <a:effectLst/>
                          <a:latin typeface="+mn-lt"/>
                          <a:ea typeface="Times New Roman" panose="02020603050405020304" pitchFamily="18" charset="0"/>
                          <a:cs typeface="Calibri" panose="020F0502020204030204" pitchFamily="34" charset="0"/>
                        </a:rPr>
                        <a:t>Moz</a:t>
                      </a:r>
                      <a:r>
                        <a:rPr lang="en-US" sz="1600" dirty="0">
                          <a:effectLst/>
                          <a:latin typeface="+mn-lt"/>
                          <a:ea typeface="Times New Roman" panose="02020603050405020304" pitchFamily="18" charset="0"/>
                          <a:cs typeface="Calibri" panose="020F0502020204030204" pitchFamily="34" charset="0"/>
                        </a:rPr>
                        <a:t>, amongst others. It entails relevant knowledge you need to explore the full range of digital marketing specialties and a broad foundation for digital marketing expertise.</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 In the course of this program, you stand to benefit;</a:t>
                      </a:r>
                      <a:endParaRPr lang="en-US" sz="16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effectLst/>
                          <a:latin typeface="+mn-lt"/>
                          <a:ea typeface="Times New Roman" panose="02020603050405020304" pitchFamily="18" charset="0"/>
                          <a:cs typeface="Calibri" panose="020F0502020204030204" pitchFamily="34" charset="0"/>
                        </a:rPr>
                        <a:t>mastering the use of social media to scale up your business</a:t>
                      </a:r>
                      <a:endParaRPr lang="en-US" sz="1600" dirty="0">
                        <a:effectLst/>
                        <a:latin typeface="+mn-lt"/>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effectLst/>
                          <a:latin typeface="+mn-lt"/>
                          <a:ea typeface="Times New Roman" panose="02020603050405020304" pitchFamily="18" charset="0"/>
                          <a:cs typeface="Calibri" panose="020F0502020204030204" pitchFamily="34" charset="0"/>
                        </a:rPr>
                        <a:t>develop and run real-world campaigns</a:t>
                      </a:r>
                      <a:endParaRPr lang="en-US" sz="1600" dirty="0">
                        <a:effectLst/>
                        <a:latin typeface="+mn-lt"/>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1600" dirty="0">
                          <a:effectLst/>
                          <a:latin typeface="+mn-lt"/>
                          <a:ea typeface="Times New Roman" panose="02020603050405020304" pitchFamily="18" charset="0"/>
                          <a:cs typeface="Calibri" panose="020F0502020204030204" pitchFamily="34" charset="0"/>
                        </a:rPr>
                        <a:t>get a 360-degree understanding of digital marketing, etc.</a:t>
                      </a:r>
                      <a:endParaRPr lang="en-US" sz="1600" dirty="0">
                        <a:effectLst/>
                        <a:latin typeface="+mn-lt"/>
                        <a:ea typeface="Times New Roman" panose="02020603050405020304" pitchFamily="18" charset="0"/>
                        <a:cs typeface="Times New Roman" panose="02020603050405020304" pitchFamily="18" charset="0"/>
                      </a:endParaRPr>
                    </a:p>
                    <a:p>
                      <a:pPr marL="22860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 </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With Udacity, learning is interactive and at your pace and convenience. Also, you are guaranteed an effective digital marketing skill that will be beneficial to you and your brand.</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Globally, over 6000 professionals have enrolled and benefitted from the course. Join this community and supercharge your career.</a:t>
                      </a:r>
                      <a:endParaRPr lang="en-US" sz="1600" dirty="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4420113"/>
                  </a:ext>
                </a:extLst>
              </a:tr>
              <a:tr h="556416">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Outro CTA 1</a:t>
                      </a:r>
                      <a:endParaRPr lang="en-US" sz="160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Learn more</a:t>
                      </a:r>
                      <a:endParaRPr lang="en-US" sz="1600" dirty="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338117"/>
                  </a:ext>
                </a:extLst>
              </a:tr>
              <a:tr h="949064">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Outro CTA 2 (for A/B testing)</a:t>
                      </a:r>
                      <a:endParaRPr lang="en-US" sz="160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Read more</a:t>
                      </a:r>
                      <a:endParaRPr lang="en-US" sz="1600" dirty="0">
                        <a:effectLst/>
                        <a:latin typeface="+mn-lt"/>
                        <a:ea typeface="Calibri" panose="020F0502020204030204" pitchFamily="34" charset="0"/>
                        <a:cs typeface="Times New Roman" panose="02020603050405020304" pitchFamily="18" charset="0"/>
                      </a:endParaRPr>
                    </a:p>
                  </a:txBody>
                  <a:tcPr marL="51229" marR="51229" marT="51229" marB="51229">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533261"/>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0" y="0"/>
            <a:ext cx="7242600" cy="5892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 Plan: Email 2</a:t>
            </a:r>
            <a:endParaRPr dirty="0"/>
          </a:p>
        </p:txBody>
      </p:sp>
      <p:graphicFrame>
        <p:nvGraphicFramePr>
          <p:cNvPr id="2" name="Table 1">
            <a:extLst>
              <a:ext uri="{FF2B5EF4-FFF2-40B4-BE49-F238E27FC236}">
                <a16:creationId xmlns:a16="http://schemas.microsoft.com/office/drawing/2014/main" id="{1005CAF4-4CB2-3331-C8A4-D39F562F22D1}"/>
              </a:ext>
            </a:extLst>
          </p:cNvPr>
          <p:cNvGraphicFramePr>
            <a:graphicFrameLocks noGrp="1"/>
          </p:cNvGraphicFramePr>
          <p:nvPr/>
        </p:nvGraphicFramePr>
        <p:xfrm>
          <a:off x="0" y="888614"/>
          <a:ext cx="7772400" cy="9108826"/>
        </p:xfrm>
        <a:graphic>
          <a:graphicData uri="http://schemas.openxmlformats.org/drawingml/2006/table">
            <a:tbl>
              <a:tblPr/>
              <a:tblGrid>
                <a:gridCol w="1513573">
                  <a:extLst>
                    <a:ext uri="{9D8B030D-6E8A-4147-A177-3AD203B41FA5}">
                      <a16:colId xmlns:a16="http://schemas.microsoft.com/office/drawing/2014/main" val="1522703311"/>
                    </a:ext>
                  </a:extLst>
                </a:gridCol>
                <a:gridCol w="6258827">
                  <a:extLst>
                    <a:ext uri="{9D8B030D-6E8A-4147-A177-3AD203B41FA5}">
                      <a16:colId xmlns:a16="http://schemas.microsoft.com/office/drawing/2014/main" val="63382002"/>
                    </a:ext>
                  </a:extLst>
                </a:gridCol>
              </a:tblGrid>
              <a:tr h="393390">
                <a:tc gridSpan="2">
                  <a:txBody>
                    <a:bodyPr/>
                    <a:lstStyle/>
                    <a:p>
                      <a:pPr marL="457200" marR="0" indent="-228600">
                        <a:lnSpc>
                          <a:spcPct val="107000"/>
                        </a:lnSpc>
                        <a:spcBef>
                          <a:spcPts val="0"/>
                        </a:spcBef>
                        <a:spcAft>
                          <a:spcPts val="0"/>
                        </a:spcAft>
                      </a:pPr>
                      <a:r>
                        <a:rPr lang="en-US" sz="1600" b="1">
                          <a:solidFill>
                            <a:srgbClr val="FFFFFF"/>
                          </a:solidFill>
                          <a:effectLst/>
                          <a:latin typeface="+mn-lt"/>
                          <a:ea typeface="Arial" panose="020B0604020202020204" pitchFamily="34" charset="0"/>
                          <a:cs typeface="Times New Roman" panose="02020603050405020304" pitchFamily="18" charset="0"/>
                        </a:rPr>
                        <a:t>Overarching Theme: 3-5 Sentences </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34343"/>
                    </a:solidFill>
                  </a:tcPr>
                </a:tc>
                <a:tc hMerge="1">
                  <a:txBody>
                    <a:bodyPr/>
                    <a:lstStyle/>
                    <a:p>
                      <a:endParaRPr lang="en-US"/>
                    </a:p>
                  </a:txBody>
                  <a:tcPr/>
                </a:tc>
                <a:extLst>
                  <a:ext uri="{0D108BD9-81ED-4DB2-BD59-A6C34878D82A}">
                    <a16:rowId xmlns:a16="http://schemas.microsoft.com/office/drawing/2014/main" val="983924889"/>
                  </a:ext>
                </a:extLst>
              </a:tr>
              <a:tr h="1008104">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General</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434343"/>
                          </a:solidFill>
                          <a:effectLst/>
                          <a:latin typeface="+mn-lt"/>
                          <a:ea typeface="Open Sans" panose="020B0606030504020204" pitchFamily="34" charset="0"/>
                          <a:cs typeface="Calibri" panose="020F0502020204030204" pitchFamily="34" charset="0"/>
                        </a:rPr>
                        <a:t>This email is intended to build the interest of subscribers in the Udacity digital marketing program to subscribers. The objective is to make subscribers engage the mail and to consider the program</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9391924"/>
                  </a:ext>
                </a:extLst>
              </a:tr>
              <a:tr h="383803">
                <a:tc gridSpan="2">
                  <a:txBody>
                    <a:bodyPr/>
                    <a:lstStyle/>
                    <a:p>
                      <a:pPr>
                        <a:lnSpc>
                          <a:spcPct val="107000"/>
                        </a:lnSpc>
                      </a:pPr>
                      <a:endParaRPr lang="en-US" sz="1600">
                        <a:effectLst/>
                        <a:latin typeface="+mn-lt"/>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34343"/>
                    </a:solidFill>
                  </a:tcPr>
                </a:tc>
                <a:tc hMerge="1">
                  <a:txBody>
                    <a:bodyPr/>
                    <a:lstStyle/>
                    <a:p>
                      <a:endParaRPr lang="en-US"/>
                    </a:p>
                  </a:txBody>
                  <a:tcPr/>
                </a:tc>
                <a:extLst>
                  <a:ext uri="{0D108BD9-81ED-4DB2-BD59-A6C34878D82A}">
                    <a16:rowId xmlns:a16="http://schemas.microsoft.com/office/drawing/2014/main" val="2838482299"/>
                  </a:ext>
                </a:extLst>
              </a:tr>
              <a:tr h="434031">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Subject Line 1</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mn-lt"/>
                          <a:ea typeface="Times New Roman" panose="02020603050405020304" pitchFamily="18" charset="0"/>
                          <a:cs typeface="Calibri" panose="020F0502020204030204" pitchFamily="34" charset="0"/>
                        </a:rPr>
                        <a:t>From Store Keeper to Digital marketer</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2515648"/>
                  </a:ext>
                </a:extLst>
              </a:tr>
              <a:tr h="1007785">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Subject Line 2 (for A/B testing)</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mn-lt"/>
                          <a:ea typeface="Times New Roman" panose="02020603050405020304" pitchFamily="18" charset="0"/>
                          <a:cs typeface="Calibri" panose="020F0502020204030204" pitchFamily="34" charset="0"/>
                        </a:rPr>
                        <a:t>Freelancer: Susan’s success story</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7909173"/>
                  </a:ext>
                </a:extLst>
              </a:tr>
              <a:tr h="434031">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Preview Text </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mn-lt"/>
                          <a:ea typeface="Times New Roman" panose="02020603050405020304" pitchFamily="18" charset="0"/>
                          <a:cs typeface="Calibri" panose="020F0502020204030204" pitchFamily="34" charset="0"/>
                        </a:rPr>
                        <a:t>Success with Udacity</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4530247"/>
                  </a:ext>
                </a:extLst>
              </a:tr>
              <a:tr h="3878481">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Body </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Hi there, allow me introduce you to Susan.</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Susan is a 25years old young lady. She is a graduate of the South California business school where she finished the top of the class. After graduation she got job as a store keeper in a shopping mall, but her salary could rarely help pay for her upkeep. One day she stumbles upon the Udacity Digital Marketing Nanodegree ad campaign on her mailbox and enrolled. Despite her tight schedule she finished the classes and did all her projects and graduated.</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Today, Susan is not just a certified Digital Marketer, an employee of Google, where she is the Team Lead of the Marketing department.</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 </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Susan’s story can be your story. You too can become digital marketer and get employed by a multi-million company. Sign up today for the Udacity Digital Marketing Nanodegree and join the train to success.</a:t>
                      </a:r>
                      <a:endParaRPr lang="en-US" sz="1600" dirty="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0899215"/>
                  </a:ext>
                </a:extLst>
              </a:tr>
              <a:tr h="434031">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Outro CTA 1</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mn-lt"/>
                          <a:ea typeface="Times New Roman" panose="02020603050405020304" pitchFamily="18" charset="0"/>
                          <a:cs typeface="Calibri" panose="020F0502020204030204" pitchFamily="34" charset="0"/>
                        </a:rPr>
                        <a:t>Read more</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3055409"/>
                  </a:ext>
                </a:extLst>
              </a:tr>
              <a:tr h="1007785">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Outro CTA 2 (for A/B testing)</a:t>
                      </a:r>
                      <a:endParaRPr lang="en-US" sz="160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Learn more</a:t>
                      </a:r>
                      <a:endParaRPr lang="en-US" sz="1600" dirty="0">
                        <a:effectLst/>
                        <a:latin typeface="+mn-lt"/>
                        <a:ea typeface="Calibri" panose="020F0502020204030204" pitchFamily="34" charset="0"/>
                        <a:cs typeface="Times New Roman" panose="02020603050405020304" pitchFamily="18" charset="0"/>
                      </a:endParaRPr>
                    </a:p>
                  </a:txBody>
                  <a:tcPr marL="55515" marR="55515" marT="55515" marB="555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6583159"/>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0" y="-206689"/>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Content Plan: Email 3</a:t>
            </a:r>
            <a:endParaRPr dirty="0"/>
          </a:p>
        </p:txBody>
      </p:sp>
      <p:graphicFrame>
        <p:nvGraphicFramePr>
          <p:cNvPr id="2" name="Table 1">
            <a:extLst>
              <a:ext uri="{FF2B5EF4-FFF2-40B4-BE49-F238E27FC236}">
                <a16:creationId xmlns:a16="http://schemas.microsoft.com/office/drawing/2014/main" id="{7018695E-0D5A-3CB5-01DD-897606EE480B}"/>
              </a:ext>
            </a:extLst>
          </p:cNvPr>
          <p:cNvGraphicFramePr>
            <a:graphicFrameLocks noGrp="1"/>
          </p:cNvGraphicFramePr>
          <p:nvPr/>
        </p:nvGraphicFramePr>
        <p:xfrm>
          <a:off x="72015" y="710012"/>
          <a:ext cx="7628369" cy="9187970"/>
        </p:xfrm>
        <a:graphic>
          <a:graphicData uri="http://schemas.openxmlformats.org/drawingml/2006/table">
            <a:tbl>
              <a:tblPr/>
              <a:tblGrid>
                <a:gridCol w="1485524">
                  <a:extLst>
                    <a:ext uri="{9D8B030D-6E8A-4147-A177-3AD203B41FA5}">
                      <a16:colId xmlns:a16="http://schemas.microsoft.com/office/drawing/2014/main" val="2952808012"/>
                    </a:ext>
                  </a:extLst>
                </a:gridCol>
                <a:gridCol w="6142845">
                  <a:extLst>
                    <a:ext uri="{9D8B030D-6E8A-4147-A177-3AD203B41FA5}">
                      <a16:colId xmlns:a16="http://schemas.microsoft.com/office/drawing/2014/main" val="3735724192"/>
                    </a:ext>
                  </a:extLst>
                </a:gridCol>
              </a:tblGrid>
              <a:tr h="427452">
                <a:tc gridSpan="2">
                  <a:txBody>
                    <a:bodyPr/>
                    <a:lstStyle/>
                    <a:p>
                      <a:pPr marL="457200" marR="0" indent="-228600">
                        <a:lnSpc>
                          <a:spcPct val="107000"/>
                        </a:lnSpc>
                        <a:spcBef>
                          <a:spcPts val="0"/>
                        </a:spcBef>
                        <a:spcAft>
                          <a:spcPts val="0"/>
                        </a:spcAft>
                      </a:pPr>
                      <a:r>
                        <a:rPr lang="en-US" sz="1600" b="1">
                          <a:solidFill>
                            <a:srgbClr val="FFFFFF"/>
                          </a:solidFill>
                          <a:effectLst/>
                          <a:latin typeface="+mn-lt"/>
                          <a:ea typeface="Arial" panose="020B0604020202020204" pitchFamily="34" charset="0"/>
                          <a:cs typeface="Times New Roman" panose="02020603050405020304" pitchFamily="18" charset="0"/>
                        </a:rPr>
                        <a:t>Overarching Theme: 3-5 Sentences </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34343"/>
                    </a:solidFill>
                  </a:tcPr>
                </a:tc>
                <a:tc hMerge="1">
                  <a:txBody>
                    <a:bodyPr/>
                    <a:lstStyle/>
                    <a:p>
                      <a:endParaRPr lang="en-US"/>
                    </a:p>
                  </a:txBody>
                  <a:tcPr/>
                </a:tc>
                <a:extLst>
                  <a:ext uri="{0D108BD9-81ED-4DB2-BD59-A6C34878D82A}">
                    <a16:rowId xmlns:a16="http://schemas.microsoft.com/office/drawing/2014/main" val="1688842742"/>
                  </a:ext>
                </a:extLst>
              </a:tr>
              <a:tr h="1104432">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General</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solidFill>
                            <a:srgbClr val="434343"/>
                          </a:solidFill>
                          <a:effectLst/>
                          <a:latin typeface="+mn-lt"/>
                          <a:ea typeface="Open Sans" panose="020B0606030504020204" pitchFamily="34" charset="0"/>
                          <a:cs typeface="Calibri" panose="020F0502020204030204" pitchFamily="34" charset="0"/>
                        </a:rPr>
                        <a:t>The objective is conversion. This email is targeted at subscriber’s, reminding them of the registration deadline and convincing them to sign up before June 10</a:t>
                      </a:r>
                      <a:r>
                        <a:rPr lang="en-US" sz="1600" baseline="30000">
                          <a:solidFill>
                            <a:srgbClr val="434343"/>
                          </a:solidFill>
                          <a:effectLst/>
                          <a:latin typeface="+mn-lt"/>
                          <a:ea typeface="Open Sans" panose="020B0606030504020204" pitchFamily="34" charset="0"/>
                          <a:cs typeface="Calibri" panose="020F0502020204030204" pitchFamily="34" charset="0"/>
                        </a:rPr>
                        <a:t>th</a:t>
                      </a:r>
                      <a:r>
                        <a:rPr lang="en-US" sz="1600">
                          <a:solidFill>
                            <a:srgbClr val="434343"/>
                          </a:solidFill>
                          <a:effectLst/>
                          <a:latin typeface="+mn-lt"/>
                          <a:ea typeface="Open Sans" panose="020B0606030504020204" pitchFamily="34" charset="0"/>
                          <a:cs typeface="Calibri" panose="020F0502020204030204" pitchFamily="34" charset="0"/>
                        </a:rPr>
                        <a:t>.</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93903"/>
                  </a:ext>
                </a:extLst>
              </a:tr>
              <a:tr h="407490">
                <a:tc gridSpan="2">
                  <a:txBody>
                    <a:bodyPr/>
                    <a:lstStyle/>
                    <a:p>
                      <a:pPr>
                        <a:lnSpc>
                          <a:spcPct val="107000"/>
                        </a:lnSpc>
                      </a:pPr>
                      <a:endParaRPr lang="en-US" sz="1600">
                        <a:effectLst/>
                        <a:latin typeface="+mn-lt"/>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34343"/>
                    </a:solidFill>
                  </a:tcPr>
                </a:tc>
                <a:tc hMerge="1">
                  <a:txBody>
                    <a:bodyPr/>
                    <a:lstStyle/>
                    <a:p>
                      <a:endParaRPr lang="en-US"/>
                    </a:p>
                  </a:txBody>
                  <a:tcPr/>
                </a:tc>
                <a:extLst>
                  <a:ext uri="{0D108BD9-81ED-4DB2-BD59-A6C34878D82A}">
                    <a16:rowId xmlns:a16="http://schemas.microsoft.com/office/drawing/2014/main" val="307639163"/>
                  </a:ext>
                </a:extLst>
              </a:tr>
              <a:tr h="472208">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Subject Line 1</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mn-lt"/>
                          <a:ea typeface="Times New Roman" panose="02020603050405020304" pitchFamily="18" charset="0"/>
                          <a:cs typeface="Calibri" panose="020F0502020204030204" pitchFamily="34" charset="0"/>
                        </a:rPr>
                        <a:t>Become a certified Digital Marketer (Last Day). Enroll now!</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1557326"/>
                  </a:ext>
                </a:extLst>
              </a:tr>
              <a:tr h="1104081">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Subject Line 2 (for A/B testing)</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mn-lt"/>
                          <a:ea typeface="Times New Roman" panose="02020603050405020304" pitchFamily="18" charset="0"/>
                          <a:cs typeface="Calibri" panose="020F0502020204030204" pitchFamily="34" charset="0"/>
                        </a:rPr>
                        <a:t>Wait no more! Enroll now for the Udacity Digital Marketing Nanodegree</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828026"/>
                  </a:ext>
                </a:extLst>
              </a:tr>
              <a:tr h="472208">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Preview Text </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mn-lt"/>
                          <a:ea typeface="Times New Roman" panose="02020603050405020304" pitchFamily="18" charset="0"/>
                          <a:cs typeface="Calibri" panose="020F0502020204030204" pitchFamily="34" charset="0"/>
                        </a:rPr>
                        <a:t>Final call! Deadline of Udacity Digital Marketing Nanodegree registration.</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280629"/>
                  </a:ext>
                </a:extLst>
              </a:tr>
              <a:tr h="3317219">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Body </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Hey there,</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 </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I see you are yet to register for the Udacity Digital Marketing Nanodegree Program. Are you having second doubts about the program? Opportunities like this don’t come around every day. Don’t miss his golden opportunity to be part of something great. Enroll now and don’t miss your chance to become a world class Digital Marketer.</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 </a:t>
                      </a:r>
                      <a:endParaRPr lang="en-US" sz="1600" dirty="0">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effectLst/>
                          <a:latin typeface="+mn-lt"/>
                          <a:ea typeface="Times New Roman" panose="02020603050405020304" pitchFamily="18" charset="0"/>
                          <a:cs typeface="Calibri" panose="020F0502020204030204" pitchFamily="34" charset="0"/>
                        </a:rPr>
                        <a:t>Registration closes 11:59pm June 10</a:t>
                      </a:r>
                      <a:r>
                        <a:rPr lang="en-US" sz="1600" baseline="30000" dirty="0">
                          <a:effectLst/>
                          <a:latin typeface="+mn-lt"/>
                          <a:ea typeface="Times New Roman" panose="02020603050405020304" pitchFamily="18" charset="0"/>
                          <a:cs typeface="Calibri" panose="020F0502020204030204" pitchFamily="34" charset="0"/>
                        </a:rPr>
                        <a:t>th</a:t>
                      </a:r>
                      <a:r>
                        <a:rPr lang="en-US" sz="1600" dirty="0">
                          <a:effectLst/>
                          <a:latin typeface="+mn-lt"/>
                          <a:ea typeface="Times New Roman" panose="02020603050405020304" pitchFamily="18" charset="0"/>
                          <a:cs typeface="Calibri" panose="020F0502020204030204" pitchFamily="34" charset="0"/>
                        </a:rPr>
                        <a:t> and classes begins June 30</a:t>
                      </a:r>
                      <a:r>
                        <a:rPr lang="en-US" sz="1600" baseline="30000" dirty="0">
                          <a:effectLst/>
                          <a:latin typeface="+mn-lt"/>
                          <a:ea typeface="Times New Roman" panose="02020603050405020304" pitchFamily="18" charset="0"/>
                          <a:cs typeface="Calibri" panose="020F0502020204030204" pitchFamily="34" charset="0"/>
                        </a:rPr>
                        <a:t>th. </a:t>
                      </a:r>
                      <a:r>
                        <a:rPr lang="en-US" sz="1600" dirty="0">
                          <a:effectLst/>
                          <a:latin typeface="+mn-lt"/>
                          <a:ea typeface="Times New Roman" panose="02020603050405020304" pitchFamily="18" charset="0"/>
                          <a:cs typeface="Calibri" panose="020F0502020204030204" pitchFamily="34" charset="0"/>
                        </a:rPr>
                        <a:t>See you soon!</a:t>
                      </a:r>
                      <a:endParaRPr lang="en-US" sz="1600" dirty="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3435431"/>
                  </a:ext>
                </a:extLst>
              </a:tr>
              <a:tr h="471857">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Outro CTA 1</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a:effectLst/>
                          <a:latin typeface="+mn-lt"/>
                          <a:ea typeface="Times New Roman" panose="02020603050405020304" pitchFamily="18" charset="0"/>
                          <a:cs typeface="Times New Roman" panose="02020603050405020304" pitchFamily="18" charset="0"/>
                        </a:rPr>
                        <a:t>Enroll now</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894819"/>
                  </a:ext>
                </a:extLst>
              </a:tr>
              <a:tr h="1104081">
                <a:tc>
                  <a:txBody>
                    <a:bodyPr/>
                    <a:lstStyle/>
                    <a:p>
                      <a:pPr marL="0" marR="0">
                        <a:lnSpc>
                          <a:spcPct val="107000"/>
                        </a:lnSpc>
                        <a:spcBef>
                          <a:spcPts val="0"/>
                        </a:spcBef>
                        <a:spcAft>
                          <a:spcPts val="0"/>
                        </a:spcAft>
                      </a:pPr>
                      <a:r>
                        <a:rPr lang="en-US" sz="1600" b="1">
                          <a:solidFill>
                            <a:srgbClr val="000000"/>
                          </a:solidFill>
                          <a:effectLst/>
                          <a:latin typeface="+mn-lt"/>
                          <a:ea typeface="Open Sans" panose="020B0606030504020204" pitchFamily="34" charset="0"/>
                          <a:cs typeface="Times New Roman" panose="02020603050405020304" pitchFamily="18" charset="0"/>
                        </a:rPr>
                        <a:t>Outro CTA 2 (for A/B testing)</a:t>
                      </a:r>
                      <a:endParaRPr lang="en-US" sz="160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Sign up now</a:t>
                      </a:r>
                      <a:endParaRPr lang="en-US" sz="1600" dirty="0">
                        <a:effectLst/>
                        <a:latin typeface="+mn-lt"/>
                        <a:ea typeface="Calibri" panose="020F0502020204030204" pitchFamily="34" charset="0"/>
                        <a:cs typeface="Times New Roman" panose="02020603050405020304" pitchFamily="18" charset="0"/>
                      </a:endParaRPr>
                    </a:p>
                  </a:txBody>
                  <a:tcPr marL="61411" marR="61411" marT="61411" marB="6141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815533"/>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8"/>
          <p:cNvSpPr txBox="1">
            <a:spLocks noGrp="1"/>
          </p:cNvSpPr>
          <p:nvPr>
            <p:ph type="title"/>
          </p:nvPr>
        </p:nvSpPr>
        <p:spPr>
          <a:xfrm>
            <a:off x="0" y="-348929"/>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 Test Overview</a:t>
            </a:r>
            <a:endParaRPr dirty="0"/>
          </a:p>
        </p:txBody>
      </p:sp>
      <p:sp>
        <p:nvSpPr>
          <p:cNvPr id="175" name="Google Shape;175;p38"/>
          <p:cNvSpPr txBox="1"/>
          <p:nvPr/>
        </p:nvSpPr>
        <p:spPr>
          <a:xfrm>
            <a:off x="264950" y="2332400"/>
            <a:ext cx="6795000" cy="48267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176;p38"/>
          <p:cNvSpPr txBox="1">
            <a:spLocks noGrp="1"/>
          </p:cNvSpPr>
          <p:nvPr>
            <p:ph type="body" idx="1"/>
          </p:nvPr>
        </p:nvSpPr>
        <p:spPr>
          <a:xfrm>
            <a:off x="0" y="568960"/>
            <a:ext cx="7772400" cy="948944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2 components of my email were created (email #1 and email #2), alongside 2 Subject line (subject line 1&amp;2) and 2 CTA (Outro CTA 1 and Outro CTA 2. I divided my mail list into 2 groups of equal halves- group A and group B.  </a:t>
            </a:r>
          </a:p>
          <a:p>
            <a:pPr marL="0" marR="0" indent="0">
              <a:lnSpc>
                <a:spcPct val="107000"/>
              </a:lnSpc>
              <a:spcBef>
                <a:spcPts val="0"/>
              </a:spcBef>
              <a:spcAft>
                <a:spcPts val="800"/>
              </a:spcAft>
              <a:buNone/>
            </a:pPr>
            <a:r>
              <a:rPr lang="en-US" sz="2400" b="1" dirty="0">
                <a:effectLst/>
                <a:latin typeface="Calibri" panose="020F0502020204030204" pitchFamily="34" charset="0"/>
                <a:ea typeface="Calibri" panose="020F0502020204030204" pitchFamily="34" charset="0"/>
                <a:cs typeface="Times New Roman" panose="02020603050405020304" pitchFamily="18" charset="0"/>
              </a:rPr>
              <a:t>The steps I will follow:</a:t>
            </a:r>
          </a:p>
          <a:p>
            <a:pPr marL="342900" marR="0" lvl="0" indent="-342900">
              <a:lnSpc>
                <a:spcPct val="107000"/>
              </a:lnSpc>
              <a:spcBef>
                <a:spcPts val="0"/>
              </a:spcBef>
              <a:spcAft>
                <a:spcPts val="0"/>
              </a:spcAft>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First, I will test for the subject line</a:t>
            </a:r>
          </a:p>
          <a:p>
            <a:pPr marL="342900" marR="0" lvl="0" indent="-342900">
              <a:lnSpc>
                <a:spcPct val="107000"/>
              </a:lnSpc>
              <a:spcBef>
                <a:spcPts val="0"/>
              </a:spcBef>
              <a:spcAft>
                <a:spcPts val="0"/>
              </a:spcAft>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To group A, I will send email #1 with subject line 1 “Master required skills for a successful Digital Marketing Career” and Outro CTA 1 “Learn more”.</a:t>
            </a:r>
          </a:p>
          <a:p>
            <a:pPr marL="342900" marR="0" lvl="0" indent="-342900">
              <a:lnSpc>
                <a:spcPct val="107000"/>
              </a:lnSpc>
              <a:spcBef>
                <a:spcPts val="0"/>
              </a:spcBef>
              <a:spcAft>
                <a:spcPts val="0"/>
              </a:spcAft>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To group B, I will send email #2 with subject line 2 “Begin your Digital Marketing Journey from the comfort of your home” and Outro CTA 2 “Read more”.</a:t>
            </a:r>
          </a:p>
          <a:p>
            <a:pPr marL="342900" marR="0" lvl="0" indent="-342900">
              <a:lnSpc>
                <a:spcPct val="107000"/>
              </a:lnSpc>
              <a:spcBef>
                <a:spcPts val="0"/>
              </a:spcBef>
              <a:spcAft>
                <a:spcPts val="800"/>
              </a:spcAft>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I will analyze the click rate and CTA to see which performed better and stick to the higher performing subject line. This will be the mail I will send to my full mail list.</a:t>
            </a:r>
          </a:p>
          <a:p>
            <a:pPr marL="0" marR="0" indent="0">
              <a:lnSpc>
                <a:spcPct val="107000"/>
              </a:lnSpc>
              <a:spcBef>
                <a:spcPts val="0"/>
              </a:spcBef>
              <a:spcAft>
                <a:spcPts val="80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A/B testing is important because it helps one understand which email version performs better. It helps understand what keywords can increase the click rate of the email. Also, it helps achieve a higher CTA for a campaign.</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0"/>
          <p:cNvSpPr txBox="1">
            <a:spLocks noGrp="1"/>
          </p:cNvSpPr>
          <p:nvPr>
            <p:ph type="title"/>
          </p:nvPr>
        </p:nvSpPr>
        <p:spPr>
          <a:xfrm>
            <a:off x="0" y="-245475"/>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Calendar &amp; Plan </a:t>
            </a:r>
            <a:endParaRPr dirty="0"/>
          </a:p>
        </p:txBody>
      </p:sp>
      <p:graphicFrame>
        <p:nvGraphicFramePr>
          <p:cNvPr id="189" name="Google Shape;189;p40"/>
          <p:cNvGraphicFramePr/>
          <p:nvPr/>
        </p:nvGraphicFramePr>
        <p:xfrm>
          <a:off x="57625" y="874426"/>
          <a:ext cx="7599400" cy="3635269"/>
        </p:xfrm>
        <a:graphic>
          <a:graphicData uri="http://schemas.openxmlformats.org/drawingml/2006/table">
            <a:tbl>
              <a:tblPr>
                <a:noFill/>
              </a:tblPr>
              <a:tblGrid>
                <a:gridCol w="3079200">
                  <a:extLst>
                    <a:ext uri="{9D8B030D-6E8A-4147-A177-3AD203B41FA5}">
                      <a16:colId xmlns:a16="http://schemas.microsoft.com/office/drawing/2014/main" val="20000"/>
                    </a:ext>
                  </a:extLst>
                </a:gridCol>
                <a:gridCol w="1130050">
                  <a:extLst>
                    <a:ext uri="{9D8B030D-6E8A-4147-A177-3AD203B41FA5}">
                      <a16:colId xmlns:a16="http://schemas.microsoft.com/office/drawing/2014/main" val="20001"/>
                    </a:ext>
                  </a:extLst>
                </a:gridCol>
                <a:gridCol w="1130050">
                  <a:extLst>
                    <a:ext uri="{9D8B030D-6E8A-4147-A177-3AD203B41FA5}">
                      <a16:colId xmlns:a16="http://schemas.microsoft.com/office/drawing/2014/main" val="20002"/>
                    </a:ext>
                  </a:extLst>
                </a:gridCol>
                <a:gridCol w="1130050">
                  <a:extLst>
                    <a:ext uri="{9D8B030D-6E8A-4147-A177-3AD203B41FA5}">
                      <a16:colId xmlns:a16="http://schemas.microsoft.com/office/drawing/2014/main" val="20003"/>
                    </a:ext>
                  </a:extLst>
                </a:gridCol>
                <a:gridCol w="1130050">
                  <a:extLst>
                    <a:ext uri="{9D8B030D-6E8A-4147-A177-3AD203B41FA5}">
                      <a16:colId xmlns:a16="http://schemas.microsoft.com/office/drawing/2014/main" val="20004"/>
                    </a:ext>
                  </a:extLst>
                </a:gridCol>
              </a:tblGrid>
              <a:tr h="906929">
                <a:tc>
                  <a:txBody>
                    <a:bodyPr/>
                    <a:lstStyle/>
                    <a:p>
                      <a:pPr marL="0" lvl="0" indent="0" algn="l" rtl="0">
                        <a:spcBef>
                          <a:spcPts val="0"/>
                        </a:spcBef>
                        <a:spcAft>
                          <a:spcPts val="0"/>
                        </a:spcAft>
                        <a:buNone/>
                      </a:pPr>
                      <a:r>
                        <a:rPr lang="en" sz="1600">
                          <a:solidFill>
                            <a:schemeClr val="lt1"/>
                          </a:solidFill>
                          <a:latin typeface="Open Sans"/>
                          <a:ea typeface="Open Sans"/>
                          <a:cs typeface="Open Sans"/>
                          <a:sym typeface="Open Sans"/>
                        </a:rPr>
                        <a:t>Email Name</a:t>
                      </a:r>
                      <a:endParaRPr sz="1600">
                        <a:solidFill>
                          <a:schemeClr val="lt1"/>
                        </a:solidFill>
                        <a:latin typeface="Open Sans"/>
                        <a:ea typeface="Open Sans"/>
                        <a:cs typeface="Open Sans"/>
                        <a:sym typeface="Open Sans"/>
                      </a:endParaRPr>
                    </a:p>
                  </a:txBody>
                  <a:tcPr marL="91425" marR="91425" marT="91425" marB="91425">
                    <a:solidFill>
                      <a:srgbClr val="02B4E5"/>
                    </a:solidFill>
                  </a:tcPr>
                </a:tc>
                <a:tc>
                  <a:txBody>
                    <a:bodyPr/>
                    <a:lstStyle/>
                    <a:p>
                      <a:pPr marL="0" lvl="0" indent="0" algn="ctr" rtl="0">
                        <a:spcBef>
                          <a:spcPts val="0"/>
                        </a:spcBef>
                        <a:spcAft>
                          <a:spcPts val="0"/>
                        </a:spcAft>
                        <a:buClr>
                          <a:schemeClr val="dk1"/>
                        </a:buClr>
                        <a:buSzPts val="1100"/>
                        <a:buFont typeface="Arial"/>
                        <a:buNone/>
                      </a:pPr>
                      <a:r>
                        <a:rPr lang="en" sz="1600" dirty="0">
                          <a:solidFill>
                            <a:schemeClr val="lt1"/>
                          </a:solidFill>
                        </a:rPr>
                        <a:t>Planning Phase</a:t>
                      </a:r>
                      <a:endParaRPr sz="1600" dirty="0">
                        <a:solidFill>
                          <a:schemeClr val="lt1"/>
                        </a:solidFill>
                        <a:latin typeface="Open Sans"/>
                        <a:ea typeface="Open Sans"/>
                        <a:cs typeface="Open Sans"/>
                        <a:sym typeface="Open Sans"/>
                      </a:endParaRPr>
                    </a:p>
                  </a:txBody>
                  <a:tcPr marL="91425" marR="91425" marT="91425" marB="91425">
                    <a:solidFill>
                      <a:srgbClr val="02B4E5"/>
                    </a:solidFill>
                  </a:tcPr>
                </a:tc>
                <a:tc>
                  <a:txBody>
                    <a:bodyPr/>
                    <a:lstStyle/>
                    <a:p>
                      <a:pPr marL="0" lvl="0" indent="0" algn="ctr" rtl="0">
                        <a:spcBef>
                          <a:spcPts val="0"/>
                        </a:spcBef>
                        <a:spcAft>
                          <a:spcPts val="0"/>
                        </a:spcAft>
                        <a:buClr>
                          <a:schemeClr val="dk1"/>
                        </a:buClr>
                        <a:buSzPts val="1100"/>
                        <a:buFont typeface="Arial"/>
                        <a:buNone/>
                      </a:pPr>
                      <a:r>
                        <a:rPr lang="en" sz="1600">
                          <a:solidFill>
                            <a:schemeClr val="lt1"/>
                          </a:solidFill>
                        </a:rPr>
                        <a:t>Testing Phase</a:t>
                      </a:r>
                      <a:endParaRPr sz="1600">
                        <a:solidFill>
                          <a:schemeClr val="lt1"/>
                        </a:solidFill>
                        <a:latin typeface="Open Sans"/>
                        <a:ea typeface="Open Sans"/>
                        <a:cs typeface="Open Sans"/>
                        <a:sym typeface="Open Sans"/>
                      </a:endParaRPr>
                    </a:p>
                  </a:txBody>
                  <a:tcPr marL="91425" marR="91425" marT="91425" marB="91425">
                    <a:solidFill>
                      <a:srgbClr val="02B4E5"/>
                    </a:solidFill>
                  </a:tcPr>
                </a:tc>
                <a:tc>
                  <a:txBody>
                    <a:bodyPr/>
                    <a:lstStyle/>
                    <a:p>
                      <a:pPr marL="0" lvl="0" indent="0" algn="ctr" rtl="0">
                        <a:spcBef>
                          <a:spcPts val="0"/>
                        </a:spcBef>
                        <a:spcAft>
                          <a:spcPts val="0"/>
                        </a:spcAft>
                        <a:buClr>
                          <a:schemeClr val="dk1"/>
                        </a:buClr>
                        <a:buSzPts val="1100"/>
                        <a:buFont typeface="Arial"/>
                        <a:buNone/>
                      </a:pPr>
                      <a:r>
                        <a:rPr lang="en" sz="1600">
                          <a:solidFill>
                            <a:schemeClr val="lt1"/>
                          </a:solidFill>
                        </a:rPr>
                        <a:t>Send Phase</a:t>
                      </a:r>
                      <a:endParaRPr sz="1600">
                        <a:solidFill>
                          <a:schemeClr val="lt1"/>
                        </a:solidFill>
                        <a:latin typeface="Open Sans"/>
                        <a:ea typeface="Open Sans"/>
                        <a:cs typeface="Open Sans"/>
                        <a:sym typeface="Open Sans"/>
                      </a:endParaRPr>
                    </a:p>
                  </a:txBody>
                  <a:tcPr marL="91425" marR="91425" marT="91425" marB="91425">
                    <a:solidFill>
                      <a:srgbClr val="02B4E5"/>
                    </a:solidFill>
                  </a:tcPr>
                </a:tc>
                <a:tc>
                  <a:txBody>
                    <a:bodyPr/>
                    <a:lstStyle/>
                    <a:p>
                      <a:pPr marL="0" lvl="0" indent="0" algn="ctr" rtl="0">
                        <a:spcBef>
                          <a:spcPts val="0"/>
                        </a:spcBef>
                        <a:spcAft>
                          <a:spcPts val="0"/>
                        </a:spcAft>
                        <a:buClr>
                          <a:schemeClr val="dk1"/>
                        </a:buClr>
                        <a:buSzPts val="1100"/>
                        <a:buFont typeface="Arial"/>
                        <a:buNone/>
                      </a:pPr>
                      <a:r>
                        <a:rPr lang="en" sz="1600">
                          <a:solidFill>
                            <a:schemeClr val="lt1"/>
                          </a:solidFill>
                        </a:rPr>
                        <a:t>Analyze Phase</a:t>
                      </a:r>
                      <a:endParaRPr sz="1600">
                        <a:solidFill>
                          <a:schemeClr val="lt1"/>
                        </a:solidFill>
                      </a:endParaRPr>
                    </a:p>
                  </a:txBody>
                  <a:tcPr marL="91425" marR="91425" marT="91425" marB="91425">
                    <a:solidFill>
                      <a:srgbClr val="02B4E5"/>
                    </a:solidFill>
                  </a:tcPr>
                </a:tc>
                <a:extLst>
                  <a:ext uri="{0D108BD9-81ED-4DB2-BD59-A6C34878D82A}">
                    <a16:rowId xmlns:a16="http://schemas.microsoft.com/office/drawing/2014/main" val="10000"/>
                  </a:ext>
                </a:extLst>
              </a:tr>
              <a:tr h="914482">
                <a:tc>
                  <a:txBody>
                    <a:bodyPr/>
                    <a:lstStyle/>
                    <a:p>
                      <a:pPr marL="0" lvl="0" indent="0" algn="l" rtl="0">
                        <a:spcBef>
                          <a:spcPts val="0"/>
                        </a:spcBef>
                        <a:spcAft>
                          <a:spcPts val="0"/>
                        </a:spcAft>
                        <a:buNone/>
                      </a:pPr>
                      <a:r>
                        <a:rPr lang="en" sz="1800">
                          <a:latin typeface="Open Sans"/>
                          <a:ea typeface="Open Sans"/>
                          <a:cs typeface="Open Sans"/>
                          <a:sym typeface="Open Sans"/>
                        </a:rPr>
                        <a:t>Email 1</a:t>
                      </a:r>
                      <a:endParaRPr sz="1800">
                        <a:latin typeface="Open Sans"/>
                        <a:ea typeface="Open Sans"/>
                        <a:cs typeface="Open Sans"/>
                        <a:sym typeface="Open Sans"/>
                      </a:endParaRPr>
                    </a:p>
                    <a:p>
                      <a:pPr marL="0" lvl="0" indent="0" algn="l" rtl="0">
                        <a:spcBef>
                          <a:spcPts val="0"/>
                        </a:spcBef>
                        <a:spcAft>
                          <a:spcPts val="0"/>
                        </a:spcAft>
                        <a:buNone/>
                      </a:pPr>
                      <a:endParaRPr sz="18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May 23</a:t>
                      </a:r>
                      <a:r>
                        <a:rPr lang="en-US" sz="1800" baseline="30000" dirty="0">
                          <a:latin typeface="Open Sans"/>
                          <a:ea typeface="Open Sans"/>
                          <a:cs typeface="Open Sans"/>
                          <a:sym typeface="Open Sans"/>
                        </a:rPr>
                        <a:t>rd</a:t>
                      </a:r>
                      <a:r>
                        <a:rPr lang="en-US" sz="1800" dirty="0">
                          <a:latin typeface="Open Sans"/>
                          <a:ea typeface="Open Sans"/>
                          <a:cs typeface="Open Sans"/>
                          <a:sym typeface="Open Sans"/>
                        </a:rPr>
                        <a:t>   - 24</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May 25</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May 26</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May 30</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 31</a:t>
                      </a:r>
                      <a:r>
                        <a:rPr lang="en-US" sz="1800" baseline="30000" dirty="0">
                          <a:latin typeface="Open Sans"/>
                          <a:ea typeface="Open Sans"/>
                          <a:cs typeface="Open Sans"/>
                          <a:sym typeface="Open Sans"/>
                        </a:rPr>
                        <a:t>st</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906929">
                <a:tc>
                  <a:txBody>
                    <a:bodyPr/>
                    <a:lstStyle/>
                    <a:p>
                      <a:pPr marL="0" lvl="0" indent="0" algn="l" rtl="0">
                        <a:spcBef>
                          <a:spcPts val="0"/>
                        </a:spcBef>
                        <a:spcAft>
                          <a:spcPts val="0"/>
                        </a:spcAft>
                        <a:buNone/>
                      </a:pPr>
                      <a:r>
                        <a:rPr lang="en" sz="1800">
                          <a:latin typeface="Open Sans"/>
                          <a:ea typeface="Open Sans"/>
                          <a:cs typeface="Open Sans"/>
                          <a:sym typeface="Open Sans"/>
                        </a:rPr>
                        <a:t>Email 2</a:t>
                      </a:r>
                      <a:endParaRPr sz="18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May 25</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- 26</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May 27</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May 30</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June 1</a:t>
                      </a:r>
                      <a:r>
                        <a:rPr lang="en-US" sz="1800" baseline="30000" dirty="0">
                          <a:latin typeface="Open Sans"/>
                          <a:ea typeface="Open Sans"/>
                          <a:cs typeface="Open Sans"/>
                          <a:sym typeface="Open Sans"/>
                        </a:rPr>
                        <a:t>st</a:t>
                      </a:r>
                      <a:r>
                        <a:rPr lang="en-US" sz="1800" dirty="0">
                          <a:latin typeface="Open Sans"/>
                          <a:ea typeface="Open Sans"/>
                          <a:cs typeface="Open Sans"/>
                          <a:sym typeface="Open Sans"/>
                        </a:rPr>
                        <a:t>  – 2</a:t>
                      </a:r>
                      <a:r>
                        <a:rPr lang="en-US" sz="1800" baseline="30000" dirty="0">
                          <a:latin typeface="Open Sans"/>
                          <a:ea typeface="Open Sans"/>
                          <a:cs typeface="Open Sans"/>
                          <a:sym typeface="Open Sans"/>
                        </a:rPr>
                        <a:t>nd</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906929">
                <a:tc>
                  <a:txBody>
                    <a:bodyPr/>
                    <a:lstStyle/>
                    <a:p>
                      <a:pPr marL="0" lvl="0" indent="0" algn="l" rtl="0">
                        <a:spcBef>
                          <a:spcPts val="0"/>
                        </a:spcBef>
                        <a:spcAft>
                          <a:spcPts val="0"/>
                        </a:spcAft>
                        <a:buNone/>
                      </a:pPr>
                      <a:r>
                        <a:rPr lang="en" sz="1800" dirty="0">
                          <a:latin typeface="Open Sans"/>
                          <a:ea typeface="Open Sans"/>
                          <a:cs typeface="Open Sans"/>
                          <a:sym typeface="Open Sans"/>
                        </a:rPr>
                        <a:t>Email 3</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June 1</a:t>
                      </a:r>
                      <a:r>
                        <a:rPr lang="en-US" sz="1800" baseline="30000" dirty="0">
                          <a:latin typeface="Open Sans"/>
                          <a:ea typeface="Open Sans"/>
                          <a:cs typeface="Open Sans"/>
                          <a:sym typeface="Open Sans"/>
                        </a:rPr>
                        <a:t>st</a:t>
                      </a:r>
                      <a:r>
                        <a:rPr lang="en-US" sz="1800" dirty="0">
                          <a:latin typeface="Open Sans"/>
                          <a:ea typeface="Open Sans"/>
                          <a:cs typeface="Open Sans"/>
                          <a:sym typeface="Open Sans"/>
                        </a:rPr>
                        <a:t>  – 2</a:t>
                      </a:r>
                      <a:r>
                        <a:rPr lang="en-US" sz="1800" baseline="30000" dirty="0">
                          <a:latin typeface="Open Sans"/>
                          <a:ea typeface="Open Sans"/>
                          <a:cs typeface="Open Sans"/>
                          <a:sym typeface="Open Sans"/>
                        </a:rPr>
                        <a:t>nd</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June 3</a:t>
                      </a:r>
                      <a:r>
                        <a:rPr lang="en-US" sz="1800" baseline="30000" dirty="0">
                          <a:latin typeface="Open Sans"/>
                          <a:ea typeface="Open Sans"/>
                          <a:cs typeface="Open Sans"/>
                          <a:sym typeface="Open Sans"/>
                        </a:rPr>
                        <a:t>rd</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June 6</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sz="1800" dirty="0">
                          <a:latin typeface="Open Sans"/>
                          <a:ea typeface="Open Sans"/>
                          <a:cs typeface="Open Sans"/>
                          <a:sym typeface="Open Sans"/>
                        </a:rPr>
                        <a:t>June 8</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 10</a:t>
                      </a:r>
                      <a:r>
                        <a:rPr lang="en-US" sz="1800" baseline="30000" dirty="0">
                          <a:latin typeface="Open Sans"/>
                          <a:ea typeface="Open Sans"/>
                          <a:cs typeface="Open Sans"/>
                          <a:sym typeface="Open Sans"/>
                        </a:rPr>
                        <a:t>th</a:t>
                      </a:r>
                      <a:r>
                        <a:rPr lang="en-US" sz="1800" dirty="0">
                          <a:latin typeface="Open Sans"/>
                          <a:ea typeface="Open Sans"/>
                          <a:cs typeface="Open Sans"/>
                          <a:sym typeface="Open Sans"/>
                        </a:rPr>
                        <a:t> </a:t>
                      </a:r>
                      <a:endParaRPr sz="1800"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190" name="Google Shape;190;p40"/>
          <p:cNvGraphicFramePr/>
          <p:nvPr/>
        </p:nvGraphicFramePr>
        <p:xfrm>
          <a:off x="86563" y="5029200"/>
          <a:ext cx="7599375" cy="4154772"/>
        </p:xfrm>
        <a:graphic>
          <a:graphicData uri="http://schemas.openxmlformats.org/drawingml/2006/table">
            <a:tbl>
              <a:tblPr>
                <a:noFill/>
              </a:tblPr>
              <a:tblGrid>
                <a:gridCol w="506625">
                  <a:extLst>
                    <a:ext uri="{9D8B030D-6E8A-4147-A177-3AD203B41FA5}">
                      <a16:colId xmlns:a16="http://schemas.microsoft.com/office/drawing/2014/main" val="20000"/>
                    </a:ext>
                  </a:extLst>
                </a:gridCol>
                <a:gridCol w="506625">
                  <a:extLst>
                    <a:ext uri="{9D8B030D-6E8A-4147-A177-3AD203B41FA5}">
                      <a16:colId xmlns:a16="http://schemas.microsoft.com/office/drawing/2014/main" val="20001"/>
                    </a:ext>
                  </a:extLst>
                </a:gridCol>
                <a:gridCol w="506625">
                  <a:extLst>
                    <a:ext uri="{9D8B030D-6E8A-4147-A177-3AD203B41FA5}">
                      <a16:colId xmlns:a16="http://schemas.microsoft.com/office/drawing/2014/main" val="20002"/>
                    </a:ext>
                  </a:extLst>
                </a:gridCol>
                <a:gridCol w="506625">
                  <a:extLst>
                    <a:ext uri="{9D8B030D-6E8A-4147-A177-3AD203B41FA5}">
                      <a16:colId xmlns:a16="http://schemas.microsoft.com/office/drawing/2014/main" val="20003"/>
                    </a:ext>
                  </a:extLst>
                </a:gridCol>
                <a:gridCol w="506625">
                  <a:extLst>
                    <a:ext uri="{9D8B030D-6E8A-4147-A177-3AD203B41FA5}">
                      <a16:colId xmlns:a16="http://schemas.microsoft.com/office/drawing/2014/main" val="20004"/>
                    </a:ext>
                  </a:extLst>
                </a:gridCol>
                <a:gridCol w="506625">
                  <a:extLst>
                    <a:ext uri="{9D8B030D-6E8A-4147-A177-3AD203B41FA5}">
                      <a16:colId xmlns:a16="http://schemas.microsoft.com/office/drawing/2014/main" val="20005"/>
                    </a:ext>
                  </a:extLst>
                </a:gridCol>
                <a:gridCol w="506625">
                  <a:extLst>
                    <a:ext uri="{9D8B030D-6E8A-4147-A177-3AD203B41FA5}">
                      <a16:colId xmlns:a16="http://schemas.microsoft.com/office/drawing/2014/main" val="20006"/>
                    </a:ext>
                  </a:extLst>
                </a:gridCol>
                <a:gridCol w="506625">
                  <a:extLst>
                    <a:ext uri="{9D8B030D-6E8A-4147-A177-3AD203B41FA5}">
                      <a16:colId xmlns:a16="http://schemas.microsoft.com/office/drawing/2014/main" val="20007"/>
                    </a:ext>
                  </a:extLst>
                </a:gridCol>
                <a:gridCol w="506625">
                  <a:extLst>
                    <a:ext uri="{9D8B030D-6E8A-4147-A177-3AD203B41FA5}">
                      <a16:colId xmlns:a16="http://schemas.microsoft.com/office/drawing/2014/main" val="20008"/>
                    </a:ext>
                  </a:extLst>
                </a:gridCol>
                <a:gridCol w="506625">
                  <a:extLst>
                    <a:ext uri="{9D8B030D-6E8A-4147-A177-3AD203B41FA5}">
                      <a16:colId xmlns:a16="http://schemas.microsoft.com/office/drawing/2014/main" val="20009"/>
                    </a:ext>
                  </a:extLst>
                </a:gridCol>
                <a:gridCol w="506625">
                  <a:extLst>
                    <a:ext uri="{9D8B030D-6E8A-4147-A177-3AD203B41FA5}">
                      <a16:colId xmlns:a16="http://schemas.microsoft.com/office/drawing/2014/main" val="20010"/>
                    </a:ext>
                  </a:extLst>
                </a:gridCol>
                <a:gridCol w="506625">
                  <a:extLst>
                    <a:ext uri="{9D8B030D-6E8A-4147-A177-3AD203B41FA5}">
                      <a16:colId xmlns:a16="http://schemas.microsoft.com/office/drawing/2014/main" val="20011"/>
                    </a:ext>
                  </a:extLst>
                </a:gridCol>
                <a:gridCol w="506625">
                  <a:extLst>
                    <a:ext uri="{9D8B030D-6E8A-4147-A177-3AD203B41FA5}">
                      <a16:colId xmlns:a16="http://schemas.microsoft.com/office/drawing/2014/main" val="20012"/>
                    </a:ext>
                  </a:extLst>
                </a:gridCol>
                <a:gridCol w="506625">
                  <a:extLst>
                    <a:ext uri="{9D8B030D-6E8A-4147-A177-3AD203B41FA5}">
                      <a16:colId xmlns:a16="http://schemas.microsoft.com/office/drawing/2014/main" val="20013"/>
                    </a:ext>
                  </a:extLst>
                </a:gridCol>
                <a:gridCol w="506625">
                  <a:extLst>
                    <a:ext uri="{9D8B030D-6E8A-4147-A177-3AD203B41FA5}">
                      <a16:colId xmlns:a16="http://schemas.microsoft.com/office/drawing/2014/main" val="20014"/>
                    </a:ext>
                  </a:extLst>
                </a:gridCol>
              </a:tblGrid>
              <a:tr h="688008">
                <a:tc gridSpan="5">
                  <a:txBody>
                    <a:bodyPr/>
                    <a:lstStyle/>
                    <a:p>
                      <a:pPr marL="0" lvl="0" indent="0" algn="ctr" rtl="0">
                        <a:spcBef>
                          <a:spcPts val="0"/>
                        </a:spcBef>
                        <a:spcAft>
                          <a:spcPts val="0"/>
                        </a:spcAft>
                        <a:buNone/>
                      </a:pPr>
                      <a:r>
                        <a:rPr lang="en">
                          <a:latin typeface="Open Sans"/>
                          <a:ea typeface="Open Sans"/>
                          <a:cs typeface="Open Sans"/>
                          <a:sym typeface="Open Sans"/>
                        </a:rPr>
                        <a:t>Week One</a:t>
                      </a:r>
                      <a:endParaRPr>
                        <a:latin typeface="Open Sans"/>
                        <a:ea typeface="Open Sans"/>
                        <a:cs typeface="Open Sans"/>
                        <a:sym typeface="Open Sans"/>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lvl="0" indent="0" algn="ctr" rtl="0">
                        <a:spcBef>
                          <a:spcPts val="0"/>
                        </a:spcBef>
                        <a:spcAft>
                          <a:spcPts val="0"/>
                        </a:spcAft>
                        <a:buNone/>
                      </a:pPr>
                      <a:r>
                        <a:rPr lang="en" dirty="0">
                          <a:latin typeface="Open Sans"/>
                          <a:ea typeface="Open Sans"/>
                          <a:cs typeface="Open Sans"/>
                          <a:sym typeface="Open Sans"/>
                        </a:rPr>
                        <a:t>Week Two</a:t>
                      </a:r>
                      <a:endParaRPr dirty="0">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lvl="0" indent="0" algn="ctr" rtl="0">
                        <a:spcBef>
                          <a:spcPts val="0"/>
                        </a:spcBef>
                        <a:spcAft>
                          <a:spcPts val="0"/>
                        </a:spcAft>
                        <a:buNone/>
                      </a:pPr>
                      <a:r>
                        <a:rPr lang="en" dirty="0">
                          <a:latin typeface="Open Sans"/>
                          <a:ea typeface="Open Sans"/>
                          <a:cs typeface="Open Sans"/>
                          <a:sym typeface="Open Sans"/>
                        </a:rPr>
                        <a:t>Week Three</a:t>
                      </a:r>
                      <a:endParaRPr dirty="0">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8008">
                <a:tc>
                  <a:txBody>
                    <a:bodyPr/>
                    <a:lstStyle/>
                    <a:p>
                      <a:pPr marL="0" lvl="0" indent="0" algn="l" rtl="0">
                        <a:spcBef>
                          <a:spcPts val="0"/>
                        </a:spcBef>
                        <a:spcAft>
                          <a:spcPts val="0"/>
                        </a:spcAft>
                        <a:buNone/>
                      </a:pPr>
                      <a:r>
                        <a:rPr lang="en">
                          <a:latin typeface="Open Sans"/>
                          <a:ea typeface="Open Sans"/>
                          <a:cs typeface="Open Sans"/>
                          <a:sym typeface="Open Sans"/>
                        </a:rPr>
                        <a:t>M</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T</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T</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M</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T</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dirty="0">
                          <a:latin typeface="Open Sans"/>
                          <a:ea typeface="Open Sans"/>
                          <a:cs typeface="Open Sans"/>
                          <a:sym typeface="Open Sans"/>
                        </a:rPr>
                        <a:t>T</a:t>
                      </a:r>
                      <a:endParaRPr dirty="0">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F</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M</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T</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W</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a:latin typeface="Open Sans"/>
                          <a:ea typeface="Open Sans"/>
                          <a:cs typeface="Open Sans"/>
                          <a:sym typeface="Open Sans"/>
                        </a:rPr>
                        <a:t>T</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dirty="0">
                          <a:latin typeface="Open Sans"/>
                          <a:ea typeface="Open Sans"/>
                          <a:cs typeface="Open Sans"/>
                          <a:sym typeface="Open Sans"/>
                        </a:rPr>
                        <a:t>F</a:t>
                      </a:r>
                      <a:endParaRPr dirty="0">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2B4E5"/>
                    </a:solidFill>
                  </a:tcPr>
                </a:tc>
                <a:extLst>
                  <a:ext uri="{0D108BD9-81ED-4DB2-BD59-A6C34878D82A}">
                    <a16:rowId xmlns:a16="http://schemas.microsoft.com/office/drawing/2014/main" val="10001"/>
                  </a:ext>
                </a:extLst>
              </a:tr>
              <a:tr h="694689">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ECC81A"/>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lnL w="9525" cap="flat" cmpd="sng">
                      <a:solidFill>
                        <a:srgbClr val="58646D"/>
                      </a:solidFill>
                      <a:prstDash val="solid"/>
                      <a:round/>
                      <a:headEnd type="none" w="sm" len="sm"/>
                      <a:tailEnd type="none" w="sm" len="sm"/>
                    </a:lnL>
                    <a:lnT w="9525" cap="flat" cmpd="sng">
                      <a:solidFill>
                        <a:srgbClr val="9E9E9E"/>
                      </a:solidFill>
                      <a:prstDash val="solid"/>
                      <a:round/>
                      <a:headEnd type="none" w="sm" len="sm"/>
                      <a:tailEnd type="none" w="sm" len="sm"/>
                    </a:lnT>
                    <a:solidFill>
                      <a:srgbClr val="ECC81A"/>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solidFill>
                      <a:srgbClr val="02CCBA"/>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lnR w="9525" cap="flat" cmpd="sng">
                      <a:solidFill>
                        <a:srgbClr val="58646D"/>
                      </a:solidFill>
                      <a:prstDash val="solid"/>
                      <a:round/>
                      <a:headEnd type="none" w="sm" len="sm"/>
                      <a:tailEnd type="none" w="sm" len="sm"/>
                    </a:lnR>
                    <a:lnT w="9525" cap="flat" cmpd="sng">
                      <a:solidFill>
                        <a:srgbClr val="9E9E9E"/>
                      </a:solidFill>
                      <a:prstDash val="solid"/>
                      <a:round/>
                      <a:headEnd type="none" w="sm" len="sm"/>
                      <a:tailEnd type="none" w="sm" len="sm"/>
                    </a:lnT>
                    <a:solidFill>
                      <a:srgbClr val="15C26B"/>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chemeClr val="bg1"/>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lnL w="9525" cap="flat" cmpd="sng">
                      <a:solidFill>
                        <a:srgbClr val="58646D"/>
                      </a:solidFill>
                      <a:prstDash val="solid"/>
                      <a:round/>
                      <a:headEnd type="none" w="sm" len="sm"/>
                      <a:tailEnd type="none" w="sm" len="sm"/>
                    </a:lnL>
                    <a:lnT w="9525" cap="flat" cmpd="sng">
                      <a:solidFill>
                        <a:srgbClr val="9E9E9E"/>
                      </a:solidFill>
                      <a:prstDash val="solid"/>
                      <a:round/>
                      <a:headEnd type="none" w="sm" len="sm"/>
                      <a:tailEnd type="none" w="sm" len="sm"/>
                    </a:lnT>
                    <a:solidFill>
                      <a:srgbClr val="FF548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solidFill>
                      <a:srgbClr val="FF5483"/>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solidFill>
                      <a:schemeClr val="bg1"/>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694689">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lnT w="9525" cap="flat" cmpd="sng">
                      <a:solidFill>
                        <a:srgbClr val="58646D"/>
                      </a:solidFill>
                      <a:prstDash val="solid"/>
                      <a:round/>
                      <a:headEnd type="none" w="sm" len="sm"/>
                      <a:tailEnd type="none" w="sm" len="sm"/>
                    </a:lnT>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ECC81A"/>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ECC81A"/>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lnT w="9525" cap="flat" cmpd="sng">
                      <a:solidFill>
                        <a:srgbClr val="58646D"/>
                      </a:solidFill>
                      <a:prstDash val="solid"/>
                      <a:round/>
                      <a:headEnd type="none" w="sm" len="sm"/>
                      <a:tailEnd type="none" w="sm" len="sm"/>
                    </a:lnT>
                    <a:solidFill>
                      <a:srgbClr val="02CCBA"/>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15C26B"/>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FF5483"/>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FF5483"/>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694689">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ECC81A"/>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ECC81A"/>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02CCBA"/>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15C26B"/>
                    </a:solidFill>
                  </a:tcPr>
                </a:tc>
                <a:tc>
                  <a:txBody>
                    <a:bodyPr/>
                    <a:lstStyle/>
                    <a:p>
                      <a:pPr marL="0" lvl="0" indent="0" algn="l" rtl="0">
                        <a:spcBef>
                          <a:spcPts val="0"/>
                        </a:spcBef>
                        <a:spcAft>
                          <a:spcPts val="0"/>
                        </a:spcAft>
                        <a:buNone/>
                      </a:pPr>
                      <a:endParaRPr>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FF5483"/>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FF5483"/>
                    </a:solidFill>
                  </a:tcPr>
                </a:tc>
                <a:tc>
                  <a:txBody>
                    <a:bodyPr/>
                    <a:lstStyle/>
                    <a:p>
                      <a:pPr marL="0" lvl="0" indent="0" algn="l" rtl="0">
                        <a:spcBef>
                          <a:spcPts val="0"/>
                        </a:spcBef>
                        <a:spcAft>
                          <a:spcPts val="0"/>
                        </a:spcAft>
                        <a:buNone/>
                      </a:pPr>
                      <a:endParaRPr dirty="0">
                        <a:latin typeface="Open Sans"/>
                        <a:ea typeface="Open Sans"/>
                        <a:cs typeface="Open Sans"/>
                        <a:sym typeface="Open Sans"/>
                      </a:endParaRPr>
                    </a:p>
                  </a:txBody>
                  <a:tcPr marL="91425" marR="91425" marT="91425" marB="91425">
                    <a:solidFill>
                      <a:srgbClr val="FF5483"/>
                    </a:solidFill>
                  </a:tcPr>
                </a:tc>
                <a:extLst>
                  <a:ext uri="{0D108BD9-81ED-4DB2-BD59-A6C34878D82A}">
                    <a16:rowId xmlns:a16="http://schemas.microsoft.com/office/drawing/2014/main" val="10004"/>
                  </a:ext>
                </a:extLst>
              </a:tr>
              <a:tr h="694689">
                <a:tc>
                  <a:txBody>
                    <a:bodyPr/>
                    <a:lstStyle/>
                    <a:p>
                      <a:pPr marL="0" lvl="0" indent="0" algn="l" rtl="0">
                        <a:spcBef>
                          <a:spcPts val="0"/>
                        </a:spcBef>
                        <a:spcAft>
                          <a:spcPts val="0"/>
                        </a:spcAft>
                        <a:buNone/>
                      </a:pPr>
                      <a:r>
                        <a:rPr lang="en-US" dirty="0">
                          <a:latin typeface="Open Sans"/>
                          <a:ea typeface="Open Sans"/>
                          <a:cs typeface="Open Sans"/>
                          <a:sym typeface="Open Sans"/>
                        </a:rPr>
                        <a:t>23</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24</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25</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26</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27</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30</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31</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1</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2</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3</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6</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7</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8</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9</a:t>
                      </a:r>
                      <a:endParaRPr dirty="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US" dirty="0">
                          <a:latin typeface="Open Sans"/>
                          <a:ea typeface="Open Sans"/>
                          <a:cs typeface="Open Sans"/>
                          <a:sym typeface="Open Sans"/>
                        </a:rPr>
                        <a:t>10</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191" name="Google Shape;191;p40"/>
          <p:cNvGraphicFramePr/>
          <p:nvPr/>
        </p:nvGraphicFramePr>
        <p:xfrm>
          <a:off x="57625" y="9241325"/>
          <a:ext cx="7714750" cy="678150"/>
        </p:xfrm>
        <a:graphic>
          <a:graphicData uri="http://schemas.openxmlformats.org/drawingml/2006/table">
            <a:tbl>
              <a:tblPr>
                <a:noFill/>
              </a:tblPr>
              <a:tblGrid>
                <a:gridCol w="1542950">
                  <a:extLst>
                    <a:ext uri="{9D8B030D-6E8A-4147-A177-3AD203B41FA5}">
                      <a16:colId xmlns:a16="http://schemas.microsoft.com/office/drawing/2014/main" val="20000"/>
                    </a:ext>
                  </a:extLst>
                </a:gridCol>
                <a:gridCol w="1542950">
                  <a:extLst>
                    <a:ext uri="{9D8B030D-6E8A-4147-A177-3AD203B41FA5}">
                      <a16:colId xmlns:a16="http://schemas.microsoft.com/office/drawing/2014/main" val="20001"/>
                    </a:ext>
                  </a:extLst>
                </a:gridCol>
                <a:gridCol w="1542950">
                  <a:extLst>
                    <a:ext uri="{9D8B030D-6E8A-4147-A177-3AD203B41FA5}">
                      <a16:colId xmlns:a16="http://schemas.microsoft.com/office/drawing/2014/main" val="20002"/>
                    </a:ext>
                  </a:extLst>
                </a:gridCol>
                <a:gridCol w="1542950">
                  <a:extLst>
                    <a:ext uri="{9D8B030D-6E8A-4147-A177-3AD203B41FA5}">
                      <a16:colId xmlns:a16="http://schemas.microsoft.com/office/drawing/2014/main" val="20003"/>
                    </a:ext>
                  </a:extLst>
                </a:gridCol>
                <a:gridCol w="1542950">
                  <a:extLst>
                    <a:ext uri="{9D8B030D-6E8A-4147-A177-3AD203B41FA5}">
                      <a16:colId xmlns:a16="http://schemas.microsoft.com/office/drawing/2014/main" val="20004"/>
                    </a:ext>
                  </a:extLst>
                </a:gridCol>
              </a:tblGrid>
              <a:tr h="678150">
                <a:tc>
                  <a:txBody>
                    <a:bodyPr/>
                    <a:lstStyle/>
                    <a:p>
                      <a:pPr marL="0" lvl="0" indent="0" algn="l" rtl="0">
                        <a:spcBef>
                          <a:spcPts val="0"/>
                        </a:spcBef>
                        <a:spcAft>
                          <a:spcPts val="0"/>
                        </a:spcAft>
                        <a:buNone/>
                      </a:pPr>
                      <a:r>
                        <a:rPr lang="en" sz="1600" dirty="0">
                          <a:solidFill>
                            <a:schemeClr val="lt1"/>
                          </a:solidFill>
                          <a:latin typeface="Open Sans"/>
                          <a:ea typeface="Open Sans"/>
                          <a:cs typeface="Open Sans"/>
                          <a:sym typeface="Open Sans"/>
                        </a:rPr>
                        <a:t>Color Key </a:t>
                      </a:r>
                      <a:endParaRPr sz="1600" dirty="0">
                        <a:solidFill>
                          <a:schemeClr val="lt1"/>
                        </a:solidFill>
                        <a:latin typeface="Open Sans"/>
                        <a:ea typeface="Open Sans"/>
                        <a:cs typeface="Open Sans"/>
                        <a:sym typeface="Open Sans"/>
                      </a:endParaRPr>
                    </a:p>
                  </a:txBody>
                  <a:tcPr marL="91425" marR="91425" marT="91425" marB="91425">
                    <a:solidFill>
                      <a:srgbClr val="02B4E5"/>
                    </a:solidFill>
                  </a:tcPr>
                </a:tc>
                <a:tc>
                  <a:txBody>
                    <a:bodyPr/>
                    <a:lstStyle/>
                    <a:p>
                      <a:pPr marL="0" lvl="0" indent="0" algn="ctr" rtl="0">
                        <a:spcBef>
                          <a:spcPts val="0"/>
                        </a:spcBef>
                        <a:spcAft>
                          <a:spcPts val="0"/>
                        </a:spcAft>
                        <a:buNone/>
                      </a:pPr>
                      <a:r>
                        <a:rPr lang="en" sz="1600">
                          <a:solidFill>
                            <a:schemeClr val="lt1"/>
                          </a:solidFill>
                        </a:rPr>
                        <a:t>Planning Phase</a:t>
                      </a:r>
                      <a:endParaRPr sz="1600">
                        <a:solidFill>
                          <a:schemeClr val="lt1"/>
                        </a:solidFill>
                        <a:latin typeface="Open Sans"/>
                        <a:ea typeface="Open Sans"/>
                        <a:cs typeface="Open Sans"/>
                        <a:sym typeface="Open Sans"/>
                      </a:endParaRPr>
                    </a:p>
                  </a:txBody>
                  <a:tcPr marL="91425" marR="91425" marT="91425" marB="91425">
                    <a:solidFill>
                      <a:srgbClr val="ECC81A"/>
                    </a:solidFill>
                  </a:tcPr>
                </a:tc>
                <a:tc>
                  <a:txBody>
                    <a:bodyPr/>
                    <a:lstStyle/>
                    <a:p>
                      <a:pPr marL="0" lvl="0" indent="0" algn="ctr" rtl="0">
                        <a:spcBef>
                          <a:spcPts val="0"/>
                        </a:spcBef>
                        <a:spcAft>
                          <a:spcPts val="0"/>
                        </a:spcAft>
                        <a:buNone/>
                      </a:pPr>
                      <a:r>
                        <a:rPr lang="en" sz="1600">
                          <a:solidFill>
                            <a:schemeClr val="lt1"/>
                          </a:solidFill>
                        </a:rPr>
                        <a:t>Testing</a:t>
                      </a:r>
                      <a:endParaRPr sz="1600">
                        <a:solidFill>
                          <a:schemeClr val="lt1"/>
                        </a:solidFill>
                        <a:latin typeface="Open Sans"/>
                        <a:ea typeface="Open Sans"/>
                        <a:cs typeface="Open Sans"/>
                        <a:sym typeface="Open Sans"/>
                      </a:endParaRPr>
                    </a:p>
                  </a:txBody>
                  <a:tcPr marL="91425" marR="91425" marT="91425" marB="91425">
                    <a:solidFill>
                      <a:srgbClr val="02CCBA"/>
                    </a:solidFill>
                  </a:tcPr>
                </a:tc>
                <a:tc>
                  <a:txBody>
                    <a:bodyPr/>
                    <a:lstStyle/>
                    <a:p>
                      <a:pPr marL="0" lvl="0" indent="0" algn="ctr" rtl="0">
                        <a:spcBef>
                          <a:spcPts val="0"/>
                        </a:spcBef>
                        <a:spcAft>
                          <a:spcPts val="0"/>
                        </a:spcAft>
                        <a:buNone/>
                      </a:pPr>
                      <a:r>
                        <a:rPr lang="en" sz="1600">
                          <a:solidFill>
                            <a:schemeClr val="lt1"/>
                          </a:solidFill>
                        </a:rPr>
                        <a:t>Send Phase</a:t>
                      </a:r>
                      <a:endParaRPr sz="1600">
                        <a:solidFill>
                          <a:schemeClr val="lt1"/>
                        </a:solidFill>
                        <a:latin typeface="Open Sans"/>
                        <a:ea typeface="Open Sans"/>
                        <a:cs typeface="Open Sans"/>
                        <a:sym typeface="Open Sans"/>
                      </a:endParaRPr>
                    </a:p>
                  </a:txBody>
                  <a:tcPr marL="91425" marR="91425" marT="91425" marB="91425">
                    <a:solidFill>
                      <a:srgbClr val="15C26B"/>
                    </a:solidFill>
                  </a:tcPr>
                </a:tc>
                <a:tc>
                  <a:txBody>
                    <a:bodyPr/>
                    <a:lstStyle/>
                    <a:p>
                      <a:pPr marL="0" lvl="0" indent="0" algn="ctr" rtl="0">
                        <a:spcBef>
                          <a:spcPts val="0"/>
                        </a:spcBef>
                        <a:spcAft>
                          <a:spcPts val="0"/>
                        </a:spcAft>
                        <a:buNone/>
                      </a:pPr>
                      <a:r>
                        <a:rPr lang="en" sz="1600" dirty="0">
                          <a:solidFill>
                            <a:schemeClr val="lt1"/>
                          </a:solidFill>
                        </a:rPr>
                        <a:t>Analyze</a:t>
                      </a:r>
                      <a:endParaRPr sz="1600" dirty="0">
                        <a:solidFill>
                          <a:schemeClr val="lt1"/>
                        </a:solidFill>
                      </a:endParaRPr>
                    </a:p>
                    <a:p>
                      <a:pPr marL="0" lvl="0" indent="0" algn="ctr" rtl="0">
                        <a:spcBef>
                          <a:spcPts val="0"/>
                        </a:spcBef>
                        <a:spcAft>
                          <a:spcPts val="0"/>
                        </a:spcAft>
                        <a:buNone/>
                      </a:pPr>
                      <a:r>
                        <a:rPr lang="en" sz="1600" dirty="0">
                          <a:solidFill>
                            <a:schemeClr val="lt1"/>
                          </a:solidFill>
                        </a:rPr>
                        <a:t>Phase</a:t>
                      </a:r>
                      <a:endParaRPr sz="1600" dirty="0">
                        <a:solidFill>
                          <a:schemeClr val="lt1"/>
                        </a:solidFill>
                      </a:endParaRPr>
                    </a:p>
                  </a:txBody>
                  <a:tcPr marL="91425" marR="91425" marT="91425" marB="91425">
                    <a:solidFill>
                      <a:srgbClr val="FF5483"/>
                    </a:solidFill>
                  </a:tcPr>
                </a:tc>
                <a:extLst>
                  <a:ext uri="{0D108BD9-81ED-4DB2-BD59-A6C34878D82A}">
                    <a16:rowId xmlns:a16="http://schemas.microsoft.com/office/drawing/2014/main" val="10000"/>
                  </a:ext>
                </a:extLst>
              </a:tr>
            </a:tbl>
          </a:graphicData>
        </a:graphic>
      </p:graphicFrame>
      <p:sp>
        <p:nvSpPr>
          <p:cNvPr id="192" name="Google Shape;192;p40"/>
          <p:cNvSpPr txBox="1"/>
          <p:nvPr/>
        </p:nvSpPr>
        <p:spPr>
          <a:xfrm>
            <a:off x="274690" y="6615410"/>
            <a:ext cx="2861400" cy="2601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Open Sans"/>
                <a:ea typeface="Open Sans"/>
                <a:cs typeface="Open Sans"/>
                <a:sym typeface="Open Sans"/>
              </a:rPr>
              <a:t>Email 1</a:t>
            </a:r>
            <a:endParaRPr kumimoji="0" sz="1800" b="0" i="0" u="none" strike="noStrike" kern="0" cap="none" spc="0" normalizeH="0" baseline="0" noProof="0" dirty="0">
              <a:ln>
                <a:noFill/>
              </a:ln>
              <a:solidFill>
                <a:srgbClr val="000000"/>
              </a:solidFill>
              <a:effectLst/>
              <a:uLnTx/>
              <a:uFillTx/>
              <a:latin typeface="Open Sans"/>
              <a:ea typeface="Open Sans"/>
              <a:cs typeface="Open Sans"/>
              <a:sym typeface="Open Sans"/>
            </a:endParaRPr>
          </a:p>
        </p:txBody>
      </p:sp>
      <p:sp>
        <p:nvSpPr>
          <p:cNvPr id="8" name="Google Shape;192;p40">
            <a:extLst>
              <a:ext uri="{FF2B5EF4-FFF2-40B4-BE49-F238E27FC236}">
                <a16:creationId xmlns:a16="http://schemas.microsoft.com/office/drawing/2014/main" id="{3A54F2FB-2DB9-39E1-290B-39FCD874AC98}"/>
              </a:ext>
            </a:extLst>
          </p:cNvPr>
          <p:cNvSpPr txBox="1"/>
          <p:nvPr/>
        </p:nvSpPr>
        <p:spPr>
          <a:xfrm>
            <a:off x="1705390" y="7208031"/>
            <a:ext cx="2861400" cy="2601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000000"/>
                </a:solidFill>
                <a:effectLst/>
                <a:uLnTx/>
                <a:uFillTx/>
                <a:latin typeface="Open Sans"/>
                <a:ea typeface="Open Sans"/>
                <a:cs typeface="Open Sans"/>
                <a:sym typeface="Open Sans"/>
              </a:rPr>
              <a:t>Email 2</a:t>
            </a:r>
            <a:endParaRPr kumimoji="0" sz="1800" b="0" i="0" u="none" strike="noStrike" kern="0" cap="none" spc="0" normalizeH="0" baseline="0" noProof="0" dirty="0">
              <a:ln>
                <a:noFill/>
              </a:ln>
              <a:solidFill>
                <a:srgbClr val="000000"/>
              </a:solidFill>
              <a:effectLst/>
              <a:uLnTx/>
              <a:uFillTx/>
              <a:latin typeface="Open Sans"/>
              <a:ea typeface="Open Sans"/>
              <a:cs typeface="Open Sans"/>
              <a:sym typeface="Open Sans"/>
            </a:endParaRPr>
          </a:p>
        </p:txBody>
      </p:sp>
      <p:sp>
        <p:nvSpPr>
          <p:cNvPr id="9" name="Google Shape;192;p40">
            <a:extLst>
              <a:ext uri="{FF2B5EF4-FFF2-40B4-BE49-F238E27FC236}">
                <a16:creationId xmlns:a16="http://schemas.microsoft.com/office/drawing/2014/main" id="{C8A31E4C-D7D3-EC45-9064-4908AA405BE4}"/>
              </a:ext>
            </a:extLst>
          </p:cNvPr>
          <p:cNvSpPr txBox="1"/>
          <p:nvPr/>
        </p:nvSpPr>
        <p:spPr>
          <a:xfrm>
            <a:off x="4237090" y="7956530"/>
            <a:ext cx="2861400" cy="2601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000000"/>
                </a:solidFill>
                <a:effectLst/>
                <a:uLnTx/>
                <a:uFillTx/>
                <a:latin typeface="Open Sans"/>
                <a:ea typeface="Open Sans"/>
                <a:cs typeface="Open Sans"/>
                <a:sym typeface="Open Sans"/>
              </a:rPr>
              <a:t>Email 3</a:t>
            </a:r>
            <a:endParaRPr kumimoji="0" sz="1800" b="0" i="0" u="none" strike="noStrike" kern="0" cap="none" spc="0" normalizeH="0" baseline="0" noProof="0" dirty="0">
              <a:ln>
                <a:noFill/>
              </a:ln>
              <a:solidFill>
                <a:srgbClr val="000000"/>
              </a:solidFill>
              <a:effectLst/>
              <a:uLnTx/>
              <a:uFillTx/>
              <a:latin typeface="Open Sans"/>
              <a:ea typeface="Open Sans"/>
              <a:cs typeface="Open Sans"/>
              <a:sym typeface="Open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D7AFF6"/>
        </a:solidFill>
        <a:effectLst/>
      </p:bgPr>
    </p:bg>
    <p:spTree>
      <p:nvGrpSpPr>
        <p:cNvPr id="1" name="Shape 196"/>
        <p:cNvGrpSpPr/>
        <p:nvPr/>
      </p:nvGrpSpPr>
      <p:grpSpPr>
        <a:xfrm>
          <a:off x="0" y="0"/>
          <a:ext cx="0" cy="0"/>
          <a:chOff x="0" y="0"/>
          <a:chExt cx="0" cy="0"/>
        </a:xfrm>
      </p:grpSpPr>
      <p:sp>
        <p:nvSpPr>
          <p:cNvPr id="197" name="Google Shape;197;p41"/>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1" i="0" u="none" strike="noStrike" kern="0" cap="none" spc="0" normalizeH="0" baseline="0" noProof="0">
                <a:ln>
                  <a:noFill/>
                </a:ln>
                <a:solidFill>
                  <a:srgbClr val="FFFFFF"/>
                </a:solidFill>
                <a:effectLst/>
                <a:uLnTx/>
                <a:uFillTx/>
                <a:latin typeface="Open Sans"/>
                <a:ea typeface="Open Sans"/>
                <a:cs typeface="Open Sans"/>
                <a:sym typeface="Open Sans"/>
              </a:rPr>
              <a:t>Part 3</a:t>
            </a:r>
            <a:endParaRPr kumimoji="0" sz="3000" b="1"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Build &amp; Send </a:t>
            </a: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198;p41"/>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6B7382B-D9D5-BCBF-A559-081861074C4D}"/>
              </a:ext>
            </a:extLst>
          </p:cNvPr>
          <p:cNvGraphicFramePr>
            <a:graphicFrameLocks noGrp="1"/>
          </p:cNvGraphicFramePr>
          <p:nvPr>
            <p:extLst>
              <p:ext uri="{D42A27DB-BD31-4B8C-83A1-F6EECF244321}">
                <p14:modId xmlns:p14="http://schemas.microsoft.com/office/powerpoint/2010/main" val="4132989590"/>
              </p:ext>
            </p:extLst>
          </p:nvPr>
        </p:nvGraphicFramePr>
        <p:xfrm>
          <a:off x="0" y="1"/>
          <a:ext cx="7772399" cy="10444258"/>
        </p:xfrm>
        <a:graphic>
          <a:graphicData uri="http://schemas.openxmlformats.org/drawingml/2006/table">
            <a:tbl>
              <a:tblPr/>
              <a:tblGrid>
                <a:gridCol w="1284514">
                  <a:extLst>
                    <a:ext uri="{9D8B030D-6E8A-4147-A177-3AD203B41FA5}">
                      <a16:colId xmlns:a16="http://schemas.microsoft.com/office/drawing/2014/main" val="1867488901"/>
                    </a:ext>
                  </a:extLst>
                </a:gridCol>
                <a:gridCol w="1676400">
                  <a:extLst>
                    <a:ext uri="{9D8B030D-6E8A-4147-A177-3AD203B41FA5}">
                      <a16:colId xmlns:a16="http://schemas.microsoft.com/office/drawing/2014/main" val="2646684633"/>
                    </a:ext>
                  </a:extLst>
                </a:gridCol>
                <a:gridCol w="1110343">
                  <a:extLst>
                    <a:ext uri="{9D8B030D-6E8A-4147-A177-3AD203B41FA5}">
                      <a16:colId xmlns:a16="http://schemas.microsoft.com/office/drawing/2014/main" val="429693736"/>
                    </a:ext>
                  </a:extLst>
                </a:gridCol>
                <a:gridCol w="1349829">
                  <a:extLst>
                    <a:ext uri="{9D8B030D-6E8A-4147-A177-3AD203B41FA5}">
                      <a16:colId xmlns:a16="http://schemas.microsoft.com/office/drawing/2014/main" val="2858744117"/>
                    </a:ext>
                  </a:extLst>
                </a:gridCol>
                <a:gridCol w="1175657">
                  <a:extLst>
                    <a:ext uri="{9D8B030D-6E8A-4147-A177-3AD203B41FA5}">
                      <a16:colId xmlns:a16="http://schemas.microsoft.com/office/drawing/2014/main" val="1289935592"/>
                    </a:ext>
                  </a:extLst>
                </a:gridCol>
                <a:gridCol w="1175656">
                  <a:extLst>
                    <a:ext uri="{9D8B030D-6E8A-4147-A177-3AD203B41FA5}">
                      <a16:colId xmlns:a16="http://schemas.microsoft.com/office/drawing/2014/main" val="1091740040"/>
                    </a:ext>
                  </a:extLst>
                </a:gridCol>
              </a:tblGrid>
              <a:tr h="1266585">
                <a:tc gridSpan="6">
                  <a:txBody>
                    <a:bodyPr/>
                    <a:lstStyle/>
                    <a:p>
                      <a:pPr marL="0" marR="0" algn="ctr">
                        <a:lnSpc>
                          <a:spcPct val="107000"/>
                        </a:lnSpc>
                        <a:spcBef>
                          <a:spcPts val="0"/>
                        </a:spcBef>
                        <a:spcAft>
                          <a:spcPts val="0"/>
                        </a:spcAft>
                      </a:pPr>
                      <a:r>
                        <a:rPr lang="en-US" sz="3600" dirty="0" err="1">
                          <a:solidFill>
                            <a:srgbClr val="FFFFFF"/>
                          </a:solidFill>
                          <a:effectLst/>
                          <a:latin typeface="+mn-lt"/>
                          <a:ea typeface="Open Sans" panose="020B0606030504020204" pitchFamily="34" charset="0"/>
                          <a:cs typeface="Times New Roman" panose="02020603050405020304" pitchFamily="18" charset="0"/>
                        </a:rPr>
                        <a:t>When+How+Where</a:t>
                      </a:r>
                      <a:r>
                        <a:rPr lang="en-US" sz="3600" dirty="0">
                          <a:solidFill>
                            <a:srgbClr val="FFFFFF"/>
                          </a:solidFill>
                          <a:effectLst/>
                          <a:latin typeface="+mn-lt"/>
                          <a:ea typeface="Open Sans" panose="020B0606030504020204" pitchFamily="34" charset="0"/>
                          <a:cs typeface="Times New Roman" panose="02020603050405020304" pitchFamily="18" charset="0"/>
                        </a:rPr>
                        <a:t> = Marketing Tactics</a:t>
                      </a:r>
                      <a:endParaRPr lang="en-US" sz="3600" dirty="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solidFill>
                      <a:srgbClr val="02CCB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8882028"/>
                  </a:ext>
                </a:extLst>
              </a:tr>
              <a:tr h="698123">
                <a:tc>
                  <a:txBody>
                    <a:bodyPr/>
                    <a:lstStyle/>
                    <a:p>
                      <a:pPr marL="0" marR="0" algn="ctr">
                        <a:lnSpc>
                          <a:spcPct val="107000"/>
                        </a:lnSpc>
                        <a:spcBef>
                          <a:spcPts val="0"/>
                        </a:spcBef>
                        <a:spcAft>
                          <a:spcPts val="0"/>
                        </a:spcAft>
                      </a:pPr>
                      <a:r>
                        <a:rPr lang="en-US" sz="1600" dirty="0">
                          <a:solidFill>
                            <a:srgbClr val="FFFFFF"/>
                          </a:solidFill>
                          <a:effectLst/>
                          <a:latin typeface="+mn-lt"/>
                          <a:ea typeface="Open Sans" panose="020B0606030504020204" pitchFamily="34" charset="0"/>
                          <a:cs typeface="Times New Roman" panose="02020603050405020304" pitchFamily="18" charset="0"/>
                        </a:rPr>
                        <a:t>Customer Journey</a:t>
                      </a:r>
                      <a:endParaRPr lang="en-US" sz="1600" dirty="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solidFill>
                      <a:srgbClr val="02B4E5"/>
                    </a:solidFill>
                  </a:tcPr>
                </a:tc>
                <a:tc>
                  <a:txBody>
                    <a:bodyPr/>
                    <a:lstStyle/>
                    <a:p>
                      <a:pPr marL="0" marR="0" algn="ctr">
                        <a:lnSpc>
                          <a:spcPct val="107000"/>
                        </a:lnSpc>
                        <a:spcBef>
                          <a:spcPts val="0"/>
                        </a:spcBef>
                        <a:spcAft>
                          <a:spcPts val="0"/>
                        </a:spcAft>
                      </a:pPr>
                      <a:r>
                        <a:rPr lang="en-US" sz="1600" dirty="0">
                          <a:solidFill>
                            <a:srgbClr val="FFFFFF"/>
                          </a:solidFill>
                          <a:effectLst/>
                          <a:latin typeface="+mn-lt"/>
                          <a:ea typeface="Open Sans" panose="020B0606030504020204" pitchFamily="34" charset="0"/>
                          <a:cs typeface="Times New Roman" panose="02020603050405020304" pitchFamily="18" charset="0"/>
                        </a:rPr>
                        <a:t>Awareness</a:t>
                      </a:r>
                      <a:endParaRPr lang="en-US" sz="1600" dirty="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solidFill>
                      <a:srgbClr val="02B4E5"/>
                    </a:solidFill>
                  </a:tcPr>
                </a:tc>
                <a:tc>
                  <a:txBody>
                    <a:bodyPr/>
                    <a:lstStyle/>
                    <a:p>
                      <a:pPr marL="0" marR="0" algn="ctr">
                        <a:lnSpc>
                          <a:spcPct val="107000"/>
                        </a:lnSpc>
                        <a:spcBef>
                          <a:spcPts val="0"/>
                        </a:spcBef>
                        <a:spcAft>
                          <a:spcPts val="0"/>
                        </a:spcAft>
                      </a:pPr>
                      <a:r>
                        <a:rPr lang="en-US" sz="1600">
                          <a:solidFill>
                            <a:srgbClr val="FFFFFF"/>
                          </a:solidFill>
                          <a:effectLst/>
                          <a:latin typeface="+mn-lt"/>
                          <a:ea typeface="Open Sans" panose="020B0606030504020204" pitchFamily="34" charset="0"/>
                          <a:cs typeface="Times New Roman" panose="02020603050405020304" pitchFamily="18" charset="0"/>
                        </a:rPr>
                        <a:t>Intent </a:t>
                      </a:r>
                      <a:endParaRPr lang="en-US" sz="16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solidFill>
                      <a:srgbClr val="02B4E5"/>
                    </a:solidFill>
                  </a:tcPr>
                </a:tc>
                <a:tc>
                  <a:txBody>
                    <a:bodyPr/>
                    <a:lstStyle/>
                    <a:p>
                      <a:pPr marL="0" marR="0" algn="ctr">
                        <a:lnSpc>
                          <a:spcPct val="107000"/>
                        </a:lnSpc>
                        <a:spcBef>
                          <a:spcPts val="0"/>
                        </a:spcBef>
                        <a:spcAft>
                          <a:spcPts val="0"/>
                        </a:spcAft>
                      </a:pPr>
                      <a:r>
                        <a:rPr lang="en-US" sz="1600">
                          <a:solidFill>
                            <a:srgbClr val="FFFFFF"/>
                          </a:solidFill>
                          <a:effectLst/>
                          <a:latin typeface="+mn-lt"/>
                          <a:ea typeface="Open Sans" panose="020B0606030504020204" pitchFamily="34" charset="0"/>
                          <a:cs typeface="Times New Roman" panose="02020603050405020304" pitchFamily="18" charset="0"/>
                        </a:rPr>
                        <a:t>Desire </a:t>
                      </a:r>
                      <a:endParaRPr lang="en-US" sz="16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solidFill>
                      <a:srgbClr val="02B4E5"/>
                    </a:solidFill>
                  </a:tcPr>
                </a:tc>
                <a:tc>
                  <a:txBody>
                    <a:bodyPr/>
                    <a:lstStyle/>
                    <a:p>
                      <a:pPr marL="0" marR="0" algn="ctr">
                        <a:lnSpc>
                          <a:spcPct val="107000"/>
                        </a:lnSpc>
                        <a:spcBef>
                          <a:spcPts val="0"/>
                        </a:spcBef>
                        <a:spcAft>
                          <a:spcPts val="0"/>
                        </a:spcAft>
                      </a:pPr>
                      <a:r>
                        <a:rPr lang="en-US" sz="1600">
                          <a:solidFill>
                            <a:srgbClr val="FFFFFF"/>
                          </a:solidFill>
                          <a:effectLst/>
                          <a:latin typeface="+mn-lt"/>
                          <a:ea typeface="Open Sans" panose="020B0606030504020204" pitchFamily="34" charset="0"/>
                          <a:cs typeface="Times New Roman" panose="02020603050405020304" pitchFamily="18" charset="0"/>
                        </a:rPr>
                        <a:t>Action </a:t>
                      </a:r>
                      <a:endParaRPr lang="en-US" sz="16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solidFill>
                      <a:srgbClr val="02B4E5"/>
                    </a:solidFill>
                  </a:tcPr>
                </a:tc>
                <a:tc>
                  <a:txBody>
                    <a:bodyPr/>
                    <a:lstStyle/>
                    <a:p>
                      <a:pPr marL="0" marR="0" algn="ctr">
                        <a:lnSpc>
                          <a:spcPct val="107000"/>
                        </a:lnSpc>
                        <a:spcBef>
                          <a:spcPts val="0"/>
                        </a:spcBef>
                        <a:spcAft>
                          <a:spcPts val="0"/>
                        </a:spcAft>
                      </a:pPr>
                      <a:r>
                        <a:rPr lang="en-US" sz="1600" dirty="0">
                          <a:solidFill>
                            <a:srgbClr val="FFFFFF"/>
                          </a:solidFill>
                          <a:effectLst/>
                          <a:latin typeface="+mn-lt"/>
                          <a:ea typeface="Open Sans" panose="020B0606030504020204" pitchFamily="34" charset="0"/>
                          <a:cs typeface="Times New Roman" panose="02020603050405020304" pitchFamily="18" charset="0"/>
                        </a:rPr>
                        <a:t>Post Action</a:t>
                      </a:r>
                      <a:endParaRPr lang="en-US" sz="1600" dirty="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solidFill>
                      <a:srgbClr val="02B4E5"/>
                    </a:solidFill>
                  </a:tcPr>
                </a:tc>
                <a:extLst>
                  <a:ext uri="{0D108BD9-81ED-4DB2-BD59-A6C34878D82A}">
                    <a16:rowId xmlns:a16="http://schemas.microsoft.com/office/drawing/2014/main" val="619291608"/>
                  </a:ext>
                </a:extLst>
              </a:tr>
              <a:tr h="5465488">
                <a:tc>
                  <a:txBody>
                    <a:bodyPr/>
                    <a:lstStyle/>
                    <a:p>
                      <a:pPr marL="0" marR="0" algn="ctr">
                        <a:lnSpc>
                          <a:spcPct val="107000"/>
                        </a:lnSpc>
                        <a:spcBef>
                          <a:spcPts val="0"/>
                        </a:spcBef>
                        <a:spcAft>
                          <a:spcPts val="0"/>
                        </a:spcAft>
                      </a:pPr>
                      <a:r>
                        <a:rPr lang="en-US" sz="1400">
                          <a:solidFill>
                            <a:srgbClr val="525C65"/>
                          </a:solidFill>
                          <a:effectLst/>
                          <a:latin typeface="+mn-lt"/>
                          <a:ea typeface="Open Sans" panose="020B0606030504020204" pitchFamily="34" charset="0"/>
                          <a:cs typeface="Times New Roman" panose="02020603050405020304" pitchFamily="18" charset="0"/>
                        </a:rPr>
                        <a:t>Message </a:t>
                      </a:r>
                      <a:endParaRPr lang="en-US" sz="14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Describe growth in demand for digital marketers as the world is going digital.</a:t>
                      </a:r>
                      <a:endParaRPr lang="en-US" sz="1400" dirty="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Gain new marketing skills at your own pace</a:t>
                      </a:r>
                      <a:endParaRPr lang="en-US" sz="1400" dirty="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Describe how much of a lucrative</a:t>
                      </a:r>
                      <a:r>
                        <a:rPr lang="en-US" sz="1400" dirty="0">
                          <a:solidFill>
                            <a:srgbClr val="9E9E9E"/>
                          </a:solidFill>
                          <a:effectLst/>
                          <a:latin typeface="+mn-lt"/>
                          <a:ea typeface="Open Sans" panose="020B0606030504020204" pitchFamily="34" charset="0"/>
                          <a:cs typeface="Times New Roman" panose="02020603050405020304" pitchFamily="18" charset="0"/>
                        </a:rPr>
                        <a:t> </a:t>
                      </a:r>
                      <a:r>
                        <a:rPr lang="en-US" sz="1400" dirty="0">
                          <a:solidFill>
                            <a:srgbClr val="000000"/>
                          </a:solidFill>
                          <a:effectLst/>
                          <a:latin typeface="+mn-lt"/>
                          <a:ea typeface="Open Sans" panose="020B0606030504020204" pitchFamily="34" charset="0"/>
                          <a:cs typeface="Times New Roman" panose="02020603050405020304" pitchFamily="18" charset="0"/>
                        </a:rPr>
                        <a:t>career digital marketing is.</a:t>
                      </a:r>
                      <a:endParaRPr lang="en-US" sz="1400" dirty="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Claim your free eBook now.</a:t>
                      </a:r>
                      <a:endParaRPr lang="en-US" sz="140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Explain how one can get a 360 degree knowledge of digital marketing from the Udacity nanodegree.</a:t>
                      </a:r>
                      <a:endParaRPr lang="en-US" sz="14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Call to action: Enroll now and start running live campaigns on top marketing platforms.</a:t>
                      </a:r>
                      <a:endParaRPr lang="en-US" sz="140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Using online webinar, explain the benefits of the digital marketing program</a:t>
                      </a:r>
                      <a:endParaRPr lang="en-US" sz="14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Take sudents to landing page to sign up</a:t>
                      </a:r>
                      <a:endParaRPr lang="en-US" sz="140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Thank you!</a:t>
                      </a:r>
                      <a:endParaRPr lang="en-US" sz="14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Career support services updates</a:t>
                      </a:r>
                      <a:endParaRPr lang="en-US" sz="1400" dirty="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Notifications to subscribe to email for further offers and promotional contents</a:t>
                      </a:r>
                      <a:endParaRPr lang="en-US" sz="1400" dirty="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Classroom updates</a:t>
                      </a:r>
                      <a:endParaRPr lang="en-US" sz="1400" dirty="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News about digital marketing</a:t>
                      </a:r>
                      <a:endParaRPr lang="en-US" sz="1400" dirty="0">
                        <a:effectLst/>
                        <a:latin typeface="+mn-lt"/>
                        <a:ea typeface="Calibri" panose="020F0502020204030204" pitchFamily="34" charset="0"/>
                        <a:cs typeface="Times New Roman" panose="02020603050405020304" pitchFamily="18" charset="0"/>
                      </a:endParaRPr>
                    </a:p>
                  </a:txBody>
                  <a:tcPr marL="77470" marR="77470" marT="179070" marB="179070"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61934537"/>
                  </a:ext>
                </a:extLst>
              </a:tr>
              <a:tr h="2628203">
                <a:tc>
                  <a:txBody>
                    <a:bodyPr/>
                    <a:lstStyle/>
                    <a:p>
                      <a:pPr marL="0" marR="0" algn="ctr">
                        <a:lnSpc>
                          <a:spcPct val="107000"/>
                        </a:lnSpc>
                        <a:spcBef>
                          <a:spcPts val="0"/>
                        </a:spcBef>
                        <a:spcAft>
                          <a:spcPts val="0"/>
                        </a:spcAft>
                      </a:pPr>
                      <a:r>
                        <a:rPr lang="en-US" sz="1400">
                          <a:solidFill>
                            <a:srgbClr val="525C65"/>
                          </a:solidFill>
                          <a:effectLst/>
                          <a:latin typeface="+mn-lt"/>
                          <a:ea typeface="Open Sans" panose="020B0606030504020204" pitchFamily="34" charset="0"/>
                          <a:cs typeface="Times New Roman" panose="02020603050405020304" pitchFamily="18" charset="0"/>
                        </a:rPr>
                        <a:t>Channel</a:t>
                      </a:r>
                      <a:endParaRPr lang="en-US" sz="14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180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Use display ads and video ads</a:t>
                      </a:r>
                      <a:endParaRPr lang="en-US" sz="1400" dirty="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1800"/>
                        </a:spcAft>
                        <a:buFont typeface="Symbol" panose="05050102010706020507" pitchFamily="18" charset="2"/>
                        <a:buChar char=""/>
                      </a:pPr>
                      <a:r>
                        <a:rPr lang="en-US" sz="1400" dirty="0">
                          <a:effectLst/>
                          <a:latin typeface="+mn-lt"/>
                          <a:ea typeface="Times New Roman" panose="02020603050405020304" pitchFamily="18" charset="0"/>
                          <a:cs typeface="Times New Roman" panose="02020603050405020304" pitchFamily="18" charset="0"/>
                        </a:rPr>
                        <a:t>Social media platforms my target persona visits</a:t>
                      </a:r>
                      <a:endParaRPr lang="en-US" sz="1400" dirty="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mn-lt"/>
                          <a:ea typeface="Times New Roman" panose="02020603050405020304" pitchFamily="18" charset="0"/>
                          <a:cs typeface="Times New Roman" panose="02020603050405020304" pitchFamily="18" charset="0"/>
                        </a:rPr>
                        <a:t>Search</a:t>
                      </a:r>
                      <a:endParaRPr lang="en-US" sz="1400" dirty="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mn-lt"/>
                          <a:ea typeface="Times New Roman" panose="02020603050405020304" pitchFamily="18" charset="0"/>
                          <a:cs typeface="Times New Roman" panose="02020603050405020304" pitchFamily="18" charset="0"/>
                        </a:rPr>
                        <a:t>Google ads</a:t>
                      </a:r>
                      <a:endParaRPr lang="en-US" sz="1400" dirty="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dirty="0">
                          <a:effectLst/>
                          <a:latin typeface="+mn-lt"/>
                          <a:ea typeface="Times New Roman" panose="02020603050405020304" pitchFamily="18" charset="0"/>
                          <a:cs typeface="Times New Roman" panose="02020603050405020304" pitchFamily="18" charset="0"/>
                        </a:rPr>
                        <a:t>Social media advertising</a:t>
                      </a:r>
                      <a:endParaRPr lang="en-US" sz="1400" dirty="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Use of email marketing</a:t>
                      </a:r>
                      <a:endParaRPr lang="en-US" sz="140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Use of search</a:t>
                      </a:r>
                      <a:endParaRPr lang="en-US" sz="14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Email marketing</a:t>
                      </a:r>
                      <a:endParaRPr lang="en-US" sz="140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a:effectLst/>
                          <a:latin typeface="+mn-lt"/>
                          <a:ea typeface="Times New Roman" panose="02020603050405020304" pitchFamily="18" charset="0"/>
                          <a:cs typeface="Times New Roman" panose="02020603050405020304" pitchFamily="18" charset="0"/>
                        </a:rPr>
                        <a:t>Social media advertising</a:t>
                      </a:r>
                      <a:endParaRPr lang="en-US" sz="1400">
                        <a:effectLst/>
                        <a:latin typeface="+mn-lt"/>
                        <a:ea typeface="Calibri" panose="020F0502020204030204" pitchFamily="34" charset="0"/>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Email</a:t>
                      </a:r>
                      <a:endParaRPr lang="en-US" sz="1400" dirty="0">
                        <a:effectLst/>
                        <a:latin typeface="+mn-lt"/>
                        <a:ea typeface="Calibri" panose="020F0502020204030204" pitchFamily="34" charset="0"/>
                        <a:cs typeface="Times New Roman" panose="02020603050405020304" pitchFamily="18" charset="0"/>
                      </a:endParaRPr>
                    </a:p>
                    <a:p>
                      <a:pPr marL="342900" marR="0" lvl="0" indent="-342900" algn="l">
                        <a:lnSpc>
                          <a:spcPct val="107000"/>
                        </a:lnSpc>
                        <a:spcBef>
                          <a:spcPts val="0"/>
                        </a:spcBef>
                        <a:spcAft>
                          <a:spcPts val="0"/>
                        </a:spcAft>
                        <a:buFont typeface="Symbol" panose="05050102010706020507" pitchFamily="18" charset="2"/>
                        <a:buChar char=""/>
                      </a:pPr>
                      <a:r>
                        <a:rPr lang="en-US" sz="1400" dirty="0">
                          <a:solidFill>
                            <a:srgbClr val="000000"/>
                          </a:solidFill>
                          <a:effectLst/>
                          <a:latin typeface="+mn-lt"/>
                          <a:ea typeface="Open Sans" panose="020B0606030504020204" pitchFamily="34" charset="0"/>
                          <a:cs typeface="Times New Roman" panose="02020603050405020304" pitchFamily="18" charset="0"/>
                        </a:rPr>
                        <a:t>Social media</a:t>
                      </a:r>
                      <a:endParaRPr lang="en-US" sz="1400" dirty="0">
                        <a:effectLst/>
                        <a:latin typeface="+mn-lt"/>
                        <a:ea typeface="Calibri" panose="020F0502020204030204" pitchFamily="34" charset="0"/>
                        <a:cs typeface="Times New Roman" panose="02020603050405020304" pitchFamily="18" charset="0"/>
                      </a:endParaRPr>
                    </a:p>
                    <a:p>
                      <a:pPr algn="l">
                        <a:lnSpc>
                          <a:spcPct val="107000"/>
                        </a:lnSpc>
                      </a:pPr>
                      <a:endParaRPr lang="en-US" sz="1400" dirty="0">
                        <a:effectLst/>
                        <a:latin typeface="+mn-lt"/>
                        <a:cs typeface="Times New Roman" panose="02020603050405020304" pitchFamily="18" charset="0"/>
                      </a:endParaRPr>
                    </a:p>
                  </a:txBody>
                  <a:tcPr marL="35938" marR="35938" marT="83071" marB="83071" anchor="ctr">
                    <a:lnL w="12700" cap="flat" cmpd="sng" algn="ctr">
                      <a:solidFill>
                        <a:srgbClr val="9E9E9E"/>
                      </a:solidFill>
                      <a:prstDash val="solid"/>
                      <a:round/>
                      <a:headEnd type="none" w="med" len="med"/>
                      <a:tailEnd type="none" w="med" len="med"/>
                    </a:lnL>
                    <a:lnR w="12700" cap="flat" cmpd="sng" algn="ctr">
                      <a:solidFill>
                        <a:srgbClr val="9E9E9E"/>
                      </a:solidFill>
                      <a:prstDash val="solid"/>
                      <a:round/>
                      <a:headEnd type="none" w="med" len="med"/>
                      <a:tailEnd type="none" w="med" len="med"/>
                    </a:lnR>
                    <a:lnT w="12700" cap="flat" cmpd="sng" algn="ctr">
                      <a:solidFill>
                        <a:srgbClr val="9E9E9E"/>
                      </a:solidFill>
                      <a:prstDash val="solid"/>
                      <a:round/>
                      <a:headEnd type="none" w="med" len="med"/>
                      <a:tailEnd type="none" w="med" len="med"/>
                    </a:lnT>
                    <a:lnB w="1270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41550347"/>
                  </a:ext>
                </a:extLst>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3"/>
          <p:cNvSpPr txBox="1">
            <a:spLocks noGrp="1"/>
          </p:cNvSpPr>
          <p:nvPr>
            <p:ph type="title"/>
          </p:nvPr>
        </p:nvSpPr>
        <p:spPr>
          <a:xfrm>
            <a:off x="0" y="-194040"/>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Draft Email </a:t>
            </a:r>
            <a:endParaRPr dirty="0"/>
          </a:p>
        </p:txBody>
      </p:sp>
      <p:pic>
        <p:nvPicPr>
          <p:cNvPr id="4" name="Picture 3">
            <a:extLst>
              <a:ext uri="{FF2B5EF4-FFF2-40B4-BE49-F238E27FC236}">
                <a16:creationId xmlns:a16="http://schemas.microsoft.com/office/drawing/2014/main" id="{E838F1D3-CA49-A136-8AFC-3E9019953463}"/>
              </a:ext>
            </a:extLst>
          </p:cNvPr>
          <p:cNvPicPr>
            <a:picLocks noChangeAspect="1"/>
          </p:cNvPicPr>
          <p:nvPr/>
        </p:nvPicPr>
        <p:blipFill>
          <a:blip r:embed="rId3"/>
          <a:stretch>
            <a:fillRect/>
          </a:stretch>
        </p:blipFill>
        <p:spPr>
          <a:xfrm>
            <a:off x="51852" y="925860"/>
            <a:ext cx="7668695" cy="884806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4"/>
          <p:cNvSpPr txBox="1">
            <a:spLocks noGrp="1"/>
          </p:cNvSpPr>
          <p:nvPr>
            <p:ph type="title"/>
          </p:nvPr>
        </p:nvSpPr>
        <p:spPr>
          <a:xfrm>
            <a:off x="0" y="-176623"/>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Final Email</a:t>
            </a:r>
            <a:endParaRPr dirty="0"/>
          </a:p>
        </p:txBody>
      </p:sp>
      <p:pic>
        <p:nvPicPr>
          <p:cNvPr id="3" name="Picture 2">
            <a:extLst>
              <a:ext uri="{FF2B5EF4-FFF2-40B4-BE49-F238E27FC236}">
                <a16:creationId xmlns:a16="http://schemas.microsoft.com/office/drawing/2014/main" id="{84E51EB9-153E-1537-3D41-7F8B8B9A0C0E}"/>
              </a:ext>
            </a:extLst>
          </p:cNvPr>
          <p:cNvPicPr>
            <a:picLocks noChangeAspect="1"/>
          </p:cNvPicPr>
          <p:nvPr/>
        </p:nvPicPr>
        <p:blipFill>
          <a:blip r:embed="rId3"/>
          <a:stretch>
            <a:fillRect/>
          </a:stretch>
        </p:blipFill>
        <p:spPr>
          <a:xfrm>
            <a:off x="89957" y="718458"/>
            <a:ext cx="7592485" cy="9187542"/>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D7AFF6"/>
        </a:solidFill>
        <a:effectLst/>
      </p:bgPr>
    </p:bg>
    <p:spTree>
      <p:nvGrpSpPr>
        <p:cNvPr id="1" name="Shape 219"/>
        <p:cNvGrpSpPr/>
        <p:nvPr/>
      </p:nvGrpSpPr>
      <p:grpSpPr>
        <a:xfrm>
          <a:off x="0" y="0"/>
          <a:ext cx="0" cy="0"/>
          <a:chOff x="0" y="0"/>
          <a:chExt cx="0" cy="0"/>
        </a:xfrm>
      </p:grpSpPr>
      <p:sp>
        <p:nvSpPr>
          <p:cNvPr id="220" name="Google Shape;220;p4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1" i="0" u="none" strike="noStrike" kern="0" cap="none" spc="0" normalizeH="0" baseline="0" noProof="0">
                <a:ln>
                  <a:noFill/>
                </a:ln>
                <a:solidFill>
                  <a:srgbClr val="FFFFFF"/>
                </a:solidFill>
                <a:effectLst/>
                <a:uLnTx/>
                <a:uFillTx/>
                <a:latin typeface="Open Sans"/>
                <a:ea typeface="Open Sans"/>
                <a:cs typeface="Open Sans"/>
                <a:sym typeface="Open Sans"/>
              </a:rPr>
              <a:t>Part 4</a:t>
            </a:r>
            <a:endParaRPr kumimoji="0" sz="3000" b="1"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Sending &amp; Analyzing Results</a:t>
            </a: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221;p45"/>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8"/>
          <p:cNvSpPr txBox="1">
            <a:spLocks noGrp="1"/>
          </p:cNvSpPr>
          <p:nvPr>
            <p:ph type="title"/>
          </p:nvPr>
        </p:nvSpPr>
        <p:spPr>
          <a:xfrm>
            <a:off x="264945" y="569702"/>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Email #1 </a:t>
            </a:r>
            <a:endParaRPr/>
          </a:p>
        </p:txBody>
      </p:sp>
      <p:sp>
        <p:nvSpPr>
          <p:cNvPr id="241" name="Google Shape;241;p48"/>
          <p:cNvSpPr txBox="1">
            <a:spLocks noGrp="1"/>
          </p:cNvSpPr>
          <p:nvPr>
            <p:ph type="body" idx="1"/>
          </p:nvPr>
        </p:nvSpPr>
        <p:spPr>
          <a:xfrm>
            <a:off x="264945" y="1620276"/>
            <a:ext cx="7242600" cy="19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525C65"/>
                </a:solidFill>
                <a:highlight>
                  <a:srgbClr val="FFFFFF"/>
                </a:highlight>
              </a:rPr>
              <a:t>After you have hit send on the first email of your campaign, you can spend some time analyzing the results. </a:t>
            </a:r>
            <a:endParaRPr sz="2200">
              <a:solidFill>
                <a:srgbClr val="525C65"/>
              </a:solidFill>
              <a:highlight>
                <a:srgbClr val="FFFFFF"/>
              </a:highlight>
            </a:endParaRPr>
          </a:p>
          <a:p>
            <a:pPr marL="457200" lvl="0" indent="-368300" algn="l" rtl="0">
              <a:spcBef>
                <a:spcPts val="1600"/>
              </a:spcBef>
              <a:spcAft>
                <a:spcPts val="0"/>
              </a:spcAft>
              <a:buClr>
                <a:srgbClr val="525C65"/>
              </a:buClr>
              <a:buSzPts val="2200"/>
              <a:buAutoNum type="arabicPeriod"/>
            </a:pPr>
            <a:r>
              <a:rPr lang="en" sz="2200">
                <a:solidFill>
                  <a:srgbClr val="525C65"/>
                </a:solidFill>
                <a:highlight>
                  <a:srgbClr val="FFFFFF"/>
                </a:highlight>
              </a:rPr>
              <a:t>Calculate the Open Rate </a:t>
            </a:r>
            <a:endParaRPr sz="2200">
              <a:solidFill>
                <a:srgbClr val="525C65"/>
              </a:solidFill>
              <a:highlight>
                <a:srgbClr val="FFFFFF"/>
              </a:highlight>
            </a:endParaRPr>
          </a:p>
        </p:txBody>
      </p:sp>
      <p:graphicFrame>
        <p:nvGraphicFramePr>
          <p:cNvPr id="242" name="Google Shape;242;p48"/>
          <p:cNvGraphicFramePr/>
          <p:nvPr/>
        </p:nvGraphicFramePr>
        <p:xfrm>
          <a:off x="228708" y="4154866"/>
          <a:ext cx="7315000" cy="3726950"/>
        </p:xfrm>
        <a:graphic>
          <a:graphicData uri="http://schemas.openxmlformats.org/drawingml/2006/table">
            <a:tbl>
              <a:tblPr>
                <a:noFill/>
              </a:tblPr>
              <a:tblGrid>
                <a:gridCol w="1463000">
                  <a:extLst>
                    <a:ext uri="{9D8B030D-6E8A-4147-A177-3AD203B41FA5}">
                      <a16:colId xmlns:a16="http://schemas.microsoft.com/office/drawing/2014/main" val="20000"/>
                    </a:ext>
                  </a:extLst>
                </a:gridCol>
                <a:gridCol w="1624950">
                  <a:extLst>
                    <a:ext uri="{9D8B030D-6E8A-4147-A177-3AD203B41FA5}">
                      <a16:colId xmlns:a16="http://schemas.microsoft.com/office/drawing/2014/main" val="20001"/>
                    </a:ext>
                  </a:extLst>
                </a:gridCol>
                <a:gridCol w="1301050">
                  <a:extLst>
                    <a:ext uri="{9D8B030D-6E8A-4147-A177-3AD203B41FA5}">
                      <a16:colId xmlns:a16="http://schemas.microsoft.com/office/drawing/2014/main" val="20002"/>
                    </a:ext>
                  </a:extLst>
                </a:gridCol>
                <a:gridCol w="1463000">
                  <a:extLst>
                    <a:ext uri="{9D8B030D-6E8A-4147-A177-3AD203B41FA5}">
                      <a16:colId xmlns:a16="http://schemas.microsoft.com/office/drawing/2014/main" val="20003"/>
                    </a:ext>
                  </a:extLst>
                </a:gridCol>
                <a:gridCol w="1463000">
                  <a:extLst>
                    <a:ext uri="{9D8B030D-6E8A-4147-A177-3AD203B41FA5}">
                      <a16:colId xmlns:a16="http://schemas.microsoft.com/office/drawing/2014/main" val="20004"/>
                    </a:ext>
                  </a:extLst>
                </a:gridCol>
              </a:tblGrid>
              <a:tr h="919575">
                <a:tc gridSpan="5">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Results and Analysis </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8BB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72150">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Sent</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Delivered</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Opened</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Opened Rate</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Bounced</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extLst>
                  <a:ext uri="{0D108BD9-81ED-4DB2-BD59-A6C34878D82A}">
                    <a16:rowId xmlns:a16="http://schemas.microsoft.com/office/drawing/2014/main" val="10001"/>
                  </a:ext>
                </a:extLst>
              </a:tr>
              <a:tr h="1635225">
                <a:tc>
                  <a:txBody>
                    <a:bodyPr/>
                    <a:lstStyle/>
                    <a:p>
                      <a:pPr marL="0" lvl="0" indent="0" algn="ctr" rtl="0">
                        <a:spcBef>
                          <a:spcPts val="0"/>
                        </a:spcBef>
                        <a:spcAft>
                          <a:spcPts val="0"/>
                        </a:spcAft>
                        <a:buNone/>
                      </a:pPr>
                      <a:r>
                        <a:rPr lang="en" sz="3100">
                          <a:latin typeface="Open Sans"/>
                          <a:ea typeface="Open Sans"/>
                          <a:cs typeface="Open Sans"/>
                          <a:sym typeface="Open Sans"/>
                        </a:rPr>
                        <a:t>2500</a:t>
                      </a:r>
                      <a:endParaRPr sz="310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tc>
                  <a:txBody>
                    <a:bodyPr/>
                    <a:lstStyle/>
                    <a:p>
                      <a:pPr marL="0" lvl="0" indent="0" algn="ctr" rtl="0">
                        <a:spcBef>
                          <a:spcPts val="0"/>
                        </a:spcBef>
                        <a:spcAft>
                          <a:spcPts val="0"/>
                        </a:spcAft>
                        <a:buNone/>
                      </a:pPr>
                      <a:r>
                        <a:rPr lang="en" sz="3100">
                          <a:latin typeface="Open Sans"/>
                          <a:ea typeface="Open Sans"/>
                          <a:cs typeface="Open Sans"/>
                          <a:sym typeface="Open Sans"/>
                        </a:rPr>
                        <a:t>2250</a:t>
                      </a:r>
                      <a:endParaRPr sz="310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tc>
                  <a:txBody>
                    <a:bodyPr/>
                    <a:lstStyle/>
                    <a:p>
                      <a:pPr marL="0" lvl="0" indent="0" algn="ctr" rtl="0">
                        <a:spcBef>
                          <a:spcPts val="0"/>
                        </a:spcBef>
                        <a:spcAft>
                          <a:spcPts val="0"/>
                        </a:spcAft>
                        <a:buNone/>
                      </a:pPr>
                      <a:r>
                        <a:rPr lang="en" sz="3100">
                          <a:latin typeface="Open Sans"/>
                          <a:ea typeface="Open Sans"/>
                          <a:cs typeface="Open Sans"/>
                          <a:sym typeface="Open Sans"/>
                        </a:rPr>
                        <a:t>495</a:t>
                      </a:r>
                      <a:endParaRPr sz="310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tc>
                  <a:txBody>
                    <a:bodyPr/>
                    <a:lstStyle/>
                    <a:p>
                      <a:pPr marL="0" lvl="0" indent="0" algn="ctr" rtl="0">
                        <a:spcBef>
                          <a:spcPts val="0"/>
                        </a:spcBef>
                        <a:spcAft>
                          <a:spcPts val="0"/>
                        </a:spcAft>
                        <a:buNone/>
                      </a:pPr>
                      <a:r>
                        <a:rPr lang="en-US" sz="3100" dirty="0">
                          <a:latin typeface="Open Sans"/>
                          <a:ea typeface="Open Sans"/>
                          <a:cs typeface="Open Sans"/>
                          <a:sym typeface="Open Sans"/>
                        </a:rPr>
                        <a:t>22%</a:t>
                      </a:r>
                      <a:endParaRPr sz="3100" dirty="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tc>
                  <a:txBody>
                    <a:bodyPr/>
                    <a:lstStyle/>
                    <a:p>
                      <a:pPr marL="0" lvl="0" indent="0" algn="ctr" rtl="0">
                        <a:spcBef>
                          <a:spcPts val="0"/>
                        </a:spcBef>
                        <a:spcAft>
                          <a:spcPts val="0"/>
                        </a:spcAft>
                        <a:buNone/>
                      </a:pPr>
                      <a:r>
                        <a:rPr lang="en" sz="3100" dirty="0">
                          <a:latin typeface="Open Sans"/>
                          <a:ea typeface="Open Sans"/>
                          <a:cs typeface="Open Sans"/>
                          <a:sym typeface="Open Sans"/>
                        </a:rPr>
                        <a:t>225</a:t>
                      </a:r>
                      <a:endParaRPr sz="3100" dirty="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Continued Email #1</a:t>
            </a:r>
            <a:endParaRPr/>
          </a:p>
        </p:txBody>
      </p:sp>
      <p:sp>
        <p:nvSpPr>
          <p:cNvPr id="248" name="Google Shape;248;p49"/>
          <p:cNvSpPr txBox="1">
            <a:spLocks noGrp="1"/>
          </p:cNvSpPr>
          <p:nvPr>
            <p:ph type="body" idx="1"/>
          </p:nvPr>
        </p:nvSpPr>
        <p:spPr>
          <a:xfrm>
            <a:off x="264945" y="1990218"/>
            <a:ext cx="7242600" cy="19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525C65"/>
                </a:solidFill>
                <a:highlight>
                  <a:schemeClr val="lt1"/>
                </a:highlight>
              </a:rPr>
              <a:t>Results can be monitored within the first 24 hours of an email send, after a couple days or even after a week. </a:t>
            </a:r>
            <a:endParaRPr sz="2200">
              <a:solidFill>
                <a:srgbClr val="525C65"/>
              </a:solidFill>
              <a:highlight>
                <a:schemeClr val="lt1"/>
              </a:highlight>
            </a:endParaRPr>
          </a:p>
          <a:p>
            <a:pPr marL="457200" lvl="0" indent="-368300" algn="l" rtl="0">
              <a:spcBef>
                <a:spcPts val="1600"/>
              </a:spcBef>
              <a:spcAft>
                <a:spcPts val="0"/>
              </a:spcAft>
              <a:buClr>
                <a:srgbClr val="525C65"/>
              </a:buClr>
              <a:buSzPts val="2200"/>
              <a:buAutoNum type="arabicPeriod"/>
            </a:pPr>
            <a:r>
              <a:rPr lang="en" sz="2200">
                <a:solidFill>
                  <a:srgbClr val="525C65"/>
                </a:solidFill>
                <a:highlight>
                  <a:schemeClr val="lt1"/>
                </a:highlight>
              </a:rPr>
              <a:t>Calculate the CTR and the Conversion Rate</a:t>
            </a:r>
            <a:endParaRPr sz="2200">
              <a:solidFill>
                <a:srgbClr val="525C65"/>
              </a:solidFill>
              <a:highlight>
                <a:schemeClr val="lt1"/>
              </a:highlight>
            </a:endParaRPr>
          </a:p>
          <a:p>
            <a:pPr marL="0" lvl="0" indent="0" algn="l" rtl="0">
              <a:spcBef>
                <a:spcPts val="1600"/>
              </a:spcBef>
              <a:spcAft>
                <a:spcPts val="1600"/>
              </a:spcAft>
              <a:buNone/>
            </a:pPr>
            <a:endParaRPr>
              <a:solidFill>
                <a:srgbClr val="525C65"/>
              </a:solidFill>
              <a:highlight>
                <a:schemeClr val="lt1"/>
              </a:highlight>
            </a:endParaRPr>
          </a:p>
        </p:txBody>
      </p:sp>
      <p:graphicFrame>
        <p:nvGraphicFramePr>
          <p:cNvPr id="249" name="Google Shape;249;p49"/>
          <p:cNvGraphicFramePr/>
          <p:nvPr/>
        </p:nvGraphicFramePr>
        <p:xfrm>
          <a:off x="264956" y="4404547"/>
          <a:ext cx="7242625" cy="3169985"/>
        </p:xfrm>
        <a:graphic>
          <a:graphicData uri="http://schemas.openxmlformats.org/drawingml/2006/table">
            <a:tbl>
              <a:tblPr>
                <a:noFill/>
              </a:tblPr>
              <a:tblGrid>
                <a:gridCol w="1448525">
                  <a:extLst>
                    <a:ext uri="{9D8B030D-6E8A-4147-A177-3AD203B41FA5}">
                      <a16:colId xmlns:a16="http://schemas.microsoft.com/office/drawing/2014/main" val="20000"/>
                    </a:ext>
                  </a:extLst>
                </a:gridCol>
                <a:gridCol w="1124600">
                  <a:extLst>
                    <a:ext uri="{9D8B030D-6E8A-4147-A177-3AD203B41FA5}">
                      <a16:colId xmlns:a16="http://schemas.microsoft.com/office/drawing/2014/main" val="20001"/>
                    </a:ext>
                  </a:extLst>
                </a:gridCol>
                <a:gridCol w="1432300">
                  <a:extLst>
                    <a:ext uri="{9D8B030D-6E8A-4147-A177-3AD203B41FA5}">
                      <a16:colId xmlns:a16="http://schemas.microsoft.com/office/drawing/2014/main" val="20002"/>
                    </a:ext>
                  </a:extLst>
                </a:gridCol>
                <a:gridCol w="1788675">
                  <a:extLst>
                    <a:ext uri="{9D8B030D-6E8A-4147-A177-3AD203B41FA5}">
                      <a16:colId xmlns:a16="http://schemas.microsoft.com/office/drawing/2014/main" val="20003"/>
                    </a:ext>
                  </a:extLst>
                </a:gridCol>
                <a:gridCol w="1448525">
                  <a:extLst>
                    <a:ext uri="{9D8B030D-6E8A-4147-A177-3AD203B41FA5}">
                      <a16:colId xmlns:a16="http://schemas.microsoft.com/office/drawing/2014/main" val="20004"/>
                    </a:ext>
                  </a:extLst>
                </a:gridCol>
              </a:tblGrid>
              <a:tr h="724750">
                <a:tc gridSpan="5">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Results and Analysis</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58646D"/>
                      </a:solidFill>
                      <a:prstDash val="solid"/>
                      <a:round/>
                      <a:headEnd type="none" w="sm" len="sm"/>
                      <a:tailEnd type="none" w="sm" len="sm"/>
                    </a:lnB>
                    <a:solidFill>
                      <a:srgbClr val="028BB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959025">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Clicked</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CTR</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Take Action</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Conversion</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 sz="2200" b="1">
                          <a:solidFill>
                            <a:srgbClr val="FFFFFF"/>
                          </a:solidFill>
                          <a:latin typeface="Open Sans"/>
                          <a:ea typeface="Open Sans"/>
                          <a:cs typeface="Open Sans"/>
                          <a:sym typeface="Open Sans"/>
                        </a:rPr>
                        <a:t>Unsub</a:t>
                      </a:r>
                      <a:endParaRPr sz="2200" b="1">
                        <a:solidFill>
                          <a:srgbClr val="FFFFFF"/>
                        </a:solidFill>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solidFill>
                      <a:srgbClr val="02B4E5"/>
                    </a:solidFill>
                  </a:tcPr>
                </a:tc>
                <a:extLst>
                  <a:ext uri="{0D108BD9-81ED-4DB2-BD59-A6C34878D82A}">
                    <a16:rowId xmlns:a16="http://schemas.microsoft.com/office/drawing/2014/main" val="10001"/>
                  </a:ext>
                </a:extLst>
              </a:tr>
              <a:tr h="1417125">
                <a:tc>
                  <a:txBody>
                    <a:bodyPr/>
                    <a:lstStyle/>
                    <a:p>
                      <a:pPr marL="0" lvl="0" indent="0" algn="ctr" rtl="0">
                        <a:spcBef>
                          <a:spcPts val="0"/>
                        </a:spcBef>
                        <a:spcAft>
                          <a:spcPts val="0"/>
                        </a:spcAft>
                        <a:buNone/>
                      </a:pPr>
                      <a:r>
                        <a:rPr lang="en" sz="2200">
                          <a:latin typeface="Open Sans"/>
                          <a:ea typeface="Open Sans"/>
                          <a:cs typeface="Open Sans"/>
                          <a:sym typeface="Open Sans"/>
                        </a:rPr>
                        <a:t>180</a:t>
                      </a:r>
                      <a:endParaRPr sz="220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Open Sans"/>
                          <a:ea typeface="Open Sans"/>
                          <a:cs typeface="Open Sans"/>
                          <a:sym typeface="Open Sans"/>
                        </a:rPr>
                        <a:t>8.0%</a:t>
                      </a:r>
                      <a:endParaRPr sz="2200" dirty="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latin typeface="Open Sans"/>
                          <a:ea typeface="Open Sans"/>
                          <a:cs typeface="Open Sans"/>
                          <a:sym typeface="Open Sans"/>
                        </a:rPr>
                        <a:t>75</a:t>
                      </a:r>
                      <a:endParaRPr sz="2200" dirty="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Open Sans"/>
                          <a:ea typeface="Open Sans"/>
                          <a:cs typeface="Open Sans"/>
                          <a:sym typeface="Open Sans"/>
                        </a:rPr>
                        <a:t>3.3%</a:t>
                      </a:r>
                      <a:endParaRPr sz="2200" dirty="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latin typeface="Open Sans"/>
                          <a:ea typeface="Open Sans"/>
                          <a:cs typeface="Open Sans"/>
                          <a:sym typeface="Open Sans"/>
                        </a:rPr>
                        <a:t>30</a:t>
                      </a:r>
                      <a:endParaRPr sz="2200" dirty="0">
                        <a:latin typeface="Open Sans"/>
                        <a:ea typeface="Open Sans"/>
                        <a:cs typeface="Open Sans"/>
                        <a:sym typeface="Open Sans"/>
                      </a:endParaRPr>
                    </a:p>
                  </a:txBody>
                  <a:tcPr marL="77700" marR="77700" marT="178775" marB="178775" anchor="ctr">
                    <a:lnL w="9525" cap="flat" cmpd="sng">
                      <a:solidFill>
                        <a:srgbClr val="58646D"/>
                      </a:solidFill>
                      <a:prstDash val="solid"/>
                      <a:round/>
                      <a:headEnd type="none" w="sm" len="sm"/>
                      <a:tailEnd type="none" w="sm" len="sm"/>
                    </a:lnL>
                    <a:lnR w="9525" cap="flat" cmpd="sng">
                      <a:solidFill>
                        <a:srgbClr val="58646D"/>
                      </a:solidFill>
                      <a:prstDash val="solid"/>
                      <a:round/>
                      <a:headEnd type="none" w="sm" len="sm"/>
                      <a:tailEnd type="none" w="sm" len="sm"/>
                    </a:lnR>
                    <a:lnT w="9525" cap="flat" cmpd="sng">
                      <a:solidFill>
                        <a:srgbClr val="58646D"/>
                      </a:solidFill>
                      <a:prstDash val="solid"/>
                      <a:round/>
                      <a:headEnd type="none" w="sm" len="sm"/>
                      <a:tailEnd type="none" w="sm" len="sm"/>
                    </a:lnT>
                    <a:lnB w="9525" cap="flat" cmpd="sng">
                      <a:solidFill>
                        <a:srgbClr val="58646D"/>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50"/>
          <p:cNvSpPr txBox="1">
            <a:spLocks noGrp="1"/>
          </p:cNvSpPr>
          <p:nvPr>
            <p:ph type="title"/>
          </p:nvPr>
        </p:nvSpPr>
        <p:spPr>
          <a:xfrm>
            <a:off x="0" y="-174758"/>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Final Recommendations</a:t>
            </a:r>
            <a:endParaRPr b="1" dirty="0"/>
          </a:p>
        </p:txBody>
      </p:sp>
      <p:sp>
        <p:nvSpPr>
          <p:cNvPr id="255" name="Google Shape;255;p50"/>
          <p:cNvSpPr txBox="1">
            <a:spLocks noGrp="1"/>
          </p:cNvSpPr>
          <p:nvPr>
            <p:ph type="body" idx="1"/>
          </p:nvPr>
        </p:nvSpPr>
        <p:spPr>
          <a:xfrm>
            <a:off x="0" y="945142"/>
            <a:ext cx="7707086" cy="9004401"/>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Wingdings" panose="05000000000000000000" pitchFamily="2"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If a subscriber unsubscribes from my list, I would make sure to remove the person and other inactive subscribers from my email list. There is no need keeping persons who do not open promotional emails sent. This will help save cost and avoid being blacklisted.</a:t>
            </a:r>
          </a:p>
          <a:p>
            <a:pPr marL="38100" marR="0" indent="0">
              <a:lnSpc>
                <a:spcPct val="107000"/>
              </a:lnSpc>
              <a:spcBef>
                <a:spcPts val="0"/>
              </a:spcBef>
              <a:spcAft>
                <a:spcPts val="0"/>
              </a:spcAft>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8100" marR="0" indent="0">
              <a:lnSpc>
                <a:spcPct val="107000"/>
              </a:lnSpc>
              <a:spcBef>
                <a:spcPts val="0"/>
              </a:spcBef>
              <a:spcAft>
                <a:spcPts val="0"/>
              </a:spcAft>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Ill suggest that experiment be done with different visuals (especially email 2). I will attach a short video of Susan telling her story. The words should be condensed more Read and understand the survey results. Feedback should be treated seriously and urgently.</a:t>
            </a:r>
          </a:p>
          <a:p>
            <a:pPr marL="38100" marR="0" indent="0">
              <a:lnSpc>
                <a:spcPct val="107000"/>
              </a:lnSpc>
              <a:spcBef>
                <a:spcPts val="0"/>
              </a:spcBef>
              <a:spcAft>
                <a:spcPts val="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L="38100" marR="0" indent="0">
              <a:lnSpc>
                <a:spcPct val="107000"/>
              </a:lnSpc>
              <a:spcBef>
                <a:spcPts val="0"/>
              </a:spcBef>
              <a:spcAft>
                <a:spcPts val="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Wingdings" panose="05000000000000000000" pitchFamily="2"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I’ll suggest the results of previous email campaign be analyzed by; tracking the reach of both email #1 and email #2, track Click and Open rates(to understand how subscribers engage with the campaign, so that I can restructure the message), Track unsubscribe rate (to ensure there is nothing discouraging in it) and finally, track number of bounces(to help scrutinize my email list and remove any inactive or invalid email address.</a:t>
            </a:r>
          </a:p>
          <a:p>
            <a:pPr marL="0" lvl="0" indent="0" algn="l" rtl="0">
              <a:spcBef>
                <a:spcPts val="1600"/>
              </a:spcBef>
              <a:spcAft>
                <a:spcPts val="1600"/>
              </a:spcAft>
              <a:buNone/>
            </a:pPr>
            <a:endParaRPr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FC9D9"/>
        </a:solidFill>
        <a:effectLst/>
      </p:bgPr>
    </p:bg>
    <p:spTree>
      <p:nvGrpSpPr>
        <p:cNvPr id="1" name="Shape 354"/>
        <p:cNvGrpSpPr/>
        <p:nvPr/>
      </p:nvGrpSpPr>
      <p:grpSpPr>
        <a:xfrm>
          <a:off x="0" y="0"/>
          <a:ext cx="0" cy="0"/>
          <a:chOff x="0" y="0"/>
          <a:chExt cx="0" cy="0"/>
        </a:xfrm>
      </p:grpSpPr>
      <p:sp>
        <p:nvSpPr>
          <p:cNvPr id="355" name="Google Shape;355;p86"/>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endParaRPr sz="3000" b="1" dirty="0">
              <a:solidFill>
                <a:srgbClr val="FFFFFF"/>
              </a:solidFill>
              <a:latin typeface="+mj-lt"/>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mj-lt"/>
                <a:ea typeface="Open Sans"/>
                <a:cs typeface="Open Sans"/>
                <a:sym typeface="Open Sans"/>
              </a:rPr>
              <a:t>2. Budget Allocation</a:t>
            </a:r>
            <a:endParaRPr sz="2000" dirty="0">
              <a:latin typeface="+mj-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FC9D9"/>
        </a:solidFill>
        <a:effectLst/>
      </p:bgPr>
    </p:bg>
    <p:spTree>
      <p:nvGrpSpPr>
        <p:cNvPr id="1" name="Shape 382"/>
        <p:cNvGrpSpPr/>
        <p:nvPr/>
      </p:nvGrpSpPr>
      <p:grpSpPr>
        <a:xfrm>
          <a:off x="0" y="0"/>
          <a:ext cx="0" cy="0"/>
          <a:chOff x="0" y="0"/>
          <a:chExt cx="0" cy="0"/>
        </a:xfrm>
      </p:grpSpPr>
      <p:sp>
        <p:nvSpPr>
          <p:cNvPr id="383" name="Google Shape;383;p9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endParaRPr sz="3000" b="1" dirty="0">
              <a:solidFill>
                <a:srgbClr val="FFFFFF"/>
              </a:solidFill>
              <a:latin typeface="+mj-lt"/>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mj-lt"/>
                <a:ea typeface="Open Sans"/>
                <a:cs typeface="Open Sans"/>
                <a:sym typeface="Open Sans"/>
              </a:rPr>
              <a:t>DMND</a:t>
            </a:r>
            <a:endParaRPr sz="3000" b="1" dirty="0">
              <a:solidFill>
                <a:srgbClr val="FFFFFF"/>
              </a:solidFill>
              <a:latin typeface="+mj-lt"/>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mj-lt"/>
                <a:ea typeface="Open Sans"/>
                <a:cs typeface="Open Sans"/>
                <a:sym typeface="Open Sans"/>
              </a:rPr>
              <a:t>Budget Allocation</a:t>
            </a:r>
            <a:endParaRPr sz="3000" b="1" dirty="0">
              <a:solidFill>
                <a:srgbClr val="FFFFFF"/>
              </a:solidFill>
              <a:latin typeface="+mj-lt"/>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92"/>
          <p:cNvSpPr txBox="1">
            <a:spLocks noGrp="1"/>
          </p:cNvSpPr>
          <p:nvPr>
            <p:ph type="title"/>
          </p:nvPr>
        </p:nvSpPr>
        <p:spPr>
          <a:xfrm>
            <a:off x="0" y="29428"/>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j-lt"/>
              </a:rPr>
              <a:t>Awareness</a:t>
            </a:r>
            <a:r>
              <a:rPr lang="en" b="1" dirty="0"/>
              <a:t>:</a:t>
            </a:r>
            <a:r>
              <a:rPr lang="en" dirty="0"/>
              <a:t> Budget Allocation for Media </a:t>
            </a:r>
            <a:endParaRPr dirty="0"/>
          </a:p>
        </p:txBody>
      </p:sp>
      <p:graphicFrame>
        <p:nvGraphicFramePr>
          <p:cNvPr id="397" name="Google Shape;397;p92"/>
          <p:cNvGraphicFramePr/>
          <p:nvPr>
            <p:extLst>
              <p:ext uri="{D42A27DB-BD31-4B8C-83A1-F6EECF244321}">
                <p14:modId xmlns:p14="http://schemas.microsoft.com/office/powerpoint/2010/main" val="1045182532"/>
              </p:ext>
            </p:extLst>
          </p:nvPr>
        </p:nvGraphicFramePr>
        <p:xfrm>
          <a:off x="0" y="916852"/>
          <a:ext cx="7772400" cy="7965892"/>
        </p:xfrm>
        <a:graphic>
          <a:graphicData uri="http://schemas.openxmlformats.org/drawingml/2006/table">
            <a:tbl>
              <a:tblPr>
                <a:noFill/>
                <a:tableStyleId>{3F697790-C6CB-4BB5-976A-8FC700AB4408}</a:tableStyleId>
              </a:tblPr>
              <a:tblGrid>
                <a:gridCol w="1207925">
                  <a:extLst>
                    <a:ext uri="{9D8B030D-6E8A-4147-A177-3AD203B41FA5}">
                      <a16:colId xmlns:a16="http://schemas.microsoft.com/office/drawing/2014/main" val="20000"/>
                    </a:ext>
                  </a:extLst>
                </a:gridCol>
                <a:gridCol w="1265375">
                  <a:extLst>
                    <a:ext uri="{9D8B030D-6E8A-4147-A177-3AD203B41FA5}">
                      <a16:colId xmlns:a16="http://schemas.microsoft.com/office/drawing/2014/main" val="20001"/>
                    </a:ext>
                  </a:extLst>
                </a:gridCol>
                <a:gridCol w="1300275">
                  <a:extLst>
                    <a:ext uri="{9D8B030D-6E8A-4147-A177-3AD203B41FA5}">
                      <a16:colId xmlns:a16="http://schemas.microsoft.com/office/drawing/2014/main" val="20002"/>
                    </a:ext>
                  </a:extLst>
                </a:gridCol>
                <a:gridCol w="1092825">
                  <a:extLst>
                    <a:ext uri="{9D8B030D-6E8A-4147-A177-3AD203B41FA5}">
                      <a16:colId xmlns:a16="http://schemas.microsoft.com/office/drawing/2014/main" val="20003"/>
                    </a:ext>
                  </a:extLst>
                </a:gridCol>
                <a:gridCol w="1439050">
                  <a:extLst>
                    <a:ext uri="{9D8B030D-6E8A-4147-A177-3AD203B41FA5}">
                      <a16:colId xmlns:a16="http://schemas.microsoft.com/office/drawing/2014/main" val="20004"/>
                    </a:ext>
                  </a:extLst>
                </a:gridCol>
                <a:gridCol w="1466950">
                  <a:extLst>
                    <a:ext uri="{9D8B030D-6E8A-4147-A177-3AD203B41FA5}">
                      <a16:colId xmlns:a16="http://schemas.microsoft.com/office/drawing/2014/main" val="20005"/>
                    </a:ext>
                  </a:extLst>
                </a:gridCol>
              </a:tblGrid>
              <a:tr h="1887768">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Channels</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Clr>
                          <a:schemeClr val="dk1"/>
                        </a:buClr>
                        <a:buSzPts val="2200"/>
                        <a:buFont typeface="Arial"/>
                        <a:buNone/>
                      </a:pPr>
                      <a:r>
                        <a:rPr lang="en" sz="1800">
                          <a:solidFill>
                            <a:schemeClr val="lt1"/>
                          </a:solidFill>
                          <a:latin typeface="+mn-lt"/>
                          <a:ea typeface="Open Sans"/>
                          <a:cs typeface="Open Sans"/>
                          <a:sym typeface="Open Sans"/>
                        </a:rPr>
                        <a:t>Planned Spend</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Cost Per Click</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Clr>
                          <a:schemeClr val="dk1"/>
                        </a:buClr>
                        <a:buSzPts val="2200"/>
                        <a:buFont typeface="Arial"/>
                        <a:buNone/>
                      </a:pPr>
                      <a:r>
                        <a:rPr lang="en" sz="1800">
                          <a:solidFill>
                            <a:schemeClr val="lt1"/>
                          </a:solidFill>
                          <a:latin typeface="+mn-lt"/>
                          <a:ea typeface="Open Sans"/>
                          <a:cs typeface="Open Sans"/>
                          <a:sym typeface="Open Sans"/>
                        </a:rPr>
                        <a:t>Number of Site Visits </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Average Conversion Rate</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Total Sales </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extLst>
                  <a:ext uri="{0D108BD9-81ED-4DB2-BD59-A6C34878D82A}">
                    <a16:rowId xmlns:a16="http://schemas.microsoft.com/office/drawing/2014/main" val="10000"/>
                  </a:ext>
                </a:extLst>
              </a:tr>
              <a:tr h="886419">
                <a:tc>
                  <a:txBody>
                    <a:bodyPr/>
                    <a:lstStyle/>
                    <a:p>
                      <a:pPr marL="0" lvl="0" indent="0" algn="l" rtl="0">
                        <a:spcBef>
                          <a:spcPts val="0"/>
                        </a:spcBef>
                        <a:spcAft>
                          <a:spcPts val="0"/>
                        </a:spcAft>
                        <a:buNone/>
                      </a:pPr>
                      <a:r>
                        <a:rPr lang="en" sz="1800" dirty="0">
                          <a:latin typeface="+mn-lt"/>
                          <a:ea typeface="Open Sans"/>
                          <a:cs typeface="Open Sans"/>
                          <a:sym typeface="Open Sans"/>
                        </a:rPr>
                        <a:t>Facebook</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$5,000</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 sz="1800">
                          <a:latin typeface="+mn-lt"/>
                          <a:ea typeface="Open Sans"/>
                          <a:cs typeface="Open Sans"/>
                          <a:sym typeface="Open Sans"/>
                        </a:rPr>
                        <a:t>$1.25</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400</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 sz="1800">
                          <a:latin typeface="+mn-lt"/>
                          <a:ea typeface="Open Sans"/>
                          <a:cs typeface="Open Sans"/>
                          <a:sym typeface="Open Sans"/>
                        </a:rPr>
                        <a:t>0.05%</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2</a:t>
                      </a:r>
                      <a:endParaRPr sz="1800" dirty="0">
                        <a:latin typeface="+mn-lt"/>
                        <a:ea typeface="Open Sans"/>
                        <a:cs typeface="Open Sans"/>
                        <a:sym typeface="Open Sans"/>
                      </a:endParaRPr>
                    </a:p>
                  </a:txBody>
                  <a:tcPr marL="77700" marR="77700" marT="178775" marB="178775" anchor="ctr"/>
                </a:tc>
                <a:extLst>
                  <a:ext uri="{0D108BD9-81ED-4DB2-BD59-A6C34878D82A}">
                    <a16:rowId xmlns:a16="http://schemas.microsoft.com/office/drawing/2014/main" val="10001"/>
                  </a:ext>
                </a:extLst>
              </a:tr>
              <a:tr h="1474536">
                <a:tc>
                  <a:txBody>
                    <a:bodyPr/>
                    <a:lstStyle/>
                    <a:p>
                      <a:pPr marL="0" lvl="0" indent="0" algn="l" rtl="0">
                        <a:spcBef>
                          <a:spcPts val="0"/>
                        </a:spcBef>
                        <a:spcAft>
                          <a:spcPts val="0"/>
                        </a:spcAft>
                        <a:buNone/>
                      </a:pPr>
                      <a:r>
                        <a:rPr lang="en" sz="1800">
                          <a:latin typeface="+mn-lt"/>
                          <a:ea typeface="Open Sans"/>
                          <a:cs typeface="Open Sans"/>
                          <a:sym typeface="Open Sans"/>
                        </a:rPr>
                        <a:t>AdWords Search</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$3,000</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 sz="1800">
                          <a:latin typeface="+mn-lt"/>
                          <a:ea typeface="Open Sans"/>
                          <a:cs typeface="Open Sans"/>
                          <a:sym typeface="Open Sans"/>
                        </a:rPr>
                        <a:t>$1.40</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2143</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0.05%</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1</a:t>
                      </a:r>
                      <a:endParaRPr sz="1800" dirty="0">
                        <a:latin typeface="+mn-lt"/>
                        <a:ea typeface="Open Sans"/>
                        <a:cs typeface="Open Sans"/>
                        <a:sym typeface="Open Sans"/>
                      </a:endParaRPr>
                    </a:p>
                  </a:txBody>
                  <a:tcPr marL="77700" marR="77700" marT="178775" marB="178775" anchor="ctr"/>
                </a:tc>
                <a:extLst>
                  <a:ext uri="{0D108BD9-81ED-4DB2-BD59-A6C34878D82A}">
                    <a16:rowId xmlns:a16="http://schemas.microsoft.com/office/drawing/2014/main" val="10002"/>
                  </a:ext>
                </a:extLst>
              </a:tr>
              <a:tr h="974313">
                <a:tc>
                  <a:txBody>
                    <a:bodyPr/>
                    <a:lstStyle/>
                    <a:p>
                      <a:pPr marL="0" lvl="0" indent="0" algn="l" rtl="0">
                        <a:spcBef>
                          <a:spcPts val="0"/>
                        </a:spcBef>
                        <a:spcAft>
                          <a:spcPts val="0"/>
                        </a:spcAft>
                        <a:buNone/>
                      </a:pPr>
                      <a:r>
                        <a:rPr lang="en" sz="1800">
                          <a:latin typeface="+mn-lt"/>
                          <a:ea typeface="Open Sans"/>
                          <a:cs typeface="Open Sans"/>
                          <a:sym typeface="Open Sans"/>
                        </a:rPr>
                        <a:t>Display</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$2,000</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 sz="1800">
                          <a:latin typeface="+mn-lt"/>
                          <a:ea typeface="Open Sans"/>
                          <a:cs typeface="Open Sans"/>
                          <a:sym typeface="Open Sans"/>
                        </a:rPr>
                        <a:t>$5.00</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400</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0.05%</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0</a:t>
                      </a:r>
                      <a:endParaRPr sz="1800" dirty="0">
                        <a:latin typeface="+mn-lt"/>
                        <a:ea typeface="Open Sans"/>
                        <a:cs typeface="Open Sans"/>
                        <a:sym typeface="Open Sans"/>
                      </a:endParaRPr>
                    </a:p>
                  </a:txBody>
                  <a:tcPr marL="77700" marR="77700" marT="178775" marB="178775" anchor="ctr"/>
                </a:tc>
                <a:extLst>
                  <a:ext uri="{0D108BD9-81ED-4DB2-BD59-A6C34878D82A}">
                    <a16:rowId xmlns:a16="http://schemas.microsoft.com/office/drawing/2014/main" val="10003"/>
                  </a:ext>
                </a:extLst>
              </a:tr>
              <a:tr h="974313">
                <a:tc>
                  <a:txBody>
                    <a:bodyPr/>
                    <a:lstStyle/>
                    <a:p>
                      <a:pPr marL="0" lvl="0" indent="0" algn="l" rtl="0">
                        <a:spcBef>
                          <a:spcPts val="0"/>
                        </a:spcBef>
                        <a:spcAft>
                          <a:spcPts val="0"/>
                        </a:spcAft>
                        <a:buNone/>
                      </a:pPr>
                      <a:r>
                        <a:rPr lang="en" sz="1800">
                          <a:latin typeface="+mn-lt"/>
                          <a:ea typeface="Open Sans"/>
                          <a:cs typeface="Open Sans"/>
                          <a:sym typeface="Open Sans"/>
                        </a:rPr>
                        <a:t>Video</a:t>
                      </a:r>
                      <a:endParaRPr sz="1800">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$2,500</a:t>
                      </a:r>
                      <a:endParaRPr sz="1800" dirty="0">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mn-lt"/>
                          <a:ea typeface="Open Sans"/>
                          <a:cs typeface="Open Sans"/>
                          <a:sym typeface="Open Sans"/>
                        </a:rPr>
                        <a:t>$3.50</a:t>
                      </a:r>
                      <a:endParaRPr sz="1800">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714</a:t>
                      </a:r>
                      <a:endParaRPr sz="1800" dirty="0">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0.05%</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0</a:t>
                      </a:r>
                      <a:endParaRPr sz="1800" dirty="0">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768543">
                <a:tc>
                  <a:txBody>
                    <a:bodyPr/>
                    <a:lstStyle/>
                    <a:p>
                      <a:pPr marL="0" lvl="0" indent="0" algn="ctr" rtl="0">
                        <a:spcBef>
                          <a:spcPts val="0"/>
                        </a:spcBef>
                        <a:spcAft>
                          <a:spcPts val="0"/>
                        </a:spcAft>
                        <a:buNone/>
                      </a:pPr>
                      <a:r>
                        <a:rPr lang="en" sz="1800" b="1">
                          <a:latin typeface="+mn-lt"/>
                          <a:ea typeface="Open Sans"/>
                          <a:cs typeface="Open Sans"/>
                          <a:sym typeface="Open Sans"/>
                        </a:rPr>
                        <a:t>Total Spend </a:t>
                      </a:r>
                      <a:endParaRPr sz="1800" b="1">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rPr>
                        <a:t>$12,500</a:t>
                      </a:r>
                      <a:endParaRPr sz="1800" dirty="0">
                        <a:latin typeface="+mn-lt"/>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E2E8"/>
                    </a:solidFill>
                  </a:tcPr>
                </a:tc>
                <a:tc>
                  <a:txBody>
                    <a:bodyPr/>
                    <a:lstStyle/>
                    <a:p>
                      <a:pPr marL="0" lvl="0" indent="0" algn="l" rtl="0">
                        <a:spcBef>
                          <a:spcPts val="0"/>
                        </a:spcBef>
                        <a:spcAft>
                          <a:spcPts val="0"/>
                        </a:spcAft>
                        <a:buNone/>
                      </a:pPr>
                      <a:r>
                        <a:rPr lang="en" sz="1800" b="1">
                          <a:latin typeface="+mn-lt"/>
                          <a:ea typeface="Open Sans"/>
                          <a:cs typeface="Open Sans"/>
                          <a:sym typeface="Open Sans"/>
                        </a:rPr>
                        <a:t>Total # Visitors</a:t>
                      </a:r>
                      <a:endParaRPr sz="1800" b="1">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dirty="0">
                          <a:latin typeface="+mn-lt"/>
                          <a:ea typeface="Open Sans"/>
                          <a:cs typeface="Open Sans"/>
                          <a:sym typeface="Open Sans"/>
                        </a:rPr>
                        <a:t>7257</a:t>
                      </a:r>
                      <a:endParaRPr sz="1800" b="1"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E2E8"/>
                    </a:solidFill>
                  </a:tcPr>
                </a:tc>
                <a:tc>
                  <a:txBody>
                    <a:bodyPr/>
                    <a:lstStyle/>
                    <a:p>
                      <a:pPr marL="0" lvl="0" indent="0" algn="ctr" rtl="0">
                        <a:spcBef>
                          <a:spcPts val="0"/>
                        </a:spcBef>
                        <a:spcAft>
                          <a:spcPts val="0"/>
                        </a:spcAft>
                        <a:buNone/>
                      </a:pPr>
                      <a:r>
                        <a:rPr lang="en" sz="1800" b="1">
                          <a:solidFill>
                            <a:schemeClr val="dk1"/>
                          </a:solidFill>
                          <a:latin typeface="+mn-lt"/>
                          <a:ea typeface="Open Sans"/>
                          <a:cs typeface="Open Sans"/>
                          <a:sym typeface="Open Sans"/>
                        </a:rPr>
                        <a:t>Number of new Students </a:t>
                      </a:r>
                      <a:endParaRPr sz="1800">
                        <a:latin typeface="+mn-lt"/>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3</a:t>
                      </a:r>
                      <a:endParaRPr sz="1800" dirty="0">
                        <a:latin typeface="+mn-lt"/>
                        <a:ea typeface="Open Sans"/>
                        <a:cs typeface="Open Sans"/>
                        <a:sym typeface="Open Sans"/>
                      </a:endParaRPr>
                    </a:p>
                  </a:txBody>
                  <a:tcPr marL="77700" marR="77700" marT="178775" marB="1787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E2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93"/>
          <p:cNvSpPr txBox="1">
            <a:spLocks noGrp="1"/>
          </p:cNvSpPr>
          <p:nvPr>
            <p:ph type="title"/>
          </p:nvPr>
        </p:nvSpPr>
        <p:spPr>
          <a:xfrm>
            <a:off x="0" y="197778"/>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t>Interest:</a:t>
            </a:r>
            <a:r>
              <a:rPr lang="en" dirty="0"/>
              <a:t> Budget Allocation for Media </a:t>
            </a:r>
            <a:endParaRPr dirty="0"/>
          </a:p>
          <a:p>
            <a:pPr marL="0" lvl="0" indent="0" algn="l" rtl="0">
              <a:spcBef>
                <a:spcPts val="0"/>
              </a:spcBef>
              <a:spcAft>
                <a:spcPts val="0"/>
              </a:spcAft>
              <a:buNone/>
            </a:pPr>
            <a:endParaRPr b="1" dirty="0"/>
          </a:p>
        </p:txBody>
      </p:sp>
      <p:graphicFrame>
        <p:nvGraphicFramePr>
          <p:cNvPr id="403" name="Google Shape;403;p93"/>
          <p:cNvGraphicFramePr/>
          <p:nvPr>
            <p:extLst>
              <p:ext uri="{D42A27DB-BD31-4B8C-83A1-F6EECF244321}">
                <p14:modId xmlns:p14="http://schemas.microsoft.com/office/powerpoint/2010/main" val="281253772"/>
              </p:ext>
            </p:extLst>
          </p:nvPr>
        </p:nvGraphicFramePr>
        <p:xfrm>
          <a:off x="5" y="1523597"/>
          <a:ext cx="7772400" cy="7217125"/>
        </p:xfrm>
        <a:graphic>
          <a:graphicData uri="http://schemas.openxmlformats.org/drawingml/2006/table">
            <a:tbl>
              <a:tblPr>
                <a:noFill/>
                <a:tableStyleId>{3F697790-C6CB-4BB5-976A-8FC700AB4408}</a:tableStyleId>
              </a:tblPr>
              <a:tblGrid>
                <a:gridCol w="1207925">
                  <a:extLst>
                    <a:ext uri="{9D8B030D-6E8A-4147-A177-3AD203B41FA5}">
                      <a16:colId xmlns:a16="http://schemas.microsoft.com/office/drawing/2014/main" val="20000"/>
                    </a:ext>
                  </a:extLst>
                </a:gridCol>
                <a:gridCol w="1265375">
                  <a:extLst>
                    <a:ext uri="{9D8B030D-6E8A-4147-A177-3AD203B41FA5}">
                      <a16:colId xmlns:a16="http://schemas.microsoft.com/office/drawing/2014/main" val="20001"/>
                    </a:ext>
                  </a:extLst>
                </a:gridCol>
                <a:gridCol w="1300275">
                  <a:extLst>
                    <a:ext uri="{9D8B030D-6E8A-4147-A177-3AD203B41FA5}">
                      <a16:colId xmlns:a16="http://schemas.microsoft.com/office/drawing/2014/main" val="20002"/>
                    </a:ext>
                  </a:extLst>
                </a:gridCol>
                <a:gridCol w="1092800">
                  <a:extLst>
                    <a:ext uri="{9D8B030D-6E8A-4147-A177-3AD203B41FA5}">
                      <a16:colId xmlns:a16="http://schemas.microsoft.com/office/drawing/2014/main" val="20003"/>
                    </a:ext>
                  </a:extLst>
                </a:gridCol>
                <a:gridCol w="1439050">
                  <a:extLst>
                    <a:ext uri="{9D8B030D-6E8A-4147-A177-3AD203B41FA5}">
                      <a16:colId xmlns:a16="http://schemas.microsoft.com/office/drawing/2014/main" val="20004"/>
                    </a:ext>
                  </a:extLst>
                </a:gridCol>
                <a:gridCol w="1466975">
                  <a:extLst>
                    <a:ext uri="{9D8B030D-6E8A-4147-A177-3AD203B41FA5}">
                      <a16:colId xmlns:a16="http://schemas.microsoft.com/office/drawing/2014/main" val="20005"/>
                    </a:ext>
                  </a:extLst>
                </a:gridCol>
              </a:tblGrid>
              <a:tr h="1654175">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Channels</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Clr>
                          <a:schemeClr val="dk1"/>
                        </a:buClr>
                        <a:buSzPts val="2200"/>
                        <a:buFont typeface="Arial"/>
                        <a:buNone/>
                      </a:pPr>
                      <a:r>
                        <a:rPr lang="en" sz="1800" dirty="0">
                          <a:solidFill>
                            <a:schemeClr val="lt1"/>
                          </a:solidFill>
                          <a:latin typeface="+mn-lt"/>
                          <a:ea typeface="Open Sans"/>
                          <a:cs typeface="Open Sans"/>
                          <a:sym typeface="Open Sans"/>
                        </a:rPr>
                        <a:t>Planned Spend</a:t>
                      </a:r>
                      <a:endParaRPr sz="1800" dirty="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Cost Per Click</a:t>
                      </a:r>
                      <a:endParaRPr sz="1800">
                        <a:solidFill>
                          <a:schemeClr val="lt1"/>
                        </a:solidFill>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Clr>
                          <a:schemeClr val="dk1"/>
                        </a:buClr>
                        <a:buSzPts val="2200"/>
                        <a:buFont typeface="Arial"/>
                        <a:buNone/>
                      </a:pPr>
                      <a:r>
                        <a:rPr lang="en" sz="1800">
                          <a:solidFill>
                            <a:schemeClr val="lt1"/>
                          </a:solidFill>
                          <a:latin typeface="+mn-lt"/>
                          <a:ea typeface="Open Sans"/>
                          <a:cs typeface="Open Sans"/>
                          <a:sym typeface="Open Sans"/>
                        </a:rPr>
                        <a:t>Number of Site Visits</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Average Conversion Rate</a:t>
                      </a:r>
                      <a:endParaRPr sz="1800">
                        <a:solidFill>
                          <a:schemeClr val="lt1"/>
                        </a:solidFill>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Total Sales </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extLst>
                  <a:ext uri="{0D108BD9-81ED-4DB2-BD59-A6C34878D82A}">
                    <a16:rowId xmlns:a16="http://schemas.microsoft.com/office/drawing/2014/main" val="10000"/>
                  </a:ext>
                </a:extLst>
              </a:tr>
              <a:tr h="1011000">
                <a:tc>
                  <a:txBody>
                    <a:bodyPr/>
                    <a:lstStyle/>
                    <a:p>
                      <a:pPr marL="0" lvl="0" indent="0" algn="l" rtl="0">
                        <a:spcBef>
                          <a:spcPts val="0"/>
                        </a:spcBef>
                        <a:spcAft>
                          <a:spcPts val="0"/>
                        </a:spcAft>
                        <a:buNone/>
                      </a:pPr>
                      <a:r>
                        <a:rPr lang="en" sz="1800">
                          <a:latin typeface="+mn-lt"/>
                          <a:ea typeface="Open Sans"/>
                          <a:cs typeface="Open Sans"/>
                          <a:sym typeface="Open Sans"/>
                        </a:rPr>
                        <a:t>Facebook</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$5,000</a:t>
                      </a:r>
                      <a:endParaRPr sz="1800" dirty="0">
                        <a:latin typeface="+mn-lt"/>
                        <a:ea typeface="Open Sans"/>
                        <a:cs typeface="Open Sans"/>
                        <a:sym typeface="Open Sans"/>
                      </a:endParaRPr>
                    </a:p>
                  </a:txBody>
                  <a:tcPr marL="77700" marR="77700" marT="178775" marB="17877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mn-lt"/>
                          <a:ea typeface="Open Sans"/>
                          <a:cs typeface="Open Sans"/>
                          <a:sym typeface="Open Sans"/>
                        </a:rPr>
                        <a:t>$0.50</a:t>
                      </a: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10000</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mn-lt"/>
                          <a:ea typeface="Open Sans"/>
                          <a:cs typeface="Open Sans"/>
                          <a:sym typeface="Open Sans"/>
                        </a:rPr>
                        <a:t>0.1%</a:t>
                      </a: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10</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1072350">
                <a:tc>
                  <a:txBody>
                    <a:bodyPr/>
                    <a:lstStyle/>
                    <a:p>
                      <a:pPr marL="0" lvl="0" indent="0" algn="l" rtl="0">
                        <a:spcBef>
                          <a:spcPts val="0"/>
                        </a:spcBef>
                        <a:spcAft>
                          <a:spcPts val="0"/>
                        </a:spcAft>
                        <a:buNone/>
                      </a:pPr>
                      <a:r>
                        <a:rPr lang="en" sz="1800">
                          <a:latin typeface="+mn-lt"/>
                          <a:ea typeface="Open Sans"/>
                          <a:cs typeface="Open Sans"/>
                          <a:sym typeface="Open Sans"/>
                        </a:rPr>
                        <a:t>AdWords Search</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endParaRPr lang="en-US" sz="1800" dirty="0">
                        <a:latin typeface="+mn-lt"/>
                        <a:ea typeface="Open Sans"/>
                        <a:cs typeface="Open Sans"/>
                        <a:sym typeface="Open Sans"/>
                      </a:endParaRPr>
                    </a:p>
                    <a:p>
                      <a:pPr marL="0" lvl="0" indent="0" algn="l" rtl="0">
                        <a:spcBef>
                          <a:spcPts val="0"/>
                        </a:spcBef>
                        <a:spcAft>
                          <a:spcPts val="0"/>
                        </a:spcAft>
                        <a:buNone/>
                      </a:pPr>
                      <a:r>
                        <a:rPr lang="en-US" sz="1800" dirty="0">
                          <a:latin typeface="+mn-lt"/>
                          <a:ea typeface="Open Sans"/>
                          <a:cs typeface="Open Sans"/>
                          <a:sym typeface="Open Sans"/>
                        </a:rPr>
                        <a:t>$3,000</a:t>
                      </a:r>
                      <a:endParaRPr sz="1800" dirty="0">
                        <a:latin typeface="+mn-lt"/>
                        <a:ea typeface="Open Sans"/>
                        <a:cs typeface="Open Sans"/>
                        <a:sym typeface="Open Sans"/>
                      </a:endParaRPr>
                    </a:p>
                  </a:txBody>
                  <a:tcPr marL="77700" marR="77700" marT="178775" marB="17877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mn-lt"/>
                          <a:ea typeface="Open Sans"/>
                          <a:cs typeface="Open Sans"/>
                          <a:sym typeface="Open Sans"/>
                        </a:rPr>
                        <a:t>$1.50</a:t>
                      </a: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2000</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0.1%</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2</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1072350">
                <a:tc>
                  <a:txBody>
                    <a:bodyPr/>
                    <a:lstStyle/>
                    <a:p>
                      <a:pPr marL="0" lvl="0" indent="0" algn="l" rtl="0">
                        <a:spcBef>
                          <a:spcPts val="0"/>
                        </a:spcBef>
                        <a:spcAft>
                          <a:spcPts val="0"/>
                        </a:spcAft>
                        <a:buNone/>
                      </a:pPr>
                      <a:r>
                        <a:rPr lang="en" sz="1800">
                          <a:latin typeface="+mn-lt"/>
                          <a:ea typeface="Open Sans"/>
                          <a:cs typeface="Open Sans"/>
                          <a:sym typeface="Open Sans"/>
                        </a:rPr>
                        <a:t>Display</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$2,000</a:t>
                      </a:r>
                      <a:endParaRPr sz="1800" dirty="0">
                        <a:latin typeface="+mn-lt"/>
                        <a:ea typeface="Open Sans"/>
                        <a:cs typeface="Open Sans"/>
                        <a:sym typeface="Open Sans"/>
                      </a:endParaRPr>
                    </a:p>
                  </a:txBody>
                  <a:tcPr marL="77700" marR="77700" marT="178775" marB="17877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mn-lt"/>
                          <a:ea typeface="Open Sans"/>
                          <a:cs typeface="Open Sans"/>
                          <a:sym typeface="Open Sans"/>
                        </a:rPr>
                        <a:t>$3.00</a:t>
                      </a: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667</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0.1%</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1</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1089350">
                <a:tc>
                  <a:txBody>
                    <a:bodyPr/>
                    <a:lstStyle/>
                    <a:p>
                      <a:pPr marL="0" lvl="0" indent="0" algn="l" rtl="0">
                        <a:spcBef>
                          <a:spcPts val="0"/>
                        </a:spcBef>
                        <a:spcAft>
                          <a:spcPts val="0"/>
                        </a:spcAft>
                        <a:buNone/>
                      </a:pPr>
                      <a:r>
                        <a:rPr lang="en" sz="1800">
                          <a:latin typeface="+mn-lt"/>
                          <a:ea typeface="Open Sans"/>
                          <a:cs typeface="Open Sans"/>
                          <a:sym typeface="Open Sans"/>
                        </a:rPr>
                        <a:t>Video</a:t>
                      </a:r>
                      <a:endParaRPr sz="1800">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$2,500</a:t>
                      </a:r>
                      <a:endParaRPr sz="1800" dirty="0">
                        <a:latin typeface="+mn-lt"/>
                        <a:ea typeface="Open Sans"/>
                        <a:cs typeface="Open Sans"/>
                        <a:sym typeface="Open Sans"/>
                      </a:endParaRPr>
                    </a:p>
                  </a:txBody>
                  <a:tcPr marL="77700" marR="77700" marT="178775" marB="17877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mn-lt"/>
                          <a:ea typeface="Open Sans"/>
                          <a:cs typeface="Open Sans"/>
                          <a:sym typeface="Open Sans"/>
                        </a:rPr>
                        <a:t>$2.75</a:t>
                      </a: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909</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0.1%</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1</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317900">
                <a:tc>
                  <a:txBody>
                    <a:bodyPr/>
                    <a:lstStyle/>
                    <a:p>
                      <a:pPr marL="0" lvl="0" indent="0" algn="ctr" rtl="0">
                        <a:spcBef>
                          <a:spcPts val="0"/>
                        </a:spcBef>
                        <a:spcAft>
                          <a:spcPts val="0"/>
                        </a:spcAft>
                        <a:buNone/>
                      </a:pPr>
                      <a:r>
                        <a:rPr lang="en" sz="1800" b="1">
                          <a:latin typeface="+mn-lt"/>
                          <a:ea typeface="Open Sans"/>
                          <a:cs typeface="Open Sans"/>
                          <a:sym typeface="Open Sans"/>
                        </a:rPr>
                        <a:t>Total Spend </a:t>
                      </a:r>
                      <a:endParaRPr sz="1800" b="1">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rPr>
                        <a:t>$12,500</a:t>
                      </a:r>
                      <a:endParaRPr sz="1800" dirty="0">
                        <a:latin typeface="+mn-lt"/>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E2E8"/>
                    </a:solidFill>
                  </a:tcPr>
                </a:tc>
                <a:tc>
                  <a:txBody>
                    <a:bodyPr/>
                    <a:lstStyle/>
                    <a:p>
                      <a:pPr marL="0" lvl="0" indent="0" algn="l" rtl="0">
                        <a:spcBef>
                          <a:spcPts val="0"/>
                        </a:spcBef>
                        <a:spcAft>
                          <a:spcPts val="0"/>
                        </a:spcAft>
                        <a:buNone/>
                      </a:pPr>
                      <a:r>
                        <a:rPr lang="en" sz="1800" b="1">
                          <a:latin typeface="+mn-lt"/>
                          <a:ea typeface="Open Sans"/>
                          <a:cs typeface="Open Sans"/>
                          <a:sym typeface="Open Sans"/>
                        </a:rPr>
                        <a:t>Total # Visitors</a:t>
                      </a:r>
                      <a:endParaRPr sz="1800" b="1">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dirty="0">
                          <a:latin typeface="+mn-lt"/>
                          <a:ea typeface="Open Sans"/>
                          <a:cs typeface="Open Sans"/>
                          <a:sym typeface="Open Sans"/>
                        </a:rPr>
                        <a:t>13576</a:t>
                      </a:r>
                      <a:endParaRPr sz="1800" b="1"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E2E8"/>
                    </a:solidFill>
                  </a:tcPr>
                </a:tc>
                <a:tc>
                  <a:txBody>
                    <a:bodyPr/>
                    <a:lstStyle/>
                    <a:p>
                      <a:pPr marL="0" lvl="0" indent="0" algn="ctr" rtl="0">
                        <a:spcBef>
                          <a:spcPts val="0"/>
                        </a:spcBef>
                        <a:spcAft>
                          <a:spcPts val="0"/>
                        </a:spcAft>
                        <a:buNone/>
                      </a:pPr>
                      <a:r>
                        <a:rPr lang="en" sz="1800" b="1" dirty="0">
                          <a:solidFill>
                            <a:schemeClr val="dk1"/>
                          </a:solidFill>
                          <a:latin typeface="+mn-lt"/>
                          <a:ea typeface="Open Sans"/>
                          <a:cs typeface="Open Sans"/>
                          <a:sym typeface="Open Sans"/>
                        </a:rPr>
                        <a:t>Number of new Students </a:t>
                      </a:r>
                      <a:endParaRPr sz="1800" dirty="0">
                        <a:latin typeface="+mn-lt"/>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14</a:t>
                      </a:r>
                      <a:endParaRPr sz="1800" dirty="0">
                        <a:latin typeface="+mn-lt"/>
                        <a:ea typeface="Open Sans"/>
                        <a:cs typeface="Open Sans"/>
                        <a:sym typeface="Open Sans"/>
                      </a:endParaRPr>
                    </a:p>
                  </a:txBody>
                  <a:tcPr marL="77700" marR="77700" marT="178775" marB="1787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E2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94"/>
          <p:cNvSpPr txBox="1">
            <a:spLocks noGrp="1"/>
          </p:cNvSpPr>
          <p:nvPr>
            <p:ph type="title"/>
          </p:nvPr>
        </p:nvSpPr>
        <p:spPr>
          <a:xfrm>
            <a:off x="0" y="367197"/>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latin typeface="+mj-lt"/>
              </a:rPr>
              <a:t>Desire:</a:t>
            </a:r>
            <a:r>
              <a:rPr lang="en" dirty="0">
                <a:latin typeface="+mj-lt"/>
              </a:rPr>
              <a:t> Budget Allocation for Media </a:t>
            </a:r>
            <a:endParaRPr dirty="0">
              <a:latin typeface="+mj-lt"/>
            </a:endParaRPr>
          </a:p>
          <a:p>
            <a:pPr marL="0" lvl="0" indent="0" algn="l" rtl="0">
              <a:spcBef>
                <a:spcPts val="0"/>
              </a:spcBef>
              <a:spcAft>
                <a:spcPts val="0"/>
              </a:spcAft>
              <a:buNone/>
            </a:pPr>
            <a:endParaRPr b="1" dirty="0">
              <a:latin typeface="+mj-lt"/>
            </a:endParaRPr>
          </a:p>
        </p:txBody>
      </p:sp>
      <p:graphicFrame>
        <p:nvGraphicFramePr>
          <p:cNvPr id="409" name="Google Shape;409;p94"/>
          <p:cNvGraphicFramePr/>
          <p:nvPr>
            <p:extLst>
              <p:ext uri="{D42A27DB-BD31-4B8C-83A1-F6EECF244321}">
                <p14:modId xmlns:p14="http://schemas.microsoft.com/office/powerpoint/2010/main" val="95215502"/>
              </p:ext>
            </p:extLst>
          </p:nvPr>
        </p:nvGraphicFramePr>
        <p:xfrm>
          <a:off x="5" y="1487097"/>
          <a:ext cx="7772400" cy="7381450"/>
        </p:xfrm>
        <a:graphic>
          <a:graphicData uri="http://schemas.openxmlformats.org/drawingml/2006/table">
            <a:tbl>
              <a:tblPr>
                <a:noFill/>
                <a:tableStyleId>{3F697790-C6CB-4BB5-976A-8FC700AB4408}</a:tableStyleId>
              </a:tblPr>
              <a:tblGrid>
                <a:gridCol w="1207925">
                  <a:extLst>
                    <a:ext uri="{9D8B030D-6E8A-4147-A177-3AD203B41FA5}">
                      <a16:colId xmlns:a16="http://schemas.microsoft.com/office/drawing/2014/main" val="20000"/>
                    </a:ext>
                  </a:extLst>
                </a:gridCol>
                <a:gridCol w="1265375">
                  <a:extLst>
                    <a:ext uri="{9D8B030D-6E8A-4147-A177-3AD203B41FA5}">
                      <a16:colId xmlns:a16="http://schemas.microsoft.com/office/drawing/2014/main" val="20001"/>
                    </a:ext>
                  </a:extLst>
                </a:gridCol>
                <a:gridCol w="1300275">
                  <a:extLst>
                    <a:ext uri="{9D8B030D-6E8A-4147-A177-3AD203B41FA5}">
                      <a16:colId xmlns:a16="http://schemas.microsoft.com/office/drawing/2014/main" val="20002"/>
                    </a:ext>
                  </a:extLst>
                </a:gridCol>
                <a:gridCol w="1092800">
                  <a:extLst>
                    <a:ext uri="{9D8B030D-6E8A-4147-A177-3AD203B41FA5}">
                      <a16:colId xmlns:a16="http://schemas.microsoft.com/office/drawing/2014/main" val="20003"/>
                    </a:ext>
                  </a:extLst>
                </a:gridCol>
                <a:gridCol w="1439050">
                  <a:extLst>
                    <a:ext uri="{9D8B030D-6E8A-4147-A177-3AD203B41FA5}">
                      <a16:colId xmlns:a16="http://schemas.microsoft.com/office/drawing/2014/main" val="20004"/>
                    </a:ext>
                  </a:extLst>
                </a:gridCol>
                <a:gridCol w="1466975">
                  <a:extLst>
                    <a:ext uri="{9D8B030D-6E8A-4147-A177-3AD203B41FA5}">
                      <a16:colId xmlns:a16="http://schemas.microsoft.com/office/drawing/2014/main" val="20005"/>
                    </a:ext>
                  </a:extLst>
                </a:gridCol>
              </a:tblGrid>
              <a:tr h="1691825">
                <a:tc>
                  <a:txBody>
                    <a:bodyPr/>
                    <a:lstStyle/>
                    <a:p>
                      <a:pPr marL="0" lvl="0" indent="0" algn="l" rtl="0">
                        <a:spcBef>
                          <a:spcPts val="0"/>
                        </a:spcBef>
                        <a:spcAft>
                          <a:spcPts val="0"/>
                        </a:spcAft>
                        <a:buNone/>
                      </a:pPr>
                      <a:r>
                        <a:rPr lang="en" sz="1800" dirty="0">
                          <a:solidFill>
                            <a:schemeClr val="lt1"/>
                          </a:solidFill>
                          <a:latin typeface="+mn-lt"/>
                          <a:ea typeface="Open Sans"/>
                          <a:cs typeface="Open Sans"/>
                          <a:sym typeface="Open Sans"/>
                        </a:rPr>
                        <a:t>Channels</a:t>
                      </a:r>
                      <a:endParaRPr sz="1800" dirty="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Clr>
                          <a:schemeClr val="dk1"/>
                        </a:buClr>
                        <a:buSzPts val="2200"/>
                        <a:buFont typeface="Arial"/>
                        <a:buNone/>
                      </a:pPr>
                      <a:r>
                        <a:rPr lang="en" sz="1800">
                          <a:solidFill>
                            <a:schemeClr val="lt1"/>
                          </a:solidFill>
                          <a:latin typeface="+mn-lt"/>
                          <a:ea typeface="Open Sans"/>
                          <a:cs typeface="Open Sans"/>
                          <a:sym typeface="Open Sans"/>
                        </a:rPr>
                        <a:t>Planned Spend</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dirty="0">
                          <a:solidFill>
                            <a:schemeClr val="lt1"/>
                          </a:solidFill>
                          <a:latin typeface="+mn-lt"/>
                          <a:ea typeface="Open Sans"/>
                          <a:cs typeface="Open Sans"/>
                          <a:sym typeface="Open Sans"/>
                        </a:rPr>
                        <a:t>Cost Per Click</a:t>
                      </a:r>
                      <a:endParaRPr sz="1800" dirty="0">
                        <a:solidFill>
                          <a:schemeClr val="lt1"/>
                        </a:solidFill>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Clr>
                          <a:schemeClr val="dk1"/>
                        </a:buClr>
                        <a:buSzPts val="2200"/>
                        <a:buFont typeface="Arial"/>
                        <a:buNone/>
                      </a:pPr>
                      <a:r>
                        <a:rPr lang="en" sz="1800">
                          <a:solidFill>
                            <a:schemeClr val="lt1"/>
                          </a:solidFill>
                          <a:latin typeface="+mn-lt"/>
                          <a:ea typeface="Open Sans"/>
                          <a:cs typeface="Open Sans"/>
                          <a:sym typeface="Open Sans"/>
                        </a:rPr>
                        <a:t>Number of Site Visits</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Average Conversion Rate</a:t>
                      </a:r>
                      <a:endParaRPr sz="1800">
                        <a:solidFill>
                          <a:schemeClr val="lt1"/>
                        </a:solidFill>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Total Sales </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extLst>
                  <a:ext uri="{0D108BD9-81ED-4DB2-BD59-A6C34878D82A}">
                    <a16:rowId xmlns:a16="http://schemas.microsoft.com/office/drawing/2014/main" val="10000"/>
                  </a:ext>
                </a:extLst>
              </a:tr>
              <a:tr h="1034025">
                <a:tc>
                  <a:txBody>
                    <a:bodyPr/>
                    <a:lstStyle/>
                    <a:p>
                      <a:pPr marL="0" lvl="0" indent="0" algn="l" rtl="0">
                        <a:spcBef>
                          <a:spcPts val="0"/>
                        </a:spcBef>
                        <a:spcAft>
                          <a:spcPts val="0"/>
                        </a:spcAft>
                        <a:buNone/>
                      </a:pPr>
                      <a:r>
                        <a:rPr lang="en" sz="1800">
                          <a:latin typeface="+mn-lt"/>
                          <a:ea typeface="Open Sans"/>
                          <a:cs typeface="Open Sans"/>
                          <a:sym typeface="Open Sans"/>
                        </a:rPr>
                        <a:t>Facebook</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$18,000</a:t>
                      </a:r>
                      <a:endParaRPr sz="1800" dirty="0">
                        <a:latin typeface="+mn-lt"/>
                        <a:ea typeface="Open Sans"/>
                        <a:cs typeface="Open Sans"/>
                        <a:sym typeface="Open Sans"/>
                      </a:endParaRPr>
                    </a:p>
                  </a:txBody>
                  <a:tcPr marL="77700" marR="77700" marT="178775" marB="17877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mn-lt"/>
                          <a:ea typeface="Open Sans"/>
                          <a:cs typeface="Open Sans"/>
                          <a:sym typeface="Open Sans"/>
                        </a:rPr>
                        <a:t>$0.30</a:t>
                      </a: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60,000</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mn-lt"/>
                          <a:ea typeface="Open Sans"/>
                          <a:cs typeface="Open Sans"/>
                          <a:sym typeface="Open Sans"/>
                        </a:rPr>
                        <a:t>0.3%</a:t>
                      </a: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180</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1096775">
                <a:tc>
                  <a:txBody>
                    <a:bodyPr/>
                    <a:lstStyle/>
                    <a:p>
                      <a:pPr marL="0" lvl="0" indent="0" algn="l" rtl="0">
                        <a:spcBef>
                          <a:spcPts val="0"/>
                        </a:spcBef>
                        <a:spcAft>
                          <a:spcPts val="0"/>
                        </a:spcAft>
                        <a:buNone/>
                      </a:pPr>
                      <a:r>
                        <a:rPr lang="en" sz="1800">
                          <a:latin typeface="+mn-lt"/>
                          <a:ea typeface="Open Sans"/>
                          <a:cs typeface="Open Sans"/>
                          <a:sym typeface="Open Sans"/>
                        </a:rPr>
                        <a:t>AdWords Search</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$4,000</a:t>
                      </a:r>
                      <a:endParaRPr sz="1800" dirty="0">
                        <a:latin typeface="+mn-lt"/>
                        <a:ea typeface="Open Sans"/>
                        <a:cs typeface="Open Sans"/>
                        <a:sym typeface="Open Sans"/>
                      </a:endParaRPr>
                    </a:p>
                  </a:txBody>
                  <a:tcPr marL="77700" marR="77700" marT="178775" marB="17877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$1.50</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2,667</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0.3%</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8</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1096775">
                <a:tc>
                  <a:txBody>
                    <a:bodyPr/>
                    <a:lstStyle/>
                    <a:p>
                      <a:pPr marL="0" lvl="0" indent="0" algn="l" rtl="0">
                        <a:spcBef>
                          <a:spcPts val="0"/>
                        </a:spcBef>
                        <a:spcAft>
                          <a:spcPts val="0"/>
                        </a:spcAft>
                        <a:buNone/>
                      </a:pPr>
                      <a:r>
                        <a:rPr lang="en" sz="1800">
                          <a:latin typeface="+mn-lt"/>
                          <a:ea typeface="Open Sans"/>
                          <a:cs typeface="Open Sans"/>
                          <a:sym typeface="Open Sans"/>
                        </a:rPr>
                        <a:t>Display</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$1,500</a:t>
                      </a:r>
                      <a:endParaRPr sz="1800" dirty="0">
                        <a:latin typeface="+mn-lt"/>
                        <a:ea typeface="Open Sans"/>
                        <a:cs typeface="Open Sans"/>
                        <a:sym typeface="Open Sans"/>
                      </a:endParaRPr>
                    </a:p>
                  </a:txBody>
                  <a:tcPr marL="77700" marR="77700" marT="178775" marB="17877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800">
                          <a:latin typeface="+mn-lt"/>
                          <a:ea typeface="Open Sans"/>
                          <a:cs typeface="Open Sans"/>
                          <a:sym typeface="Open Sans"/>
                        </a:rPr>
                        <a:t>$3.00</a:t>
                      </a: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500</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0.3%</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2</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r h="1114150">
                <a:tc>
                  <a:txBody>
                    <a:bodyPr/>
                    <a:lstStyle/>
                    <a:p>
                      <a:pPr marL="0" lvl="0" indent="0" algn="l" rtl="0">
                        <a:spcBef>
                          <a:spcPts val="0"/>
                        </a:spcBef>
                        <a:spcAft>
                          <a:spcPts val="0"/>
                        </a:spcAft>
                        <a:buNone/>
                      </a:pPr>
                      <a:r>
                        <a:rPr lang="en" sz="1800">
                          <a:latin typeface="+mn-lt"/>
                          <a:ea typeface="Open Sans"/>
                          <a:cs typeface="Open Sans"/>
                          <a:sym typeface="Open Sans"/>
                        </a:rPr>
                        <a:t>Video</a:t>
                      </a:r>
                      <a:endParaRPr sz="1800">
                        <a:latin typeface="+mn-lt"/>
                        <a:ea typeface="Open Sans"/>
                        <a:cs typeface="Open Sans"/>
                        <a:sym typeface="Open Sans"/>
                      </a:endParaRPr>
                    </a:p>
                  </a:txBody>
                  <a:tcPr marL="77700" marR="77700" marT="178775" marB="178775"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$1,500</a:t>
                      </a:r>
                      <a:endParaRPr sz="1800" dirty="0">
                        <a:latin typeface="+mn-lt"/>
                        <a:ea typeface="Open Sans"/>
                        <a:cs typeface="Open Sans"/>
                        <a:sym typeface="Open Sans"/>
                      </a:endParaRPr>
                    </a:p>
                  </a:txBody>
                  <a:tcPr marL="77700" marR="77700" marT="178775" marB="178775" anchor="ctr">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mn-lt"/>
                          <a:ea typeface="Open Sans"/>
                          <a:cs typeface="Open Sans"/>
                          <a:sym typeface="Open Sans"/>
                        </a:rPr>
                        <a:t>$2.75</a:t>
                      </a:r>
                      <a:endParaRPr sz="180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545</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0.3%</a:t>
                      </a:r>
                      <a:endParaRPr sz="1800">
                        <a:solidFill>
                          <a:schemeClr val="dk1"/>
                        </a:solidFill>
                        <a:latin typeface="+mn-lt"/>
                        <a:ea typeface="Open Sans"/>
                        <a:cs typeface="Open Sans"/>
                        <a:sym typeface="Open Sans"/>
                      </a:endParaRPr>
                    </a:p>
                    <a:p>
                      <a:pPr marL="0" lvl="0" indent="0" algn="l" rtl="0">
                        <a:spcBef>
                          <a:spcPts val="0"/>
                        </a:spcBef>
                        <a:spcAft>
                          <a:spcPts val="0"/>
                        </a:spcAft>
                        <a:buNone/>
                      </a:pPr>
                      <a:endParaRPr sz="1800">
                        <a:solidFill>
                          <a:schemeClr val="dk1"/>
                        </a:solidFill>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2</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347900">
                <a:tc>
                  <a:txBody>
                    <a:bodyPr/>
                    <a:lstStyle/>
                    <a:p>
                      <a:pPr marL="0" lvl="0" indent="0" algn="ctr" rtl="0">
                        <a:spcBef>
                          <a:spcPts val="0"/>
                        </a:spcBef>
                        <a:spcAft>
                          <a:spcPts val="0"/>
                        </a:spcAft>
                        <a:buNone/>
                      </a:pPr>
                      <a:r>
                        <a:rPr lang="en" sz="1800" b="1">
                          <a:latin typeface="+mn-lt"/>
                          <a:ea typeface="Open Sans"/>
                          <a:cs typeface="Open Sans"/>
                          <a:sym typeface="Open Sans"/>
                        </a:rPr>
                        <a:t>Total Spend </a:t>
                      </a:r>
                      <a:endParaRPr sz="1800" b="1">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rPr>
                        <a:t>$25,000</a:t>
                      </a:r>
                      <a:endParaRPr sz="1800" dirty="0">
                        <a:latin typeface="+mn-lt"/>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E2E8"/>
                    </a:solidFill>
                  </a:tcPr>
                </a:tc>
                <a:tc>
                  <a:txBody>
                    <a:bodyPr/>
                    <a:lstStyle/>
                    <a:p>
                      <a:pPr marL="0" lvl="0" indent="0" algn="l" rtl="0">
                        <a:spcBef>
                          <a:spcPts val="0"/>
                        </a:spcBef>
                        <a:spcAft>
                          <a:spcPts val="0"/>
                        </a:spcAft>
                        <a:buNone/>
                      </a:pPr>
                      <a:r>
                        <a:rPr lang="en" sz="1800" b="1">
                          <a:latin typeface="+mn-lt"/>
                          <a:ea typeface="Open Sans"/>
                          <a:cs typeface="Open Sans"/>
                          <a:sym typeface="Open Sans"/>
                        </a:rPr>
                        <a:t>Total # Visitors</a:t>
                      </a:r>
                      <a:endParaRPr sz="1800" b="1">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1800" b="1" dirty="0">
                          <a:latin typeface="+mn-lt"/>
                          <a:ea typeface="Open Sans"/>
                          <a:cs typeface="Open Sans"/>
                          <a:sym typeface="Open Sans"/>
                        </a:rPr>
                        <a:t>63,712</a:t>
                      </a:r>
                      <a:endParaRPr sz="1800" b="1"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E2E8"/>
                    </a:solidFill>
                  </a:tcPr>
                </a:tc>
                <a:tc>
                  <a:txBody>
                    <a:bodyPr/>
                    <a:lstStyle/>
                    <a:p>
                      <a:pPr marL="0" lvl="0" indent="0" algn="ctr" rtl="0">
                        <a:spcBef>
                          <a:spcPts val="0"/>
                        </a:spcBef>
                        <a:spcAft>
                          <a:spcPts val="0"/>
                        </a:spcAft>
                        <a:buNone/>
                      </a:pPr>
                      <a:r>
                        <a:rPr lang="en" sz="1800" b="1">
                          <a:solidFill>
                            <a:schemeClr val="dk1"/>
                          </a:solidFill>
                          <a:latin typeface="+mn-lt"/>
                          <a:ea typeface="Open Sans"/>
                          <a:cs typeface="Open Sans"/>
                          <a:sym typeface="Open Sans"/>
                        </a:rPr>
                        <a:t>Number of new Students </a:t>
                      </a:r>
                      <a:endParaRPr sz="1800">
                        <a:latin typeface="+mn-lt"/>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mn-lt"/>
                          <a:ea typeface="Open Sans"/>
                          <a:cs typeface="Open Sans"/>
                          <a:sym typeface="Open Sans"/>
                        </a:rPr>
                        <a:t>192</a:t>
                      </a:r>
                      <a:endParaRPr sz="1800" dirty="0">
                        <a:latin typeface="+mn-lt"/>
                        <a:ea typeface="Open Sans"/>
                        <a:cs typeface="Open Sans"/>
                        <a:sym typeface="Open Sans"/>
                      </a:endParaRPr>
                    </a:p>
                  </a:txBody>
                  <a:tcPr marL="77700" marR="77700" marT="178775" marB="1787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E2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95"/>
          <p:cNvSpPr txBox="1">
            <a:spLocks noGrp="1"/>
          </p:cNvSpPr>
          <p:nvPr>
            <p:ph type="title"/>
          </p:nvPr>
        </p:nvSpPr>
        <p:spPr>
          <a:xfrm>
            <a:off x="0" y="0"/>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latin typeface="+mj-lt"/>
              </a:rPr>
              <a:t>ROI</a:t>
            </a:r>
            <a:r>
              <a:rPr lang="en" dirty="0">
                <a:latin typeface="+mj-lt"/>
              </a:rPr>
              <a:t>: Budget Allocation for Media</a:t>
            </a:r>
            <a:endParaRPr dirty="0">
              <a:latin typeface="+mj-lt"/>
            </a:endParaRPr>
          </a:p>
          <a:p>
            <a:pPr marL="0" lvl="0" indent="0" algn="l" rtl="0">
              <a:spcBef>
                <a:spcPts val="0"/>
              </a:spcBef>
              <a:spcAft>
                <a:spcPts val="0"/>
              </a:spcAft>
              <a:buNone/>
            </a:pPr>
            <a:endParaRPr b="1" dirty="0">
              <a:latin typeface="+mj-lt"/>
            </a:endParaRPr>
          </a:p>
        </p:txBody>
      </p:sp>
      <p:graphicFrame>
        <p:nvGraphicFramePr>
          <p:cNvPr id="415" name="Google Shape;415;p95"/>
          <p:cNvGraphicFramePr/>
          <p:nvPr>
            <p:extLst>
              <p:ext uri="{D42A27DB-BD31-4B8C-83A1-F6EECF244321}">
                <p14:modId xmlns:p14="http://schemas.microsoft.com/office/powerpoint/2010/main" val="447346806"/>
              </p:ext>
            </p:extLst>
          </p:nvPr>
        </p:nvGraphicFramePr>
        <p:xfrm>
          <a:off x="0" y="1551456"/>
          <a:ext cx="7772375" cy="7225950"/>
        </p:xfrm>
        <a:graphic>
          <a:graphicData uri="http://schemas.openxmlformats.org/drawingml/2006/table">
            <a:tbl>
              <a:tblPr>
                <a:noFill/>
                <a:tableStyleId>{3F697790-C6CB-4BB5-976A-8FC700AB4408}</a:tableStyleId>
              </a:tblPr>
              <a:tblGrid>
                <a:gridCol w="1021800">
                  <a:extLst>
                    <a:ext uri="{9D8B030D-6E8A-4147-A177-3AD203B41FA5}">
                      <a16:colId xmlns:a16="http://schemas.microsoft.com/office/drawing/2014/main" val="20000"/>
                    </a:ext>
                  </a:extLst>
                </a:gridCol>
                <a:gridCol w="1026900">
                  <a:extLst>
                    <a:ext uri="{9D8B030D-6E8A-4147-A177-3AD203B41FA5}">
                      <a16:colId xmlns:a16="http://schemas.microsoft.com/office/drawing/2014/main" val="20001"/>
                    </a:ext>
                  </a:extLst>
                </a:gridCol>
                <a:gridCol w="1094100">
                  <a:extLst>
                    <a:ext uri="{9D8B030D-6E8A-4147-A177-3AD203B41FA5}">
                      <a16:colId xmlns:a16="http://schemas.microsoft.com/office/drawing/2014/main" val="20002"/>
                    </a:ext>
                  </a:extLst>
                </a:gridCol>
                <a:gridCol w="1162475">
                  <a:extLst>
                    <a:ext uri="{9D8B030D-6E8A-4147-A177-3AD203B41FA5}">
                      <a16:colId xmlns:a16="http://schemas.microsoft.com/office/drawing/2014/main" val="20003"/>
                    </a:ext>
                  </a:extLst>
                </a:gridCol>
                <a:gridCol w="1157925">
                  <a:extLst>
                    <a:ext uri="{9D8B030D-6E8A-4147-A177-3AD203B41FA5}">
                      <a16:colId xmlns:a16="http://schemas.microsoft.com/office/drawing/2014/main" val="20004"/>
                    </a:ext>
                  </a:extLst>
                </a:gridCol>
                <a:gridCol w="1061375">
                  <a:extLst>
                    <a:ext uri="{9D8B030D-6E8A-4147-A177-3AD203B41FA5}">
                      <a16:colId xmlns:a16="http://schemas.microsoft.com/office/drawing/2014/main" val="20005"/>
                    </a:ext>
                  </a:extLst>
                </a:gridCol>
                <a:gridCol w="1247800">
                  <a:extLst>
                    <a:ext uri="{9D8B030D-6E8A-4147-A177-3AD203B41FA5}">
                      <a16:colId xmlns:a16="http://schemas.microsoft.com/office/drawing/2014/main" val="20006"/>
                    </a:ext>
                  </a:extLst>
                </a:gridCol>
              </a:tblGrid>
              <a:tr h="2044000">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Phase</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Clr>
                          <a:schemeClr val="dk1"/>
                        </a:buClr>
                        <a:buSzPts val="2200"/>
                        <a:buFont typeface="Arial"/>
                        <a:buNone/>
                      </a:pPr>
                      <a:r>
                        <a:rPr lang="en" sz="1800">
                          <a:solidFill>
                            <a:schemeClr val="lt1"/>
                          </a:solidFill>
                          <a:latin typeface="+mn-lt"/>
                          <a:ea typeface="Open Sans"/>
                          <a:cs typeface="Open Sans"/>
                          <a:sym typeface="Open Sans"/>
                        </a:rPr>
                        <a:t>Total Spend</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dirty="0">
                          <a:solidFill>
                            <a:schemeClr val="lt1"/>
                          </a:solidFill>
                          <a:latin typeface="+mn-lt"/>
                          <a:ea typeface="Open Sans"/>
                          <a:cs typeface="Open Sans"/>
                          <a:sym typeface="Open Sans"/>
                        </a:rPr>
                        <a:t>Total Number of Site Visits</a:t>
                      </a:r>
                      <a:endParaRPr sz="1800" dirty="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Total Number of  Sales </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l" rtl="0">
                        <a:spcBef>
                          <a:spcPts val="0"/>
                        </a:spcBef>
                        <a:spcAft>
                          <a:spcPts val="0"/>
                        </a:spcAft>
                        <a:buNone/>
                      </a:pPr>
                      <a:r>
                        <a:rPr lang="en" sz="1800">
                          <a:solidFill>
                            <a:schemeClr val="lt1"/>
                          </a:solidFill>
                          <a:latin typeface="+mn-lt"/>
                          <a:ea typeface="Open Sans"/>
                          <a:cs typeface="Open Sans"/>
                          <a:sym typeface="Open Sans"/>
                        </a:rPr>
                        <a:t>Profit Per Sale</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ctr" rtl="0">
                        <a:spcBef>
                          <a:spcPts val="0"/>
                        </a:spcBef>
                        <a:spcAft>
                          <a:spcPts val="0"/>
                        </a:spcAft>
                        <a:buNone/>
                      </a:pPr>
                      <a:r>
                        <a:rPr lang="en" sz="1800">
                          <a:solidFill>
                            <a:schemeClr val="lt1"/>
                          </a:solidFill>
                          <a:latin typeface="+mn-lt"/>
                          <a:ea typeface="Open Sans"/>
                          <a:cs typeface="Open Sans"/>
                          <a:sym typeface="Open Sans"/>
                        </a:rPr>
                        <a:t>Total Profit</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tc>
                  <a:txBody>
                    <a:bodyPr/>
                    <a:lstStyle/>
                    <a:p>
                      <a:pPr marL="0" lvl="0" indent="0" algn="ctr" rtl="0">
                        <a:spcBef>
                          <a:spcPts val="0"/>
                        </a:spcBef>
                        <a:spcAft>
                          <a:spcPts val="0"/>
                        </a:spcAft>
                        <a:buNone/>
                      </a:pPr>
                      <a:r>
                        <a:rPr lang="en" sz="1800">
                          <a:solidFill>
                            <a:schemeClr val="lt1"/>
                          </a:solidFill>
                          <a:latin typeface="+mn-lt"/>
                          <a:ea typeface="Open Sans"/>
                          <a:cs typeface="Open Sans"/>
                          <a:sym typeface="Open Sans"/>
                        </a:rPr>
                        <a:t>ROI</a:t>
                      </a:r>
                      <a:endParaRPr sz="1800">
                        <a:solidFill>
                          <a:schemeClr val="lt1"/>
                        </a:solidFill>
                        <a:latin typeface="+mn-lt"/>
                        <a:ea typeface="Open Sans"/>
                        <a:cs typeface="Open Sans"/>
                        <a:sym typeface="Open Sans"/>
                      </a:endParaRPr>
                    </a:p>
                  </a:txBody>
                  <a:tcPr marL="77700" marR="77700" marT="178775" marB="178775" anchor="ctr">
                    <a:solidFill>
                      <a:srgbClr val="02B4E5"/>
                    </a:solidFill>
                  </a:tcPr>
                </a:tc>
                <a:extLst>
                  <a:ext uri="{0D108BD9-81ED-4DB2-BD59-A6C34878D82A}">
                    <a16:rowId xmlns:a16="http://schemas.microsoft.com/office/drawing/2014/main" val="10000"/>
                  </a:ext>
                </a:extLst>
              </a:tr>
              <a:tr h="1249275">
                <a:tc>
                  <a:txBody>
                    <a:bodyPr/>
                    <a:lstStyle/>
                    <a:p>
                      <a:pPr marL="0" lvl="0" indent="0" algn="l" rtl="0">
                        <a:spcBef>
                          <a:spcPts val="0"/>
                        </a:spcBef>
                        <a:spcAft>
                          <a:spcPts val="0"/>
                        </a:spcAft>
                        <a:buNone/>
                      </a:pPr>
                      <a:r>
                        <a:rPr lang="en" sz="1800" dirty="0">
                          <a:latin typeface="+mn-lt"/>
                          <a:ea typeface="Open Sans"/>
                          <a:cs typeface="Open Sans"/>
                          <a:sym typeface="Open Sans"/>
                        </a:rPr>
                        <a:t>Aware-</a:t>
                      </a:r>
                      <a:endParaRPr sz="1800" dirty="0">
                        <a:latin typeface="+mn-lt"/>
                        <a:ea typeface="Open Sans"/>
                        <a:cs typeface="Open Sans"/>
                        <a:sym typeface="Open Sans"/>
                      </a:endParaRPr>
                    </a:p>
                    <a:p>
                      <a:pPr marL="0" lvl="0" indent="0" algn="l" rtl="0">
                        <a:spcBef>
                          <a:spcPts val="0"/>
                        </a:spcBef>
                        <a:spcAft>
                          <a:spcPts val="0"/>
                        </a:spcAft>
                        <a:buNone/>
                      </a:pPr>
                      <a:r>
                        <a:rPr lang="en" sz="1800" dirty="0">
                          <a:latin typeface="+mn-lt"/>
                          <a:ea typeface="Open Sans"/>
                          <a:cs typeface="Open Sans"/>
                          <a:sym typeface="Open Sans"/>
                        </a:rPr>
                        <a:t>ness</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$12,500</a:t>
                      </a:r>
                      <a:endParaRPr sz="1800" dirty="0">
                        <a:latin typeface="+mn-lt"/>
                        <a:ea typeface="Open Sans"/>
                        <a:cs typeface="Open Sans"/>
                        <a:sym typeface="Open Sans"/>
                      </a:endParaRPr>
                    </a:p>
                  </a:txBody>
                  <a:tcPr marL="77700" marR="77700" marT="178775" marB="17877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mn-lt"/>
                          <a:ea typeface="Open Sans"/>
                          <a:cs typeface="Open Sans"/>
                          <a:sym typeface="Open Sans"/>
                        </a:rPr>
                        <a:t>7257</a:t>
                      </a:r>
                    </a:p>
                    <a:p>
                      <a:pPr marL="0" lvl="0" indent="0" algn="l" rtl="0">
                        <a:spcBef>
                          <a:spcPts val="0"/>
                        </a:spcBef>
                        <a:spcAft>
                          <a:spcPts val="0"/>
                        </a:spcAft>
                        <a:buNone/>
                      </a:pP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3</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 sz="1800">
                          <a:latin typeface="+mn-lt"/>
                          <a:ea typeface="Open Sans"/>
                          <a:cs typeface="Open Sans"/>
                          <a:sym typeface="Open Sans"/>
                        </a:rPr>
                        <a:t>$299</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$897</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-$11,603</a:t>
                      </a:r>
                      <a:endParaRPr sz="1800" dirty="0">
                        <a:latin typeface="+mn-lt"/>
                        <a:ea typeface="Open Sans"/>
                        <a:cs typeface="Open Sans"/>
                        <a:sym typeface="Open Sans"/>
                      </a:endParaRPr>
                    </a:p>
                  </a:txBody>
                  <a:tcPr marL="77700" marR="77700" marT="178775" marB="178775" anchor="ctr"/>
                </a:tc>
                <a:extLst>
                  <a:ext uri="{0D108BD9-81ED-4DB2-BD59-A6C34878D82A}">
                    <a16:rowId xmlns:a16="http://schemas.microsoft.com/office/drawing/2014/main" val="10001"/>
                  </a:ext>
                </a:extLst>
              </a:tr>
              <a:tr h="1491500">
                <a:tc>
                  <a:txBody>
                    <a:bodyPr/>
                    <a:lstStyle/>
                    <a:p>
                      <a:pPr marL="0" lvl="0" indent="0" algn="l" rtl="0">
                        <a:spcBef>
                          <a:spcPts val="0"/>
                        </a:spcBef>
                        <a:spcAft>
                          <a:spcPts val="0"/>
                        </a:spcAft>
                        <a:buNone/>
                      </a:pPr>
                      <a:r>
                        <a:rPr lang="en" sz="1800">
                          <a:latin typeface="+mn-lt"/>
                          <a:ea typeface="Open Sans"/>
                          <a:cs typeface="Open Sans"/>
                          <a:sym typeface="Open Sans"/>
                        </a:rPr>
                        <a:t>Interest</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$12,500</a:t>
                      </a:r>
                      <a:endParaRPr sz="1800" dirty="0">
                        <a:latin typeface="+mn-lt"/>
                        <a:ea typeface="Open Sans"/>
                        <a:cs typeface="Open Sans"/>
                        <a:sym typeface="Open Sans"/>
                      </a:endParaRPr>
                    </a:p>
                  </a:txBody>
                  <a:tcPr marL="77700" marR="77700" marT="178775" marB="17877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mn-lt"/>
                          <a:ea typeface="Open Sans"/>
                          <a:cs typeface="Open Sans"/>
                          <a:sym typeface="Open Sans"/>
                        </a:rPr>
                        <a:t>13576</a:t>
                      </a:r>
                    </a:p>
                    <a:p>
                      <a:pPr marL="0" lvl="0" indent="0" algn="l" rtl="0">
                        <a:spcBef>
                          <a:spcPts val="0"/>
                        </a:spcBef>
                        <a:spcAft>
                          <a:spcPts val="0"/>
                        </a:spcAft>
                        <a:buNone/>
                      </a:pP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14</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$299</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$4,186</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-$8,314</a:t>
                      </a:r>
                      <a:endParaRPr sz="1800" dirty="0">
                        <a:latin typeface="+mn-lt"/>
                        <a:ea typeface="Open Sans"/>
                        <a:cs typeface="Open Sans"/>
                        <a:sym typeface="Open Sans"/>
                      </a:endParaRPr>
                    </a:p>
                  </a:txBody>
                  <a:tcPr marL="77700" marR="77700" marT="178775" marB="178775" anchor="ctr"/>
                </a:tc>
                <a:extLst>
                  <a:ext uri="{0D108BD9-81ED-4DB2-BD59-A6C34878D82A}">
                    <a16:rowId xmlns:a16="http://schemas.microsoft.com/office/drawing/2014/main" val="10002"/>
                  </a:ext>
                </a:extLst>
              </a:tr>
              <a:tr h="1325100">
                <a:tc>
                  <a:txBody>
                    <a:bodyPr/>
                    <a:lstStyle/>
                    <a:p>
                      <a:pPr marL="0" lvl="0" indent="0" algn="l" rtl="0">
                        <a:spcBef>
                          <a:spcPts val="0"/>
                        </a:spcBef>
                        <a:spcAft>
                          <a:spcPts val="0"/>
                        </a:spcAft>
                        <a:buNone/>
                      </a:pPr>
                      <a:r>
                        <a:rPr lang="en" sz="1800">
                          <a:latin typeface="+mn-lt"/>
                          <a:ea typeface="Open Sans"/>
                          <a:cs typeface="Open Sans"/>
                          <a:sym typeface="Open Sans"/>
                        </a:rPr>
                        <a:t>Desire</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$25,000</a:t>
                      </a:r>
                    </a:p>
                  </a:txBody>
                  <a:tcPr marL="77700" marR="77700" marT="178775" marB="17877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latin typeface="+mn-lt"/>
                          <a:ea typeface="Open Sans"/>
                          <a:cs typeface="Open Sans"/>
                          <a:sym typeface="Open Sans"/>
                        </a:rPr>
                        <a:t>63712</a:t>
                      </a:r>
                    </a:p>
                    <a:p>
                      <a:pPr marL="0" lvl="0" indent="0" algn="l" rtl="0">
                        <a:spcBef>
                          <a:spcPts val="0"/>
                        </a:spcBef>
                        <a:spcAft>
                          <a:spcPts val="0"/>
                        </a:spcAft>
                        <a:buNone/>
                      </a:pP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192</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Clr>
                          <a:schemeClr val="dk1"/>
                        </a:buClr>
                        <a:buSzPts val="2200"/>
                        <a:buFont typeface="Arial"/>
                        <a:buNone/>
                      </a:pPr>
                      <a:r>
                        <a:rPr lang="en" sz="1800">
                          <a:solidFill>
                            <a:schemeClr val="dk1"/>
                          </a:solidFill>
                          <a:latin typeface="+mn-lt"/>
                          <a:ea typeface="Open Sans"/>
                          <a:cs typeface="Open Sans"/>
                          <a:sym typeface="Open Sans"/>
                        </a:rPr>
                        <a:t>$299</a:t>
                      </a:r>
                      <a:endParaRPr sz="180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$57,408</a:t>
                      </a:r>
                      <a:endParaRPr sz="1800" dirty="0">
                        <a:latin typeface="+mn-lt"/>
                        <a:ea typeface="Open Sans"/>
                        <a:cs typeface="Open Sans"/>
                        <a:sym typeface="Open Sans"/>
                      </a:endParaRPr>
                    </a:p>
                  </a:txBody>
                  <a:tcPr marL="77700" marR="77700" marT="178775" marB="178775" anchor="ctr"/>
                </a:tc>
                <a:tc>
                  <a:txBody>
                    <a:bodyPr/>
                    <a:lstStyle/>
                    <a:p>
                      <a:pPr marL="0" lvl="0" indent="0" algn="l" rtl="0">
                        <a:spcBef>
                          <a:spcPts val="0"/>
                        </a:spcBef>
                        <a:spcAft>
                          <a:spcPts val="0"/>
                        </a:spcAft>
                        <a:buNone/>
                      </a:pPr>
                      <a:r>
                        <a:rPr lang="en-US" sz="1800" dirty="0">
                          <a:latin typeface="+mn-lt"/>
                          <a:ea typeface="Open Sans"/>
                          <a:cs typeface="Open Sans"/>
                          <a:sym typeface="Open Sans"/>
                        </a:rPr>
                        <a:t>+$32,408</a:t>
                      </a:r>
                      <a:endParaRPr sz="1800" dirty="0">
                        <a:latin typeface="+mn-lt"/>
                        <a:ea typeface="Open Sans"/>
                        <a:cs typeface="Open Sans"/>
                        <a:sym typeface="Open Sans"/>
                      </a:endParaRPr>
                    </a:p>
                  </a:txBody>
                  <a:tcPr marL="77700" marR="77700" marT="178775" marB="178775" anchor="ctr"/>
                </a:tc>
                <a:extLst>
                  <a:ext uri="{0D108BD9-81ED-4DB2-BD59-A6C34878D82A}">
                    <a16:rowId xmlns:a16="http://schemas.microsoft.com/office/drawing/2014/main" val="10003"/>
                  </a:ext>
                </a:extLst>
              </a:tr>
              <a:tr h="1116075">
                <a:tc>
                  <a:txBody>
                    <a:bodyPr/>
                    <a:lstStyle/>
                    <a:p>
                      <a:pPr marL="0" lvl="0" indent="0" algn="ctr" rtl="0">
                        <a:spcBef>
                          <a:spcPts val="0"/>
                        </a:spcBef>
                        <a:spcAft>
                          <a:spcPts val="0"/>
                        </a:spcAft>
                        <a:buNone/>
                      </a:pPr>
                      <a:r>
                        <a:rPr lang="en" sz="1800" b="1">
                          <a:latin typeface="+mn-lt"/>
                          <a:ea typeface="Open Sans"/>
                          <a:cs typeface="Open Sans"/>
                          <a:sym typeface="Open Sans"/>
                        </a:rPr>
                        <a:t>Total </a:t>
                      </a:r>
                      <a:endParaRPr sz="1800" b="1">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DBE2E8"/>
                    </a:solidFill>
                  </a:tcPr>
                </a:tc>
                <a:tc>
                  <a:txBody>
                    <a:bodyPr/>
                    <a:lstStyle/>
                    <a:p>
                      <a:pPr marL="0" lvl="0" indent="0" algn="l" rtl="0">
                        <a:spcBef>
                          <a:spcPts val="0"/>
                        </a:spcBef>
                        <a:spcAft>
                          <a:spcPts val="0"/>
                        </a:spcAft>
                        <a:buNone/>
                      </a:pPr>
                      <a:r>
                        <a:rPr lang="en-US" sz="1800" dirty="0">
                          <a:latin typeface="+mn-lt"/>
                          <a:ea typeface="Open Sans"/>
                          <a:cs typeface="Open Sans"/>
                          <a:sym typeface="Open Sans"/>
                        </a:rPr>
                        <a:t>$50,000</a:t>
                      </a:r>
                      <a:endParaRPr sz="1800"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1800" b="1" dirty="0">
                          <a:latin typeface="+mn-lt"/>
                          <a:ea typeface="Open Sans"/>
                          <a:cs typeface="Open Sans"/>
                          <a:sym typeface="Open Sans"/>
                        </a:rPr>
                        <a:t>84545</a:t>
                      </a:r>
                      <a:endParaRPr sz="1800" b="1"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1800" b="1" dirty="0">
                          <a:latin typeface="+mn-lt"/>
                          <a:ea typeface="Open Sans"/>
                          <a:cs typeface="Open Sans"/>
                          <a:sym typeface="Open Sans"/>
                        </a:rPr>
                        <a:t>209</a:t>
                      </a:r>
                      <a:endParaRPr sz="1800" b="1"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endParaRPr sz="1800" b="1" dirty="0">
                        <a:latin typeface="+mn-lt"/>
                        <a:ea typeface="Open Sans"/>
                        <a:cs typeface="Open Sans"/>
                        <a:sym typeface="Open Sans"/>
                      </a:endParaRPr>
                    </a:p>
                  </a:txBody>
                  <a:tcPr marL="77700" marR="77700" marT="178775" marB="17877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solidFill>
                      <a:srgbClr val="DBE2E8"/>
                    </a:solidFill>
                  </a:tcPr>
                </a:tc>
                <a:tc>
                  <a:txBody>
                    <a:bodyPr/>
                    <a:lstStyle/>
                    <a:p>
                      <a:pPr marL="0" lvl="0" indent="0" algn="ctr" rtl="0">
                        <a:spcBef>
                          <a:spcPts val="0"/>
                        </a:spcBef>
                        <a:spcAft>
                          <a:spcPts val="0"/>
                        </a:spcAft>
                        <a:buClr>
                          <a:schemeClr val="dk1"/>
                        </a:buClr>
                        <a:buSzPts val="2200"/>
                        <a:buFont typeface="Arial"/>
                        <a:buNone/>
                      </a:pPr>
                      <a:r>
                        <a:rPr lang="en-US" sz="1800" dirty="0">
                          <a:latin typeface="+mn-lt"/>
                          <a:ea typeface="Open Sans"/>
                          <a:cs typeface="Open Sans"/>
                          <a:sym typeface="Open Sans"/>
                        </a:rPr>
                        <a:t>$62,491</a:t>
                      </a:r>
                      <a:endParaRPr sz="1800" dirty="0">
                        <a:latin typeface="+mn-lt"/>
                        <a:ea typeface="Open Sans"/>
                        <a:cs typeface="Open Sans"/>
                        <a:sym typeface="Open Sans"/>
                      </a:endParaRPr>
                    </a:p>
                  </a:txBody>
                  <a:tcPr marL="77700" marR="77700" marT="178775" marB="1787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US" sz="1800" dirty="0">
                          <a:latin typeface="+mn-lt"/>
                          <a:ea typeface="Open Sans"/>
                          <a:cs typeface="Open Sans"/>
                          <a:sym typeface="Open Sans"/>
                        </a:rPr>
                        <a:t>+$12,491</a:t>
                      </a:r>
                      <a:endParaRPr sz="1800" dirty="0">
                        <a:latin typeface="+mn-lt"/>
                        <a:ea typeface="Open Sans"/>
                        <a:cs typeface="Open Sans"/>
                        <a:sym typeface="Open Sans"/>
                      </a:endParaRPr>
                    </a:p>
                  </a:txBody>
                  <a:tcPr marL="77700" marR="77700" marT="178775" marB="1787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FC9D9"/>
        </a:solidFill>
        <a:effectLst/>
      </p:bgPr>
    </p:bg>
    <p:spTree>
      <p:nvGrpSpPr>
        <p:cNvPr id="1" name="Shape 283"/>
        <p:cNvGrpSpPr/>
        <p:nvPr/>
      </p:nvGrpSpPr>
      <p:grpSpPr>
        <a:xfrm>
          <a:off x="0" y="0"/>
          <a:ext cx="0" cy="0"/>
          <a:chOff x="0" y="0"/>
          <a:chExt cx="0" cy="0"/>
        </a:xfrm>
      </p:grpSpPr>
      <p:sp>
        <p:nvSpPr>
          <p:cNvPr id="284" name="Google Shape;284;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Arial" panose="020B0604020202020204" pitchFamily="34" charset="0"/>
                <a:ea typeface="Open Sans"/>
                <a:cs typeface="Open Sans"/>
                <a:sym typeface="Open Sans"/>
              </a:rPr>
              <a:t>1. Customer Journey Based Marketing Plan</a:t>
            </a:r>
            <a:endParaRPr sz="2000" dirty="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96"/>
          <p:cNvSpPr txBox="1">
            <a:spLocks noGrp="1"/>
          </p:cNvSpPr>
          <p:nvPr>
            <p:ph type="title"/>
          </p:nvPr>
        </p:nvSpPr>
        <p:spPr>
          <a:xfrm>
            <a:off x="0" y="0"/>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rgbClr val="2D3D4A"/>
                </a:solidFill>
                <a:latin typeface="+mj-lt"/>
              </a:rPr>
              <a:t>Additional Channels or Recommendations:</a:t>
            </a:r>
            <a:endParaRPr sz="4000" dirty="0">
              <a:solidFill>
                <a:srgbClr val="2D3D4A"/>
              </a:solidFill>
              <a:latin typeface="+mj-lt"/>
            </a:endParaRPr>
          </a:p>
        </p:txBody>
      </p:sp>
      <p:sp>
        <p:nvSpPr>
          <p:cNvPr id="421" name="Google Shape;421;p96"/>
          <p:cNvSpPr txBox="1"/>
          <p:nvPr/>
        </p:nvSpPr>
        <p:spPr>
          <a:xfrm>
            <a:off x="0" y="1328056"/>
            <a:ext cx="7772400" cy="8730344"/>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mj-lt"/>
              <a:buAutoNum type="arabicPeriod"/>
            </a:pPr>
            <a:r>
              <a:rPr lang="en-US" sz="2400" dirty="0">
                <a:effectLst/>
                <a:latin typeface="Arial" panose="020B0604020202020204" pitchFamily="34" charset="0"/>
                <a:ea typeface="Calibri" panose="020F0502020204030204" pitchFamily="34" charset="0"/>
                <a:cs typeface="Times New Roman" panose="02020603050405020304" pitchFamily="18" charset="0"/>
              </a:rPr>
              <a:t>Using an SEO driven content plan, organic reach can be grown through search and social media. It will also include blogposts (testimonials) written be graduates of the program and expert’s guide/advice on career change.</a:t>
            </a:r>
          </a:p>
          <a:p>
            <a:pPr marL="342900" marR="0" lvl="0" indent="-342900">
              <a:lnSpc>
                <a:spcPct val="107000"/>
              </a:lnSpc>
              <a:spcBef>
                <a:spcPts val="0"/>
              </a:spcBef>
              <a:spcAft>
                <a:spcPts val="0"/>
              </a:spcAft>
              <a:buFont typeface="+mj-lt"/>
              <a:buAutoNum type="arabicPeriod"/>
            </a:pPr>
            <a:endParaRPr lang="en-US" sz="2400" dirty="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dirty="0">
                <a:effectLst/>
                <a:latin typeface="Arial" panose="020B0604020202020204" pitchFamily="34" charset="0"/>
                <a:ea typeface="Calibri" panose="020F0502020204030204" pitchFamily="34" charset="0"/>
                <a:cs typeface="Times New Roman" panose="02020603050405020304" pitchFamily="18" charset="0"/>
              </a:rPr>
              <a:t>I’ll add “free eBook” and “free online courses” to the landing page to captivate the interest of visitors to signup for future email marketing campaigns.</a:t>
            </a:r>
          </a:p>
          <a:p>
            <a:pPr marL="342900" marR="0" lvl="0" indent="-342900">
              <a:lnSpc>
                <a:spcPct val="107000"/>
              </a:lnSpc>
              <a:spcBef>
                <a:spcPts val="0"/>
              </a:spcBef>
              <a:spcAft>
                <a:spcPts val="0"/>
              </a:spcAft>
              <a:buFont typeface="+mj-lt"/>
              <a:buAutoNum type="arabicPeriod"/>
            </a:pPr>
            <a:endParaRPr lang="en-US" sz="2400" dirty="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dirty="0">
                <a:effectLst/>
                <a:latin typeface="Arial" panose="020B0604020202020204" pitchFamily="34" charset="0"/>
                <a:ea typeface="Calibri" panose="020F0502020204030204" pitchFamily="34" charset="0"/>
                <a:cs typeface="Times New Roman" panose="02020603050405020304" pitchFamily="18" charset="0"/>
              </a:rPr>
              <a:t>Using LinkedIn and Facebook we can calculate which channel performed better based on the ROI. I will use my targe5 persona and others like entrepreneurs, front wed developers and copywriters. Emails collected from both Channel can later be use for remarketing to get better 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FC9D9"/>
        </a:solidFill>
        <a:effectLst/>
      </p:bgPr>
    </p:bg>
    <p:spTree>
      <p:nvGrpSpPr>
        <p:cNvPr id="1" name="Shape 425"/>
        <p:cNvGrpSpPr/>
        <p:nvPr/>
      </p:nvGrpSpPr>
      <p:grpSpPr>
        <a:xfrm>
          <a:off x="0" y="0"/>
          <a:ext cx="0" cy="0"/>
          <a:chOff x="0" y="0"/>
          <a:chExt cx="0" cy="0"/>
        </a:xfrm>
      </p:grpSpPr>
      <p:sp>
        <p:nvSpPr>
          <p:cNvPr id="426" name="Google Shape;426;p97"/>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endParaRPr sz="3000" b="1" dirty="0">
              <a:solidFill>
                <a:srgbClr val="FFFFFF"/>
              </a:solidFill>
              <a:latin typeface="Arial" panose="020B0604020202020204" pitchFamily="34" charset="0"/>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Arial" panose="020B0604020202020204" pitchFamily="34" charset="0"/>
                <a:ea typeface="Open Sans"/>
                <a:cs typeface="Open Sans"/>
                <a:sym typeface="Open Sans"/>
              </a:rPr>
              <a:t>3. Showcase Work</a:t>
            </a:r>
            <a:endParaRPr sz="2000" dirty="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3" name="Title 2">
            <a:extLst>
              <a:ext uri="{FF2B5EF4-FFF2-40B4-BE49-F238E27FC236}">
                <a16:creationId xmlns:a16="http://schemas.microsoft.com/office/drawing/2014/main" id="{D0F60465-0619-A83D-72EF-FDF2D82F11C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7BF608-9B55-A99A-659F-5061E26523F4}"/>
              </a:ext>
            </a:extLst>
          </p:cNvPr>
          <p:cNvPicPr>
            <a:picLocks noChangeAspect="1"/>
          </p:cNvPicPr>
          <p:nvPr/>
        </p:nvPicPr>
        <p:blipFill>
          <a:blip r:embed="rId3"/>
          <a:stretch>
            <a:fillRect/>
          </a:stretch>
        </p:blipFill>
        <p:spPr>
          <a:xfrm>
            <a:off x="1407" y="2666"/>
            <a:ext cx="7772400" cy="10058400"/>
          </a:xfrm>
          <a:prstGeom prst="rect">
            <a:avLst/>
          </a:prstGeom>
        </p:spPr>
      </p:pic>
      <p:sp>
        <p:nvSpPr>
          <p:cNvPr id="6" name="TextBox 5">
            <a:extLst>
              <a:ext uri="{FF2B5EF4-FFF2-40B4-BE49-F238E27FC236}">
                <a16:creationId xmlns:a16="http://schemas.microsoft.com/office/drawing/2014/main" id="{76230591-4364-2866-E9C3-496169EC6381}"/>
              </a:ext>
            </a:extLst>
          </p:cNvPr>
          <p:cNvSpPr txBox="1"/>
          <p:nvPr/>
        </p:nvSpPr>
        <p:spPr>
          <a:xfrm>
            <a:off x="531628" y="8144540"/>
            <a:ext cx="3742660" cy="400110"/>
          </a:xfrm>
          <a:prstGeom prst="rect">
            <a:avLst/>
          </a:prstGeom>
          <a:noFill/>
        </p:spPr>
        <p:txBody>
          <a:bodyPr wrap="square" rtlCol="0">
            <a:spAutoFit/>
          </a:bodyPr>
          <a:lstStyle/>
          <a:p>
            <a:r>
              <a:rPr lang="en-US" sz="2000" dirty="0"/>
              <a:t>BY PEACE AGHEDO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E7E-04A5-B848-3707-B2F80551CFA4}"/>
              </a:ext>
            </a:extLst>
          </p:cNvPr>
          <p:cNvSpPr>
            <a:spLocks noGrp="1"/>
          </p:cNvSpPr>
          <p:nvPr>
            <p:ph type="title"/>
          </p:nvPr>
        </p:nvSpPr>
        <p:spPr/>
        <p:txBody>
          <a:bodyPr/>
          <a:lstStyle/>
          <a:p>
            <a:r>
              <a:rPr lang="en-GB" sz="2800" b="1" dirty="0">
                <a:solidFill>
                  <a:srgbClr val="2E3D49"/>
                </a:solidFill>
              </a:rPr>
              <a:t>Marketing Objective</a:t>
            </a:r>
            <a:br>
              <a:rPr lang="en-GB" sz="2800" b="1" dirty="0">
                <a:solidFill>
                  <a:srgbClr val="2E3D49"/>
                </a:solidFill>
              </a:rPr>
            </a:br>
            <a:endParaRPr lang="en-US" dirty="0"/>
          </a:p>
        </p:txBody>
      </p:sp>
      <p:sp>
        <p:nvSpPr>
          <p:cNvPr id="6" name="Google Shape;278;p78">
            <a:extLst>
              <a:ext uri="{FF2B5EF4-FFF2-40B4-BE49-F238E27FC236}">
                <a16:creationId xmlns:a16="http://schemas.microsoft.com/office/drawing/2014/main" id="{08EC6CE3-FB2E-6653-3982-609121E65159}"/>
              </a:ext>
            </a:extLst>
          </p:cNvPr>
          <p:cNvSpPr txBox="1">
            <a:spLocks noGrp="1"/>
          </p:cNvSpPr>
          <p:nvPr>
            <p:ph type="body" idx="1"/>
          </p:nvPr>
        </p:nvSpPr>
        <p:spPr>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lvl="0" indent="0" algn="l" rtl="0">
              <a:spcBef>
                <a:spcPts val="0"/>
              </a:spcBef>
              <a:spcAft>
                <a:spcPts val="0"/>
              </a:spcAft>
              <a:buNone/>
            </a:pPr>
            <a:r>
              <a:rPr lang="en-US" altLang="en-GB" sz="2200" dirty="0">
                <a:solidFill>
                  <a:srgbClr val="525C65"/>
                </a:solidFill>
                <a:highlight>
                  <a:srgbClr val="FFFFFF"/>
                </a:highlight>
                <a:latin typeface="Calibri" panose="020F0502020204030204" charset="0"/>
                <a:ea typeface="Open Sans Light"/>
                <a:cs typeface="Calibri" panose="020F0502020204030204" charset="0"/>
                <a:sym typeface="Open Sans Light"/>
              </a:rPr>
              <a:t>To get 60 new readers for my blog post() withing 4 months (of publishing the </a:t>
            </a:r>
            <a:r>
              <a:rPr lang="en-US" altLang="en-GB" sz="2200" dirty="0" err="1">
                <a:solidFill>
                  <a:srgbClr val="525C65"/>
                </a:solidFill>
                <a:highlight>
                  <a:srgbClr val="FFFFFF"/>
                </a:highlight>
                <a:latin typeface="Calibri" panose="020F0502020204030204" charset="0"/>
                <a:ea typeface="Open Sans Light"/>
                <a:cs typeface="Calibri" panose="020F0502020204030204" charset="0"/>
                <a:sym typeface="Open Sans Light"/>
              </a:rPr>
              <a:t>artice</a:t>
            </a:r>
            <a:r>
              <a:rPr lang="en-US" altLang="en-GB" sz="2200" dirty="0">
                <a:solidFill>
                  <a:srgbClr val="525C65"/>
                </a:solidFill>
                <a:highlight>
                  <a:srgbClr val="FFFFFF"/>
                </a:highlight>
                <a:latin typeface="Calibri" panose="020F0502020204030204" charset="0"/>
                <a:ea typeface="Open Sans Light"/>
                <a:cs typeface="Calibri" panose="020F0502020204030204" charset="0"/>
                <a:sym typeface="Open Sans Light"/>
              </a:rPr>
              <a:t>) without spending 1 naira for ads.</a:t>
            </a:r>
            <a:br>
              <a:rPr lang="en-GB" sz="2200" i="1" dirty="0">
                <a:solidFill>
                  <a:srgbClr val="525C65"/>
                </a:solidFill>
                <a:highlight>
                  <a:srgbClr val="FFFFFF"/>
                </a:highlight>
                <a:latin typeface="Open Sans Light"/>
                <a:ea typeface="Open Sans Light"/>
                <a:cs typeface="Open Sans Light"/>
                <a:sym typeface="Open Sans Light"/>
              </a:rPr>
            </a:br>
            <a:endParaRPr sz="2200" i="1" dirty="0">
              <a:solidFill>
                <a:srgbClr val="525C65"/>
              </a:solidFill>
              <a:highlight>
                <a:srgbClr val="FFFFFF"/>
              </a:highlight>
              <a:latin typeface="Open Sans Light"/>
              <a:ea typeface="Open Sans Light"/>
              <a:cs typeface="Open Sans Light"/>
              <a:sym typeface="Open Sans Light"/>
            </a:endParaRPr>
          </a:p>
          <a:p>
            <a:pPr marL="0" lvl="0" indent="0" algn="l" rtl="0">
              <a:spcBef>
                <a:spcPts val="1600"/>
              </a:spcBef>
              <a:spcAft>
                <a:spcPts val="1600"/>
              </a:spcAft>
              <a:buNone/>
            </a:pPr>
            <a:endParaRPr sz="2200" i="1" dirty="0">
              <a:solidFill>
                <a:srgbClr val="525C65"/>
              </a:solidFill>
              <a:highlight>
                <a:srgbClr val="FFFFFF"/>
              </a:highlight>
              <a:latin typeface="Open Sans Light"/>
              <a:ea typeface="Open Sans Light"/>
              <a:cs typeface="Open Sans Light"/>
              <a:sym typeface="Open Sans Light"/>
            </a:endParaRPr>
          </a:p>
        </p:txBody>
      </p:sp>
    </p:spTree>
    <p:extLst>
      <p:ext uri="{BB962C8B-B14F-4D97-AF65-F5344CB8AC3E}">
        <p14:creationId xmlns:p14="http://schemas.microsoft.com/office/powerpoint/2010/main" val="2417213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AE27-DBB0-7E35-3629-D98D040F0888}"/>
              </a:ext>
            </a:extLst>
          </p:cNvPr>
          <p:cNvSpPr>
            <a:spLocks noGrp="1"/>
          </p:cNvSpPr>
          <p:nvPr>
            <p:ph type="title"/>
          </p:nvPr>
        </p:nvSpPr>
        <p:spPr/>
        <p:txBody>
          <a:bodyPr/>
          <a:lstStyle/>
          <a:p>
            <a:r>
              <a:rPr lang="en-US" dirty="0"/>
              <a:t>KPI</a:t>
            </a:r>
          </a:p>
        </p:txBody>
      </p:sp>
      <p:sp>
        <p:nvSpPr>
          <p:cNvPr id="3" name="Text Placeholder 2">
            <a:extLst>
              <a:ext uri="{FF2B5EF4-FFF2-40B4-BE49-F238E27FC236}">
                <a16:creationId xmlns:a16="http://schemas.microsoft.com/office/drawing/2014/main" id="{6C3C7990-DC02-68D9-8C4C-8C99379518CF}"/>
              </a:ext>
            </a:extLst>
          </p:cNvPr>
          <p:cNvSpPr>
            <a:spLocks noGrp="1"/>
          </p:cNvSpPr>
          <p:nvPr>
            <p:ph type="body" idx="1"/>
          </p:nvPr>
        </p:nvSpPr>
        <p:spPr/>
        <p:txBody>
          <a:bodyPr/>
          <a:lstStyle/>
          <a:p>
            <a:r>
              <a:rPr lang="en-GB" sz="1800" i="1" dirty="0">
                <a:solidFill>
                  <a:srgbClr val="525C65"/>
                </a:solidFill>
                <a:highlight>
                  <a:srgbClr val="FFFFFF"/>
                </a:highlight>
                <a:latin typeface="Open Sans Light"/>
                <a:ea typeface="Open Sans Light"/>
                <a:cs typeface="Open Sans Light"/>
                <a:sym typeface="Open Sans Light"/>
              </a:rPr>
              <a:t>The </a:t>
            </a:r>
            <a:r>
              <a:rPr lang="en-US" altLang="en-GB" sz="1800" i="1" dirty="0">
                <a:solidFill>
                  <a:srgbClr val="525C65"/>
                </a:solidFill>
                <a:highlight>
                  <a:srgbClr val="FFFFFF"/>
                </a:highlight>
                <a:latin typeface="Open Sans Light"/>
                <a:ea typeface="Open Sans Light"/>
                <a:cs typeface="Open Sans Light"/>
                <a:sym typeface="Open Sans Light"/>
              </a:rPr>
              <a:t>primary </a:t>
            </a:r>
            <a:r>
              <a:rPr lang="en-GB" sz="1800" i="1" dirty="0">
                <a:solidFill>
                  <a:srgbClr val="525C65"/>
                </a:solidFill>
                <a:highlight>
                  <a:srgbClr val="FFFFFF"/>
                </a:highlight>
                <a:latin typeface="Open Sans Light"/>
                <a:ea typeface="Open Sans Light"/>
                <a:cs typeface="Open Sans Light"/>
                <a:sym typeface="Open Sans Light"/>
              </a:rPr>
              <a:t>KPI </a:t>
            </a:r>
            <a:r>
              <a:rPr lang="en-US" altLang="en-GB" sz="1800" i="1" dirty="0">
                <a:solidFill>
                  <a:srgbClr val="525C65"/>
                </a:solidFill>
                <a:highlight>
                  <a:srgbClr val="FFFFFF"/>
                </a:highlight>
                <a:latin typeface="Open Sans Light"/>
                <a:ea typeface="Open Sans Light"/>
                <a:cs typeface="Open Sans Light"/>
                <a:sym typeface="Open Sans Light"/>
              </a:rPr>
              <a:t>to measure the marketing success would be the number of new readers </a:t>
            </a:r>
            <a:r>
              <a:rPr lang="en-US" altLang="en-GB" sz="1800" i="1" dirty="0" err="1">
                <a:solidFill>
                  <a:srgbClr val="525C65"/>
                </a:solidFill>
                <a:highlight>
                  <a:srgbClr val="FFFFFF"/>
                </a:highlight>
                <a:latin typeface="Open Sans Light"/>
                <a:ea typeface="Open Sans Light"/>
                <a:cs typeface="Open Sans Light"/>
                <a:sym typeface="Open Sans Light"/>
              </a:rPr>
              <a:t>i</a:t>
            </a:r>
            <a:r>
              <a:rPr lang="en-US" altLang="en-GB" sz="1800" i="1" dirty="0">
                <a:solidFill>
                  <a:srgbClr val="525C65"/>
                </a:solidFill>
                <a:highlight>
                  <a:srgbClr val="FFFFFF"/>
                </a:highlight>
                <a:latin typeface="Open Sans Light"/>
                <a:ea typeface="Open Sans Light"/>
                <a:cs typeface="Open Sans Light"/>
                <a:sym typeface="Open Sans Light"/>
              </a:rPr>
              <a:t> get for my blog().</a:t>
            </a:r>
            <a:endParaRPr lang="en-US" dirty="0"/>
          </a:p>
        </p:txBody>
      </p:sp>
    </p:spTree>
    <p:extLst>
      <p:ext uri="{BB962C8B-B14F-4D97-AF65-F5344CB8AC3E}">
        <p14:creationId xmlns:p14="http://schemas.microsoft.com/office/powerpoint/2010/main" val="3561242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4DD4BD-9081-6007-457E-32C266206E68}"/>
              </a:ext>
            </a:extLst>
          </p:cNvPr>
          <p:cNvSpPr>
            <a:spLocks noGrp="1"/>
          </p:cNvSpPr>
          <p:nvPr>
            <p:ph type="body" idx="1"/>
          </p:nvPr>
        </p:nvSpPr>
        <p:spPr>
          <a:xfrm>
            <a:off x="0" y="1297172"/>
            <a:ext cx="7772400" cy="8757457"/>
          </a:xfrm>
        </p:spPr>
        <p:txBody>
          <a:bodyPr/>
          <a:lstStyle/>
          <a:p>
            <a:endParaRPr lang="en-US" dirty="0"/>
          </a:p>
        </p:txBody>
      </p:sp>
      <p:pic>
        <p:nvPicPr>
          <p:cNvPr id="4" name="Picture 3">
            <a:extLst>
              <a:ext uri="{FF2B5EF4-FFF2-40B4-BE49-F238E27FC236}">
                <a16:creationId xmlns:a16="http://schemas.microsoft.com/office/drawing/2014/main" id="{14408A69-A5FE-64DA-04C3-8240E9343682}"/>
              </a:ext>
            </a:extLst>
          </p:cNvPr>
          <p:cNvPicPr>
            <a:picLocks noChangeAspect="1"/>
          </p:cNvPicPr>
          <p:nvPr/>
        </p:nvPicPr>
        <p:blipFill>
          <a:blip r:embed="rId2"/>
          <a:stretch>
            <a:fillRect/>
          </a:stretch>
        </p:blipFill>
        <p:spPr>
          <a:xfrm>
            <a:off x="168916" y="887566"/>
            <a:ext cx="7434568" cy="9120101"/>
          </a:xfrm>
          <a:prstGeom prst="rect">
            <a:avLst/>
          </a:prstGeom>
        </p:spPr>
      </p:pic>
      <p:pic>
        <p:nvPicPr>
          <p:cNvPr id="5" name="Picture 4">
            <a:extLst>
              <a:ext uri="{FF2B5EF4-FFF2-40B4-BE49-F238E27FC236}">
                <a16:creationId xmlns:a16="http://schemas.microsoft.com/office/drawing/2014/main" id="{2393A1A4-290E-21C8-8033-9822AB2161EF}"/>
              </a:ext>
            </a:extLst>
          </p:cNvPr>
          <p:cNvPicPr>
            <a:picLocks noChangeAspect="1"/>
          </p:cNvPicPr>
          <p:nvPr/>
        </p:nvPicPr>
        <p:blipFill>
          <a:blip r:embed="rId3"/>
          <a:stretch>
            <a:fillRect/>
          </a:stretch>
        </p:blipFill>
        <p:spPr>
          <a:xfrm>
            <a:off x="3052762" y="4009025"/>
            <a:ext cx="1666875" cy="1666875"/>
          </a:xfrm>
          <a:prstGeom prst="rect">
            <a:avLst/>
          </a:prstGeom>
        </p:spPr>
      </p:pic>
      <p:pic>
        <p:nvPicPr>
          <p:cNvPr id="6" name="Picture 5">
            <a:extLst>
              <a:ext uri="{FF2B5EF4-FFF2-40B4-BE49-F238E27FC236}">
                <a16:creationId xmlns:a16="http://schemas.microsoft.com/office/drawing/2014/main" id="{366D10A2-827B-A9AB-EFB0-B763764D465B}"/>
              </a:ext>
            </a:extLst>
          </p:cNvPr>
          <p:cNvPicPr>
            <a:picLocks noChangeAspect="1"/>
          </p:cNvPicPr>
          <p:nvPr/>
        </p:nvPicPr>
        <p:blipFill>
          <a:blip r:embed="rId4"/>
          <a:stretch>
            <a:fillRect/>
          </a:stretch>
        </p:blipFill>
        <p:spPr>
          <a:xfrm>
            <a:off x="0" y="50733"/>
            <a:ext cx="7248525" cy="1285875"/>
          </a:xfrm>
          <a:prstGeom prst="rect">
            <a:avLst/>
          </a:prstGeom>
        </p:spPr>
      </p:pic>
    </p:spTree>
    <p:extLst>
      <p:ext uri="{BB962C8B-B14F-4D97-AF65-F5344CB8AC3E}">
        <p14:creationId xmlns:p14="http://schemas.microsoft.com/office/powerpoint/2010/main" val="902540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00217-6711-EC8A-F2A3-D5F1A5636C87}"/>
              </a:ext>
            </a:extLst>
          </p:cNvPr>
          <p:cNvSpPr>
            <a:spLocks noGrp="1"/>
          </p:cNvSpPr>
          <p:nvPr>
            <p:ph type="title"/>
          </p:nvPr>
        </p:nvSpPr>
        <p:spPr/>
        <p:txBody>
          <a:bodyPr/>
          <a:lstStyle/>
          <a:p>
            <a:r>
              <a:rPr lang="en-US" sz="2800" b="1" dirty="0">
                <a:solidFill>
                  <a:srgbClr val="2E3D49"/>
                </a:solidFill>
              </a:rPr>
              <a:t>What is the theme and framework of your blog post?</a:t>
            </a:r>
            <a:br>
              <a:rPr lang="en-US" sz="2800" b="1" dirty="0">
                <a:solidFill>
                  <a:srgbClr val="2E3D49"/>
                </a:solidFill>
              </a:rPr>
            </a:br>
            <a:endParaRPr lang="en-US" dirty="0"/>
          </a:p>
        </p:txBody>
      </p:sp>
      <p:sp>
        <p:nvSpPr>
          <p:cNvPr id="3" name="Text Placeholder 2">
            <a:extLst>
              <a:ext uri="{FF2B5EF4-FFF2-40B4-BE49-F238E27FC236}">
                <a16:creationId xmlns:a16="http://schemas.microsoft.com/office/drawing/2014/main" id="{2173C7BD-64AA-1DAA-BE58-139AC8132BFC}"/>
              </a:ext>
            </a:extLst>
          </p:cNvPr>
          <p:cNvSpPr>
            <a:spLocks noGrp="1"/>
          </p:cNvSpPr>
          <p:nvPr>
            <p:ph type="body" idx="1"/>
          </p:nvPr>
        </p:nvSpPr>
        <p:spPr/>
        <p:txBody>
          <a:bodyPr/>
          <a:lstStyle/>
          <a:p>
            <a:pPr marL="0" lvl="0" indent="0" algn="l" rtl="0">
              <a:spcBef>
                <a:spcPts val="0"/>
              </a:spcBef>
              <a:spcAft>
                <a:spcPts val="0"/>
              </a:spcAft>
              <a:buNone/>
            </a:pPr>
            <a:r>
              <a:rPr lang="en-US" sz="1800" dirty="0">
                <a:solidFill>
                  <a:srgbClr val="525C65"/>
                </a:solidFill>
                <a:highlight>
                  <a:srgbClr val="FFFFFF"/>
                </a:highlight>
                <a:latin typeface="Calibri" panose="020F0502020204030204" charset="0"/>
                <a:ea typeface="Open Sans Light"/>
                <a:cs typeface="Calibri" panose="020F0502020204030204" charset="0"/>
                <a:sym typeface="Open Sans Light"/>
              </a:rPr>
              <a:t>Provide a brief summary of your blog post including the following:</a:t>
            </a:r>
          </a:p>
          <a:p>
            <a:pPr marL="457200" lvl="0" indent="-368300" algn="l" rtl="0">
              <a:spcBef>
                <a:spcPts val="1600"/>
              </a:spcBef>
              <a:spcAft>
                <a:spcPts val="0"/>
              </a:spcAft>
              <a:buClr>
                <a:srgbClr val="525C65"/>
              </a:buClr>
              <a:buSzPts val="2200"/>
              <a:buAutoNum type="arabicPeriod"/>
            </a:pPr>
            <a:r>
              <a:rPr lang="en-US" sz="1800" b="1" dirty="0">
                <a:solidFill>
                  <a:srgbClr val="525C65"/>
                </a:solidFill>
                <a:highlight>
                  <a:srgbClr val="FFFFFF"/>
                </a:highlight>
                <a:latin typeface="Calibri" panose="020F0502020204030204" charset="0"/>
                <a:cs typeface="Calibri" panose="020F0502020204030204" charset="0"/>
              </a:rPr>
              <a:t>Sele</a:t>
            </a:r>
            <a:r>
              <a:rPr lang="en-US" sz="1800" b="1" dirty="0">
                <a:solidFill>
                  <a:srgbClr val="525C65"/>
                </a:solidFill>
                <a:latin typeface="Calibri" panose="020F0502020204030204" charset="0"/>
                <a:cs typeface="Calibri" panose="020F0502020204030204" charset="0"/>
              </a:rPr>
              <a:t>ct a theme for your blog post:</a:t>
            </a:r>
          </a:p>
          <a:p>
            <a:pPr marL="914400" lvl="0" indent="-368300" algn="l" rtl="0">
              <a:spcBef>
                <a:spcPts val="0"/>
              </a:spcBef>
              <a:spcAft>
                <a:spcPts val="0"/>
              </a:spcAft>
              <a:buClr>
                <a:srgbClr val="525C65"/>
              </a:buClr>
              <a:buSzPts val="2200"/>
              <a:buFont typeface="Open Sans Light"/>
              <a:buChar char="●"/>
            </a:pPr>
            <a:r>
              <a:rPr lang="en-US" sz="1800" dirty="0">
                <a:solidFill>
                  <a:srgbClr val="525C65"/>
                </a:solidFill>
                <a:latin typeface="Calibri" panose="020F0502020204030204" charset="0"/>
                <a:ea typeface="Open Sans Light"/>
                <a:cs typeface="Calibri" panose="020F0502020204030204" charset="0"/>
                <a:sym typeface="Open Sans Light"/>
              </a:rPr>
              <a:t>I Choose “Why have you decided to take the Digital Marketing Nanodegree Program?</a:t>
            </a:r>
          </a:p>
          <a:p>
            <a:pPr marL="0" lvl="0" indent="0" algn="l" rtl="0">
              <a:spcBef>
                <a:spcPts val="1600"/>
              </a:spcBef>
              <a:spcAft>
                <a:spcPts val="0"/>
              </a:spcAft>
              <a:buNone/>
            </a:pPr>
            <a:r>
              <a:rPr lang="en-US" sz="1800" b="1" dirty="0">
                <a:solidFill>
                  <a:srgbClr val="525C65"/>
                </a:solidFill>
                <a:latin typeface="Calibri" panose="020F0502020204030204" charset="0"/>
                <a:cs typeface="Calibri" panose="020F0502020204030204" charset="0"/>
              </a:rPr>
              <a:t>2.    What is the framework of your blog post?</a:t>
            </a:r>
          </a:p>
          <a:p>
            <a:pPr marL="914400" lvl="0" indent="-368300" algn="l" rtl="0">
              <a:spcBef>
                <a:spcPts val="1600"/>
              </a:spcBef>
              <a:spcAft>
                <a:spcPts val="0"/>
              </a:spcAft>
              <a:buClr>
                <a:srgbClr val="525C65"/>
              </a:buClr>
              <a:buSzPts val="2200"/>
              <a:buFont typeface="Open Sans Light"/>
              <a:buChar char="●"/>
            </a:pPr>
            <a:r>
              <a:rPr lang="en-US" altLang="en-GB" sz="1800" dirty="0">
                <a:solidFill>
                  <a:srgbClr val="525C65"/>
                </a:solidFill>
                <a:highlight>
                  <a:srgbClr val="FFFFFF"/>
                </a:highlight>
                <a:latin typeface="Calibri" panose="020F0502020204030204" charset="0"/>
                <a:ea typeface="Open Sans Light"/>
                <a:cs typeface="Calibri" panose="020F0502020204030204" charset="0"/>
                <a:sym typeface="Open Sans Light"/>
              </a:rPr>
              <a:t>I will use: </a:t>
            </a:r>
            <a:r>
              <a:rPr lang="en-US" sz="1800" dirty="0">
                <a:solidFill>
                  <a:srgbClr val="525C65"/>
                </a:solidFill>
                <a:highlight>
                  <a:srgbClr val="FFFFFF"/>
                </a:highlight>
                <a:latin typeface="Calibri" panose="020F0502020204030204" charset="0"/>
                <a:ea typeface="Open Sans Light"/>
                <a:cs typeface="Calibri" panose="020F0502020204030204" charset="0"/>
                <a:sym typeface="Open Sans Light"/>
              </a:rPr>
              <a:t>SCQA also called the Pyramid Principle</a:t>
            </a:r>
          </a:p>
        </p:txBody>
      </p:sp>
    </p:spTree>
    <p:extLst>
      <p:ext uri="{BB962C8B-B14F-4D97-AF65-F5344CB8AC3E}">
        <p14:creationId xmlns:p14="http://schemas.microsoft.com/office/powerpoint/2010/main" val="2804341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DDFF5-EA81-DF06-6012-EFBE8DC0D7E3}"/>
              </a:ext>
            </a:extLst>
          </p:cNvPr>
          <p:cNvSpPr>
            <a:spLocks noGrp="1"/>
          </p:cNvSpPr>
          <p:nvPr>
            <p:ph type="title"/>
          </p:nvPr>
        </p:nvSpPr>
        <p:spPr>
          <a:xfrm>
            <a:off x="73559" y="0"/>
            <a:ext cx="7242600" cy="1119900"/>
          </a:xfrm>
        </p:spPr>
        <p:txBody>
          <a:bodyPr/>
          <a:lstStyle/>
          <a:p>
            <a:r>
              <a:rPr lang="en-US" dirty="0"/>
              <a:t>BLOG POST</a:t>
            </a:r>
          </a:p>
        </p:txBody>
      </p:sp>
      <p:sp>
        <p:nvSpPr>
          <p:cNvPr id="3" name="Text Placeholder 2">
            <a:extLst>
              <a:ext uri="{FF2B5EF4-FFF2-40B4-BE49-F238E27FC236}">
                <a16:creationId xmlns:a16="http://schemas.microsoft.com/office/drawing/2014/main" id="{BE99D4E8-BF29-A271-8756-EEBBAECA93E1}"/>
              </a:ext>
            </a:extLst>
          </p:cNvPr>
          <p:cNvSpPr>
            <a:spLocks noGrp="1"/>
          </p:cNvSpPr>
          <p:nvPr>
            <p:ph type="body" idx="1"/>
          </p:nvPr>
        </p:nvSpPr>
        <p:spPr>
          <a:xfrm>
            <a:off x="0" y="1296799"/>
            <a:ext cx="7772400" cy="8591480"/>
          </a:xfrm>
        </p:spPr>
        <p:txBody>
          <a:bodyPr/>
          <a:lstStyle/>
          <a:p>
            <a:endParaRPr lang="en-US" dirty="0"/>
          </a:p>
        </p:txBody>
      </p:sp>
      <p:pic>
        <p:nvPicPr>
          <p:cNvPr id="4" name="Picture 3">
            <a:extLst>
              <a:ext uri="{FF2B5EF4-FFF2-40B4-BE49-F238E27FC236}">
                <a16:creationId xmlns:a16="http://schemas.microsoft.com/office/drawing/2014/main" id="{14C6F3D5-E810-A484-19A4-4BC3A42665CD}"/>
              </a:ext>
            </a:extLst>
          </p:cNvPr>
          <p:cNvPicPr>
            <a:picLocks noChangeAspect="1"/>
          </p:cNvPicPr>
          <p:nvPr/>
        </p:nvPicPr>
        <p:blipFill>
          <a:blip r:embed="rId2"/>
          <a:stretch>
            <a:fillRect/>
          </a:stretch>
        </p:blipFill>
        <p:spPr>
          <a:xfrm>
            <a:off x="100012" y="1296799"/>
            <a:ext cx="7572375" cy="2952750"/>
          </a:xfrm>
          <a:prstGeom prst="rect">
            <a:avLst/>
          </a:prstGeom>
        </p:spPr>
      </p:pic>
      <p:pic>
        <p:nvPicPr>
          <p:cNvPr id="5" name="Picture 4">
            <a:extLst>
              <a:ext uri="{FF2B5EF4-FFF2-40B4-BE49-F238E27FC236}">
                <a16:creationId xmlns:a16="http://schemas.microsoft.com/office/drawing/2014/main" id="{9C566090-0F94-1B2F-6661-AE247A76DB4A}"/>
              </a:ext>
            </a:extLst>
          </p:cNvPr>
          <p:cNvPicPr>
            <a:picLocks noChangeAspect="1"/>
          </p:cNvPicPr>
          <p:nvPr/>
        </p:nvPicPr>
        <p:blipFill>
          <a:blip r:embed="rId3"/>
          <a:stretch>
            <a:fillRect/>
          </a:stretch>
        </p:blipFill>
        <p:spPr>
          <a:xfrm>
            <a:off x="100012" y="4249549"/>
            <a:ext cx="7248525" cy="6000750"/>
          </a:xfrm>
          <a:prstGeom prst="rect">
            <a:avLst/>
          </a:prstGeom>
        </p:spPr>
      </p:pic>
    </p:spTree>
    <p:extLst>
      <p:ext uri="{BB962C8B-B14F-4D97-AF65-F5344CB8AC3E}">
        <p14:creationId xmlns:p14="http://schemas.microsoft.com/office/powerpoint/2010/main" val="2070084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E9CC-F9F9-3ED9-23E2-119481D21A48}"/>
              </a:ext>
            </a:extLst>
          </p:cNvPr>
          <p:cNvSpPr>
            <a:spLocks noGrp="1"/>
          </p:cNvSpPr>
          <p:nvPr>
            <p:ph type="title"/>
          </p:nvPr>
        </p:nvSpPr>
        <p:spPr>
          <a:xfrm>
            <a:off x="0" y="65968"/>
            <a:ext cx="7242600" cy="1119900"/>
          </a:xfrm>
        </p:spPr>
        <p:txBody>
          <a:bodyPr/>
          <a:lstStyle/>
          <a:p>
            <a:r>
              <a:rPr lang="en-US" dirty="0"/>
              <a:t>SUMMARY</a:t>
            </a:r>
          </a:p>
        </p:txBody>
      </p:sp>
      <p:sp>
        <p:nvSpPr>
          <p:cNvPr id="3" name="Text Placeholder 2">
            <a:extLst>
              <a:ext uri="{FF2B5EF4-FFF2-40B4-BE49-F238E27FC236}">
                <a16:creationId xmlns:a16="http://schemas.microsoft.com/office/drawing/2014/main" id="{4A1EB42B-325E-C9F1-0316-E20ADC8D651D}"/>
              </a:ext>
            </a:extLst>
          </p:cNvPr>
          <p:cNvSpPr>
            <a:spLocks noGrp="1"/>
          </p:cNvSpPr>
          <p:nvPr>
            <p:ph type="body" idx="1"/>
          </p:nvPr>
        </p:nvSpPr>
        <p:spPr>
          <a:xfrm>
            <a:off x="0" y="786436"/>
            <a:ext cx="7772400" cy="9205996"/>
          </a:xfrm>
        </p:spPr>
        <p:txBody>
          <a:bodyPr/>
          <a:lstStyle/>
          <a:p>
            <a:pPr marL="0" lvl="0" indent="0" algn="l" rtl="0">
              <a:spcBef>
                <a:spcPts val="0"/>
              </a:spcBef>
              <a:spcAft>
                <a:spcPts val="0"/>
              </a:spcAft>
              <a:buNone/>
            </a:pPr>
            <a:r>
              <a:rPr lang="en-US" sz="2000" dirty="0">
                <a:latin typeface="Open Sans Light"/>
                <a:ea typeface="Open Sans Light"/>
                <a:cs typeface="Open Sans Light"/>
                <a:sym typeface="Open Sans Light"/>
              </a:rPr>
              <a:t>Choose three social media platforms you will use to promote your </a:t>
            </a:r>
            <a:r>
              <a:rPr lang="en-US" sz="2000" dirty="0" err="1">
                <a:latin typeface="Open Sans Light"/>
                <a:ea typeface="Open Sans Light"/>
                <a:cs typeface="Open Sans Light"/>
                <a:sym typeface="Open Sans Light"/>
              </a:rPr>
              <a:t>blog.Write</a:t>
            </a:r>
            <a:r>
              <a:rPr lang="en-US" sz="2000" dirty="0">
                <a:latin typeface="Open Sans Light"/>
                <a:ea typeface="Open Sans Light"/>
                <a:cs typeface="Open Sans Light"/>
                <a:sym typeface="Open Sans Light"/>
              </a:rPr>
              <a:t> a short explanation about why you chose those platforms. </a:t>
            </a:r>
          </a:p>
          <a:p>
            <a:pPr marL="0" lvl="0" indent="0" algn="l" rtl="0">
              <a:spcBef>
                <a:spcPts val="1600"/>
              </a:spcBef>
              <a:spcAft>
                <a:spcPts val="0"/>
              </a:spcAft>
              <a:buNone/>
            </a:pPr>
            <a:r>
              <a:rPr lang="en-US" sz="2000" dirty="0" err="1">
                <a:latin typeface="Open Sans Light"/>
                <a:ea typeface="Open Sans Light"/>
                <a:cs typeface="Open Sans Light"/>
                <a:sym typeface="Open Sans Light"/>
              </a:rPr>
              <a:t>i</a:t>
            </a:r>
            <a:r>
              <a:rPr lang="en-US" sz="2000" dirty="0">
                <a:latin typeface="Open Sans Light"/>
                <a:ea typeface="Open Sans Light"/>
                <a:cs typeface="Open Sans Light"/>
                <a:sym typeface="Open Sans Light"/>
              </a:rPr>
              <a:t> will promote my blog on the following 3 social media platforms because these are the main social media networks the target persona hangs out primarily.</a:t>
            </a:r>
          </a:p>
          <a:p>
            <a:pPr marL="342900" lvl="0" algn="l" rtl="0">
              <a:spcBef>
                <a:spcPts val="1600"/>
              </a:spcBef>
              <a:spcAft>
                <a:spcPts val="0"/>
              </a:spcAft>
              <a:buFont typeface="Wingdings" panose="05000000000000000000" charset="0"/>
              <a:buChar char="Ø"/>
            </a:pPr>
            <a:r>
              <a:rPr lang="en-US" sz="2000" b="1" dirty="0">
                <a:latin typeface="Open Sans Light"/>
                <a:ea typeface="Open Sans Light"/>
                <a:cs typeface="Open Sans Light"/>
                <a:sym typeface="Open Sans Light"/>
              </a:rPr>
              <a:t>LinkedIn</a:t>
            </a:r>
            <a:r>
              <a:rPr lang="en-US" sz="2000" dirty="0">
                <a:latin typeface="Open Sans Light"/>
                <a:ea typeface="Open Sans Light"/>
                <a:cs typeface="Open Sans Light"/>
                <a:sym typeface="Open Sans Light"/>
              </a:rPr>
              <a:t>: it is a professional network where personal information and ideas are shared. since my blog post is about jobs, skills and personal experiences, it will be an excellent content for  LinkedIn users. I used </a:t>
            </a:r>
            <a:r>
              <a:rPr lang="en-US" sz="2000" dirty="0" err="1">
                <a:latin typeface="Open Sans Light"/>
                <a:ea typeface="Open Sans Light"/>
                <a:cs typeface="Open Sans Light"/>
                <a:sym typeface="Open Sans Light"/>
              </a:rPr>
              <a:t>avery</a:t>
            </a:r>
            <a:r>
              <a:rPr lang="en-US" sz="2000" dirty="0">
                <a:latin typeface="Open Sans Light"/>
                <a:ea typeface="Open Sans Light"/>
                <a:cs typeface="Open Sans Light"/>
                <a:sym typeface="Open Sans Light"/>
              </a:rPr>
              <a:t> sober, professional tone for my LinkedIn post.</a:t>
            </a:r>
          </a:p>
          <a:p>
            <a:pPr marL="342900" lvl="0" algn="l" rtl="0">
              <a:spcBef>
                <a:spcPts val="1600"/>
              </a:spcBef>
              <a:spcAft>
                <a:spcPts val="0"/>
              </a:spcAft>
              <a:buFont typeface="Wingdings" panose="05000000000000000000" charset="0"/>
              <a:buChar char="Ø"/>
            </a:pPr>
            <a:r>
              <a:rPr lang="en-US" sz="2000" b="1" dirty="0">
                <a:latin typeface="Open Sans Light"/>
                <a:ea typeface="Open Sans Light"/>
                <a:cs typeface="Open Sans Light"/>
                <a:sym typeface="Open Sans Light"/>
              </a:rPr>
              <a:t>Twitter:</a:t>
            </a:r>
            <a:r>
              <a:rPr lang="en-US" sz="2000" dirty="0">
                <a:latin typeface="Open Sans Light"/>
                <a:ea typeface="Open Sans Light"/>
                <a:cs typeface="Open Sans Light"/>
                <a:sym typeface="Open Sans Light"/>
              </a:rPr>
              <a:t> This platform is also great for disseminating information. it is used by recruiters and brands across the world. I used a short note for twitter to keep the character limit constraints.</a:t>
            </a:r>
          </a:p>
          <a:p>
            <a:pPr marL="342900" lvl="0" algn="l" rtl="0">
              <a:spcBef>
                <a:spcPts val="1600"/>
              </a:spcBef>
              <a:spcAft>
                <a:spcPts val="0"/>
              </a:spcAft>
              <a:buFont typeface="Wingdings" panose="05000000000000000000" charset="0"/>
              <a:buChar char="Ø"/>
            </a:pPr>
            <a:r>
              <a:rPr lang="en-US" sz="2000" b="1" dirty="0">
                <a:latin typeface="Open Sans Light"/>
                <a:ea typeface="Open Sans Light"/>
                <a:cs typeface="Open Sans Light"/>
                <a:sym typeface="Open Sans Light"/>
              </a:rPr>
              <a:t>Facebook:</a:t>
            </a:r>
            <a:r>
              <a:rPr lang="en-US" sz="2000" dirty="0">
                <a:latin typeface="Open Sans Light"/>
                <a:ea typeface="Open Sans Light"/>
                <a:cs typeface="Open Sans Light"/>
                <a:sym typeface="Open Sans Light"/>
              </a:rPr>
              <a:t> this is most used by my target persona. it is a global platform for exchanging news and information, both professional and personal. I used a semi-personal tone for my Facebook.</a:t>
            </a:r>
          </a:p>
          <a:p>
            <a:pPr marL="114300" indent="0">
              <a:buNone/>
            </a:pPr>
            <a:endParaRPr lang="en-US" dirty="0"/>
          </a:p>
        </p:txBody>
      </p:sp>
    </p:spTree>
    <p:extLst>
      <p:ext uri="{BB962C8B-B14F-4D97-AF65-F5344CB8AC3E}">
        <p14:creationId xmlns:p14="http://schemas.microsoft.com/office/powerpoint/2010/main" val="98739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5FC3-3B16-B032-5B11-2BBD0671B842}"/>
              </a:ext>
            </a:extLst>
          </p:cNvPr>
          <p:cNvSpPr>
            <a:spLocks noGrp="1"/>
          </p:cNvSpPr>
          <p:nvPr>
            <p:ph type="title"/>
          </p:nvPr>
        </p:nvSpPr>
        <p:spPr>
          <a:xfrm>
            <a:off x="0" y="3771"/>
            <a:ext cx="7242600" cy="1119900"/>
          </a:xfrm>
        </p:spPr>
        <p:txBody>
          <a:bodyPr/>
          <a:lstStyle/>
          <a:p>
            <a:r>
              <a:rPr lang="en-US" dirty="0"/>
              <a:t>PLATFORM 1 AND POST</a:t>
            </a:r>
          </a:p>
        </p:txBody>
      </p:sp>
      <p:sp>
        <p:nvSpPr>
          <p:cNvPr id="3" name="Text Placeholder 2">
            <a:extLst>
              <a:ext uri="{FF2B5EF4-FFF2-40B4-BE49-F238E27FC236}">
                <a16:creationId xmlns:a16="http://schemas.microsoft.com/office/drawing/2014/main" id="{DC9CFC1E-C8C5-0918-20FE-57C7E7807191}"/>
              </a:ext>
            </a:extLst>
          </p:cNvPr>
          <p:cNvSpPr>
            <a:spLocks noGrp="1"/>
          </p:cNvSpPr>
          <p:nvPr>
            <p:ph type="body" idx="1"/>
          </p:nvPr>
        </p:nvSpPr>
        <p:spPr>
          <a:xfrm>
            <a:off x="0" y="1250887"/>
            <a:ext cx="7772400" cy="8803741"/>
          </a:xfrm>
        </p:spPr>
        <p:txBody>
          <a:bodyPr/>
          <a:lstStyle/>
          <a:p>
            <a:r>
              <a:rPr lang="en-US" dirty="0"/>
              <a:t>LINKEDIN POST</a:t>
            </a:r>
          </a:p>
        </p:txBody>
      </p:sp>
      <p:pic>
        <p:nvPicPr>
          <p:cNvPr id="4" name="Picture 3">
            <a:extLst>
              <a:ext uri="{FF2B5EF4-FFF2-40B4-BE49-F238E27FC236}">
                <a16:creationId xmlns:a16="http://schemas.microsoft.com/office/drawing/2014/main" id="{0C5F05B6-00FB-EC4A-6193-99D90F4291BD}"/>
              </a:ext>
            </a:extLst>
          </p:cNvPr>
          <p:cNvPicPr>
            <a:picLocks noChangeAspect="1"/>
          </p:cNvPicPr>
          <p:nvPr/>
        </p:nvPicPr>
        <p:blipFill>
          <a:blip r:embed="rId2"/>
          <a:stretch>
            <a:fillRect/>
          </a:stretch>
        </p:blipFill>
        <p:spPr>
          <a:xfrm>
            <a:off x="89325" y="1704644"/>
            <a:ext cx="7153275" cy="7896225"/>
          </a:xfrm>
          <a:prstGeom prst="rect">
            <a:avLst/>
          </a:prstGeom>
        </p:spPr>
      </p:pic>
    </p:spTree>
    <p:extLst>
      <p:ext uri="{BB962C8B-B14F-4D97-AF65-F5344CB8AC3E}">
        <p14:creationId xmlns:p14="http://schemas.microsoft.com/office/powerpoint/2010/main" val="3235865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76"/>
          <p:cNvPicPr preferRelativeResize="0"/>
          <p:nvPr/>
        </p:nvPicPr>
        <p:blipFill>
          <a:blip r:embed="rId3">
            <a:alphaModFix/>
          </a:blip>
          <a:stretch>
            <a:fillRect/>
          </a:stretch>
        </p:blipFill>
        <p:spPr>
          <a:xfrm>
            <a:off x="1692225" y="168100"/>
            <a:ext cx="4387951" cy="4916025"/>
          </a:xfrm>
          <a:prstGeom prst="rect">
            <a:avLst/>
          </a:prstGeom>
          <a:noFill/>
          <a:ln>
            <a:noFill/>
          </a:ln>
        </p:spPr>
      </p:pic>
      <p:sp>
        <p:nvSpPr>
          <p:cNvPr id="291" name="Google Shape;291;p76"/>
          <p:cNvSpPr/>
          <p:nvPr/>
        </p:nvSpPr>
        <p:spPr>
          <a:xfrm>
            <a:off x="2034675" y="659125"/>
            <a:ext cx="3708600" cy="502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76"/>
          <p:cNvPicPr preferRelativeResize="0"/>
          <p:nvPr/>
        </p:nvPicPr>
        <p:blipFill>
          <a:blip r:embed="rId4">
            <a:alphaModFix/>
          </a:blip>
          <a:stretch>
            <a:fillRect/>
          </a:stretch>
        </p:blipFill>
        <p:spPr>
          <a:xfrm>
            <a:off x="1692225" y="5084125"/>
            <a:ext cx="4387951" cy="49725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34E93-1E57-1B45-64D5-941FC62D6DE8}"/>
              </a:ext>
            </a:extLst>
          </p:cNvPr>
          <p:cNvSpPr>
            <a:spLocks noGrp="1"/>
          </p:cNvSpPr>
          <p:nvPr>
            <p:ph type="title"/>
          </p:nvPr>
        </p:nvSpPr>
        <p:spPr>
          <a:xfrm>
            <a:off x="0" y="3771"/>
            <a:ext cx="7242600" cy="1119900"/>
          </a:xfrm>
        </p:spPr>
        <p:txBody>
          <a:bodyPr/>
          <a:lstStyle/>
          <a:p>
            <a:r>
              <a:rPr lang="en-US" dirty="0"/>
              <a:t>PLATFORM 2 AND POST</a:t>
            </a:r>
          </a:p>
        </p:txBody>
      </p:sp>
      <p:sp>
        <p:nvSpPr>
          <p:cNvPr id="3" name="Text Placeholder 2">
            <a:extLst>
              <a:ext uri="{FF2B5EF4-FFF2-40B4-BE49-F238E27FC236}">
                <a16:creationId xmlns:a16="http://schemas.microsoft.com/office/drawing/2014/main" id="{EAA8FE51-8B4D-94AB-BEEB-7D5CCEDA4A7A}"/>
              </a:ext>
            </a:extLst>
          </p:cNvPr>
          <p:cNvSpPr>
            <a:spLocks noGrp="1"/>
          </p:cNvSpPr>
          <p:nvPr>
            <p:ph type="body" idx="1"/>
          </p:nvPr>
        </p:nvSpPr>
        <p:spPr>
          <a:xfrm>
            <a:off x="0" y="1272153"/>
            <a:ext cx="7772400" cy="8782476"/>
          </a:xfrm>
        </p:spPr>
        <p:txBody>
          <a:bodyPr/>
          <a:lstStyle/>
          <a:p>
            <a:r>
              <a:rPr lang="en-US" dirty="0"/>
              <a:t>TWITTER POST</a:t>
            </a:r>
          </a:p>
        </p:txBody>
      </p:sp>
      <p:pic>
        <p:nvPicPr>
          <p:cNvPr id="4" name="Picture 3">
            <a:extLst>
              <a:ext uri="{FF2B5EF4-FFF2-40B4-BE49-F238E27FC236}">
                <a16:creationId xmlns:a16="http://schemas.microsoft.com/office/drawing/2014/main" id="{1BA6CF1D-8885-9193-2458-EF28EDBFC34A}"/>
              </a:ext>
            </a:extLst>
          </p:cNvPr>
          <p:cNvPicPr>
            <a:picLocks noChangeAspect="1"/>
          </p:cNvPicPr>
          <p:nvPr/>
        </p:nvPicPr>
        <p:blipFill>
          <a:blip r:embed="rId2"/>
          <a:stretch>
            <a:fillRect/>
          </a:stretch>
        </p:blipFill>
        <p:spPr>
          <a:xfrm>
            <a:off x="449475" y="1986954"/>
            <a:ext cx="6343650" cy="8067675"/>
          </a:xfrm>
          <a:prstGeom prst="rect">
            <a:avLst/>
          </a:prstGeom>
        </p:spPr>
      </p:pic>
    </p:spTree>
    <p:extLst>
      <p:ext uri="{BB962C8B-B14F-4D97-AF65-F5344CB8AC3E}">
        <p14:creationId xmlns:p14="http://schemas.microsoft.com/office/powerpoint/2010/main" val="3325339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AA666-9BE6-06BF-3932-6AEA6D779863}"/>
              </a:ext>
            </a:extLst>
          </p:cNvPr>
          <p:cNvSpPr>
            <a:spLocks noGrp="1"/>
          </p:cNvSpPr>
          <p:nvPr>
            <p:ph type="title"/>
          </p:nvPr>
        </p:nvSpPr>
        <p:spPr>
          <a:xfrm>
            <a:off x="0" y="23437"/>
            <a:ext cx="7242600" cy="1119900"/>
          </a:xfrm>
        </p:spPr>
        <p:txBody>
          <a:bodyPr/>
          <a:lstStyle/>
          <a:p>
            <a:r>
              <a:rPr lang="en-US" dirty="0"/>
              <a:t>PLATFORM 3 AND POST</a:t>
            </a:r>
          </a:p>
        </p:txBody>
      </p:sp>
      <p:sp>
        <p:nvSpPr>
          <p:cNvPr id="3" name="Text Placeholder 2">
            <a:extLst>
              <a:ext uri="{FF2B5EF4-FFF2-40B4-BE49-F238E27FC236}">
                <a16:creationId xmlns:a16="http://schemas.microsoft.com/office/drawing/2014/main" id="{15CF86DB-7589-A355-A09F-EF8247B64979}"/>
              </a:ext>
            </a:extLst>
          </p:cNvPr>
          <p:cNvSpPr>
            <a:spLocks noGrp="1"/>
          </p:cNvSpPr>
          <p:nvPr>
            <p:ph type="body" idx="1"/>
          </p:nvPr>
        </p:nvSpPr>
        <p:spPr>
          <a:xfrm>
            <a:off x="0" y="1381859"/>
            <a:ext cx="7772400" cy="8653104"/>
          </a:xfrm>
        </p:spPr>
        <p:txBody>
          <a:bodyPr/>
          <a:lstStyle/>
          <a:p>
            <a:r>
              <a:rPr lang="en-US" dirty="0"/>
              <a:t>FACEBOOK POST</a:t>
            </a:r>
          </a:p>
        </p:txBody>
      </p:sp>
      <p:pic>
        <p:nvPicPr>
          <p:cNvPr id="4" name="Picture 3">
            <a:extLst>
              <a:ext uri="{FF2B5EF4-FFF2-40B4-BE49-F238E27FC236}">
                <a16:creationId xmlns:a16="http://schemas.microsoft.com/office/drawing/2014/main" id="{82F90C54-74AF-81E5-2B7A-5B759FC46EAA}"/>
              </a:ext>
            </a:extLst>
          </p:cNvPr>
          <p:cNvPicPr>
            <a:picLocks noChangeAspect="1"/>
          </p:cNvPicPr>
          <p:nvPr/>
        </p:nvPicPr>
        <p:blipFill>
          <a:blip r:embed="rId2"/>
          <a:stretch>
            <a:fillRect/>
          </a:stretch>
        </p:blipFill>
        <p:spPr>
          <a:xfrm>
            <a:off x="442912" y="2005388"/>
            <a:ext cx="6886575" cy="8029575"/>
          </a:xfrm>
          <a:prstGeom prst="rect">
            <a:avLst/>
          </a:prstGeom>
        </p:spPr>
      </p:pic>
    </p:spTree>
    <p:extLst>
      <p:ext uri="{BB962C8B-B14F-4D97-AF65-F5344CB8AC3E}">
        <p14:creationId xmlns:p14="http://schemas.microsoft.com/office/powerpoint/2010/main" val="1248828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1DCF0"/>
        </a:solidFill>
        <a:effectLst/>
      </p:bgPr>
    </p:bg>
    <p:spTree>
      <p:nvGrpSpPr>
        <p:cNvPr id="1" name="Shape 452"/>
        <p:cNvGrpSpPr/>
        <p:nvPr/>
      </p:nvGrpSpPr>
      <p:grpSpPr>
        <a:xfrm>
          <a:off x="0" y="0"/>
          <a:ext cx="0" cy="0"/>
          <a:chOff x="0" y="0"/>
          <a:chExt cx="0" cy="0"/>
        </a:xfrm>
      </p:grpSpPr>
      <p:pic>
        <p:nvPicPr>
          <p:cNvPr id="453" name="Google Shape;453;p101"/>
          <p:cNvPicPr preferRelativeResize="0"/>
          <p:nvPr/>
        </p:nvPicPr>
        <p:blipFill rotWithShape="1">
          <a:blip r:embed="rId3">
            <a:alphaModFix/>
          </a:blip>
          <a:srcRect t="-1485" r="5758" b="20736"/>
          <a:stretch/>
        </p:blipFill>
        <p:spPr>
          <a:xfrm>
            <a:off x="1258675" y="1101800"/>
            <a:ext cx="5185074" cy="6312573"/>
          </a:xfrm>
          <a:prstGeom prst="rect">
            <a:avLst/>
          </a:prstGeom>
          <a:noFill/>
          <a:ln>
            <a:noFill/>
          </a:ln>
        </p:spPr>
      </p:pic>
      <p:sp>
        <p:nvSpPr>
          <p:cNvPr id="454" name="Google Shape;454;p101"/>
          <p:cNvSpPr/>
          <p:nvPr/>
        </p:nvSpPr>
        <p:spPr>
          <a:xfrm>
            <a:off x="5778049" y="7498894"/>
            <a:ext cx="563100" cy="1010100"/>
          </a:xfrm>
          <a:prstGeom prst="rect">
            <a:avLst/>
          </a:prstGeom>
          <a:solidFill>
            <a:srgbClr val="91D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5" name="Google Shape;455;p101"/>
          <p:cNvPicPr preferRelativeResize="0"/>
          <p:nvPr/>
        </p:nvPicPr>
        <p:blipFill>
          <a:blip r:embed="rId4">
            <a:alphaModFix/>
          </a:blip>
          <a:stretch>
            <a:fillRect/>
          </a:stretch>
        </p:blipFill>
        <p:spPr>
          <a:xfrm>
            <a:off x="5979132" y="8265141"/>
            <a:ext cx="1793269" cy="1793269"/>
          </a:xfrm>
          <a:prstGeom prst="rect">
            <a:avLst/>
          </a:prstGeom>
          <a:noFill/>
          <a:ln>
            <a:noFill/>
          </a:ln>
        </p:spPr>
      </p:pic>
      <p:sp>
        <p:nvSpPr>
          <p:cNvPr id="2" name="TextBox 1">
            <a:extLst>
              <a:ext uri="{FF2B5EF4-FFF2-40B4-BE49-F238E27FC236}">
                <a16:creationId xmlns:a16="http://schemas.microsoft.com/office/drawing/2014/main" id="{40577425-EE09-3895-DE35-693D62AD2A5F}"/>
              </a:ext>
            </a:extLst>
          </p:cNvPr>
          <p:cNvSpPr txBox="1"/>
          <p:nvPr/>
        </p:nvSpPr>
        <p:spPr>
          <a:xfrm>
            <a:off x="978195" y="8508994"/>
            <a:ext cx="3806456" cy="400110"/>
          </a:xfrm>
          <a:prstGeom prst="rect">
            <a:avLst/>
          </a:prstGeom>
          <a:noFill/>
        </p:spPr>
        <p:txBody>
          <a:bodyPr wrap="square" rtlCol="0">
            <a:spAutoFit/>
          </a:bodyPr>
          <a:lstStyle/>
          <a:p>
            <a:r>
              <a:rPr lang="en-US" sz="2000" dirty="0"/>
              <a:t>BY PEACE AGHEDO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AF03-6DE8-A602-07DF-3E54981F7C47}"/>
              </a:ext>
            </a:extLst>
          </p:cNvPr>
          <p:cNvSpPr>
            <a:spLocks noGrp="1"/>
          </p:cNvSpPr>
          <p:nvPr>
            <p:ph type="title"/>
          </p:nvPr>
        </p:nvSpPr>
        <p:spPr>
          <a:xfrm>
            <a:off x="0" y="23436"/>
            <a:ext cx="7242600" cy="1119900"/>
          </a:xfrm>
        </p:spPr>
        <p:txBody>
          <a:bodyPr/>
          <a:lstStyle/>
          <a:p>
            <a:r>
              <a:rPr lang="en-US" sz="3200" b="1" dirty="0">
                <a:solidFill>
                  <a:srgbClr val="2E3D49"/>
                </a:solidFill>
                <a:effectLst/>
                <a:latin typeface="+mj-lt"/>
              </a:rPr>
              <a:t>Landing Page</a:t>
            </a:r>
            <a:endParaRPr lang="en-US" sz="3200" dirty="0">
              <a:latin typeface="+mj-lt"/>
            </a:endParaRPr>
          </a:p>
        </p:txBody>
      </p:sp>
      <p:sp>
        <p:nvSpPr>
          <p:cNvPr id="3" name="Text Placeholder 2">
            <a:extLst>
              <a:ext uri="{FF2B5EF4-FFF2-40B4-BE49-F238E27FC236}">
                <a16:creationId xmlns:a16="http://schemas.microsoft.com/office/drawing/2014/main" id="{8DBB8A37-07E6-5C44-87D9-D9F05C840623}"/>
              </a:ext>
            </a:extLst>
          </p:cNvPr>
          <p:cNvSpPr>
            <a:spLocks noGrp="1"/>
          </p:cNvSpPr>
          <p:nvPr>
            <p:ph type="body" idx="1"/>
          </p:nvPr>
        </p:nvSpPr>
        <p:spPr>
          <a:xfrm>
            <a:off x="0" y="1381860"/>
            <a:ext cx="7772400" cy="8653104"/>
          </a:xfrm>
        </p:spPr>
        <p:txBody>
          <a:bodyPr/>
          <a:lstStyle/>
          <a:p>
            <a:endParaRPr lang="en-US" dirty="0"/>
          </a:p>
        </p:txBody>
      </p:sp>
      <p:pic>
        <p:nvPicPr>
          <p:cNvPr id="5" name="Picture 4">
            <a:extLst>
              <a:ext uri="{FF2B5EF4-FFF2-40B4-BE49-F238E27FC236}">
                <a16:creationId xmlns:a16="http://schemas.microsoft.com/office/drawing/2014/main" id="{F2ED58B9-3CEC-CBC2-66DC-E38A82816DAD}"/>
              </a:ext>
            </a:extLst>
          </p:cNvPr>
          <p:cNvPicPr>
            <a:picLocks noChangeAspect="1"/>
          </p:cNvPicPr>
          <p:nvPr/>
        </p:nvPicPr>
        <p:blipFill>
          <a:blip r:embed="rId2"/>
          <a:stretch>
            <a:fillRect/>
          </a:stretch>
        </p:blipFill>
        <p:spPr>
          <a:xfrm>
            <a:off x="0" y="1381860"/>
            <a:ext cx="7772400" cy="7953526"/>
          </a:xfrm>
          <a:prstGeom prst="rect">
            <a:avLst/>
          </a:prstGeom>
        </p:spPr>
      </p:pic>
    </p:spTree>
    <p:extLst>
      <p:ext uri="{BB962C8B-B14F-4D97-AF65-F5344CB8AC3E}">
        <p14:creationId xmlns:p14="http://schemas.microsoft.com/office/powerpoint/2010/main" val="2783576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4EC3-037D-8923-8C5D-C6DF4D027ABA}"/>
              </a:ext>
            </a:extLst>
          </p:cNvPr>
          <p:cNvSpPr>
            <a:spLocks noGrp="1"/>
          </p:cNvSpPr>
          <p:nvPr>
            <p:ph type="title"/>
          </p:nvPr>
        </p:nvSpPr>
        <p:spPr/>
        <p:txBody>
          <a:bodyPr/>
          <a:lstStyle/>
          <a:p>
            <a:r>
              <a:rPr lang="en-US" b="1" dirty="0">
                <a:solidFill>
                  <a:srgbClr val="2E3D49"/>
                </a:solidFill>
                <a:latin typeface="Open Sans" panose="020B0606030504020204" pitchFamily="34" charset="0"/>
              </a:rPr>
              <a:t>Marketing Objective &amp; KPIs </a:t>
            </a:r>
            <a:br>
              <a:rPr lang="en-US" dirty="0"/>
            </a:br>
            <a:endParaRPr lang="en-US" dirty="0"/>
          </a:p>
        </p:txBody>
      </p:sp>
      <p:sp>
        <p:nvSpPr>
          <p:cNvPr id="3" name="Text Placeholder 2">
            <a:extLst>
              <a:ext uri="{FF2B5EF4-FFF2-40B4-BE49-F238E27FC236}">
                <a16:creationId xmlns:a16="http://schemas.microsoft.com/office/drawing/2014/main" id="{DFED2BD6-C6C8-203A-06E9-91E903B5F56B}"/>
              </a:ext>
            </a:extLst>
          </p:cNvPr>
          <p:cNvSpPr>
            <a:spLocks noGrp="1"/>
          </p:cNvSpPr>
          <p:nvPr>
            <p:ph type="body" idx="1"/>
          </p:nvPr>
        </p:nvSpPr>
        <p:spPr/>
        <p:txBody>
          <a:bodyPr/>
          <a:lstStyle/>
          <a:p>
            <a:r>
              <a:rPr lang="en-US" sz="1800" b="1" dirty="0">
                <a:solidFill>
                  <a:srgbClr val="525C65"/>
                </a:solidFill>
                <a:effectLst/>
                <a:latin typeface="Open Sans" panose="020B0606030504020204" pitchFamily="34" charset="0"/>
              </a:rPr>
              <a:t>Marketing Objective: </a:t>
            </a:r>
            <a:r>
              <a:rPr lang="en-US" sz="1800" dirty="0">
                <a:solidFill>
                  <a:srgbClr val="525C65"/>
                </a:solidFill>
                <a:effectLst/>
                <a:latin typeface="Open Sans Light" panose="020B0306030504020204" pitchFamily="34" charset="0"/>
              </a:rPr>
              <a:t>To collect the email addresses of 50 potential students for the Digital Marketing Nanodegree Program, with a campaign running for one week and having a lifetime budget of $1000 </a:t>
            </a:r>
            <a:endParaRPr lang="en-US" dirty="0"/>
          </a:p>
          <a:p>
            <a:endParaRPr lang="en-US" sz="1800" b="1" dirty="0">
              <a:solidFill>
                <a:srgbClr val="525C65"/>
              </a:solidFill>
              <a:effectLst/>
              <a:latin typeface="Open Sans" panose="020B0606030504020204" pitchFamily="34" charset="0"/>
            </a:endParaRPr>
          </a:p>
          <a:p>
            <a:endParaRPr lang="en-US" b="1" dirty="0">
              <a:solidFill>
                <a:srgbClr val="525C65"/>
              </a:solidFill>
              <a:latin typeface="Open Sans" panose="020B0606030504020204" pitchFamily="34" charset="0"/>
            </a:endParaRPr>
          </a:p>
          <a:p>
            <a:r>
              <a:rPr lang="en-US" sz="1800" b="1" dirty="0">
                <a:solidFill>
                  <a:srgbClr val="525C65"/>
                </a:solidFill>
                <a:effectLst/>
                <a:latin typeface="Open Sans" panose="020B0606030504020204" pitchFamily="34" charset="0"/>
              </a:rPr>
              <a:t>KPI: </a:t>
            </a:r>
            <a:r>
              <a:rPr lang="en-US" sz="1800" dirty="0">
                <a:solidFill>
                  <a:srgbClr val="525C65"/>
                </a:solidFill>
                <a:effectLst/>
                <a:latin typeface="Open Sans Light" panose="020B0306030504020204" pitchFamily="34" charset="0"/>
              </a:rPr>
              <a:t>Number of eBook downloads</a:t>
            </a:r>
            <a:endParaRPr lang="en-US" b="1" dirty="0"/>
          </a:p>
        </p:txBody>
      </p:sp>
    </p:spTree>
    <p:extLst>
      <p:ext uri="{BB962C8B-B14F-4D97-AF65-F5344CB8AC3E}">
        <p14:creationId xmlns:p14="http://schemas.microsoft.com/office/powerpoint/2010/main" val="3921465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759F75-4D95-1035-17FD-0000C08FA35B}"/>
              </a:ext>
            </a:extLst>
          </p:cNvPr>
          <p:cNvPicPr>
            <a:picLocks noChangeAspect="1"/>
          </p:cNvPicPr>
          <p:nvPr/>
        </p:nvPicPr>
        <p:blipFill>
          <a:blip r:embed="rId2"/>
          <a:stretch>
            <a:fillRect/>
          </a:stretch>
        </p:blipFill>
        <p:spPr>
          <a:xfrm>
            <a:off x="21114" y="264160"/>
            <a:ext cx="7751285" cy="9652000"/>
          </a:xfrm>
          <a:prstGeom prst="rect">
            <a:avLst/>
          </a:prstGeom>
        </p:spPr>
      </p:pic>
    </p:spTree>
    <p:extLst>
      <p:ext uri="{BB962C8B-B14F-4D97-AF65-F5344CB8AC3E}">
        <p14:creationId xmlns:p14="http://schemas.microsoft.com/office/powerpoint/2010/main" val="1923952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6B59-E98F-6850-369A-D3AC6F978B53}"/>
              </a:ext>
            </a:extLst>
          </p:cNvPr>
          <p:cNvSpPr>
            <a:spLocks noGrp="1"/>
          </p:cNvSpPr>
          <p:nvPr>
            <p:ph type="title"/>
          </p:nvPr>
        </p:nvSpPr>
        <p:spPr/>
        <p:txBody>
          <a:bodyPr/>
          <a:lstStyle/>
          <a:p>
            <a:r>
              <a:rPr lang="en-US" b="1" dirty="0">
                <a:solidFill>
                  <a:srgbClr val="2E3D49"/>
                </a:solidFill>
                <a:latin typeface="Open Sans" panose="020B0606030504020204" pitchFamily="34" charset="0"/>
              </a:rPr>
              <a:t>Ad Set </a:t>
            </a:r>
            <a:br>
              <a:rPr lang="en-US" dirty="0"/>
            </a:br>
            <a:endParaRPr lang="en-US" dirty="0"/>
          </a:p>
        </p:txBody>
      </p:sp>
      <p:sp>
        <p:nvSpPr>
          <p:cNvPr id="3" name="Text Placeholder 2">
            <a:extLst>
              <a:ext uri="{FF2B5EF4-FFF2-40B4-BE49-F238E27FC236}">
                <a16:creationId xmlns:a16="http://schemas.microsoft.com/office/drawing/2014/main" id="{08D4CAE6-5F25-6D6B-0B53-C36494AF1FB0}"/>
              </a:ext>
            </a:extLst>
          </p:cNvPr>
          <p:cNvSpPr>
            <a:spLocks noGrp="1"/>
          </p:cNvSpPr>
          <p:nvPr>
            <p:ph type="body" idx="1"/>
          </p:nvPr>
        </p:nvSpPr>
        <p:spPr/>
        <p:txBody>
          <a:bodyPr/>
          <a:lstStyle/>
          <a:p>
            <a:pPr marL="114300" indent="0">
              <a:buNone/>
            </a:pPr>
            <a:r>
              <a:rPr lang="en-US" sz="1800" dirty="0">
                <a:solidFill>
                  <a:srgbClr val="525C65"/>
                </a:solidFill>
                <a:effectLst/>
                <a:latin typeface="Open Sans Light" panose="020B0306030504020204" pitchFamily="34" charset="0"/>
              </a:rPr>
              <a:t>The following three ads are the Ad Set we have designed to target that persona on the previous slide.</a:t>
            </a:r>
            <a:endParaRPr lang="en-US" dirty="0"/>
          </a:p>
        </p:txBody>
      </p:sp>
    </p:spTree>
    <p:extLst>
      <p:ext uri="{BB962C8B-B14F-4D97-AF65-F5344CB8AC3E}">
        <p14:creationId xmlns:p14="http://schemas.microsoft.com/office/powerpoint/2010/main" val="1383937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95D7-D6D4-9F23-D47B-CDF2C9C8B346}"/>
              </a:ext>
            </a:extLst>
          </p:cNvPr>
          <p:cNvSpPr>
            <a:spLocks noGrp="1"/>
          </p:cNvSpPr>
          <p:nvPr>
            <p:ph type="title"/>
          </p:nvPr>
        </p:nvSpPr>
        <p:spPr/>
        <p:txBody>
          <a:bodyPr/>
          <a:lstStyle/>
          <a:p>
            <a:r>
              <a:rPr lang="en-US" dirty="0"/>
              <a:t>Ad One</a:t>
            </a:r>
          </a:p>
        </p:txBody>
      </p:sp>
      <p:sp>
        <p:nvSpPr>
          <p:cNvPr id="3" name="Text Placeholder 2">
            <a:extLst>
              <a:ext uri="{FF2B5EF4-FFF2-40B4-BE49-F238E27FC236}">
                <a16:creationId xmlns:a16="http://schemas.microsoft.com/office/drawing/2014/main" id="{8F313DCC-1285-A87F-95FA-0DB0A0139CC4}"/>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B47F1612-4B3C-9B1C-06BE-A9F23A2D5CC2}"/>
              </a:ext>
            </a:extLst>
          </p:cNvPr>
          <p:cNvPicPr>
            <a:picLocks noChangeAspect="1"/>
          </p:cNvPicPr>
          <p:nvPr/>
        </p:nvPicPr>
        <p:blipFill>
          <a:blip r:embed="rId2"/>
          <a:stretch>
            <a:fillRect/>
          </a:stretch>
        </p:blipFill>
        <p:spPr>
          <a:xfrm>
            <a:off x="584200" y="1990171"/>
            <a:ext cx="6603999" cy="7768164"/>
          </a:xfrm>
          <a:prstGeom prst="rect">
            <a:avLst/>
          </a:prstGeom>
        </p:spPr>
      </p:pic>
    </p:spTree>
    <p:extLst>
      <p:ext uri="{BB962C8B-B14F-4D97-AF65-F5344CB8AC3E}">
        <p14:creationId xmlns:p14="http://schemas.microsoft.com/office/powerpoint/2010/main" val="1851833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4EA5-9961-741D-1079-39ED3B64C25E}"/>
              </a:ext>
            </a:extLst>
          </p:cNvPr>
          <p:cNvSpPr>
            <a:spLocks noGrp="1"/>
          </p:cNvSpPr>
          <p:nvPr>
            <p:ph type="title"/>
          </p:nvPr>
        </p:nvSpPr>
        <p:spPr/>
        <p:txBody>
          <a:bodyPr/>
          <a:lstStyle/>
          <a:p>
            <a:r>
              <a:rPr lang="en-US" dirty="0"/>
              <a:t>Ad Two</a:t>
            </a:r>
          </a:p>
        </p:txBody>
      </p:sp>
      <p:sp>
        <p:nvSpPr>
          <p:cNvPr id="3" name="Text Placeholder 2">
            <a:extLst>
              <a:ext uri="{FF2B5EF4-FFF2-40B4-BE49-F238E27FC236}">
                <a16:creationId xmlns:a16="http://schemas.microsoft.com/office/drawing/2014/main" id="{D4400B95-6AD5-3186-4B97-B9E4A584FE0F}"/>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D99E8F17-09C2-60B9-537D-B6EC518A3D7A}"/>
              </a:ext>
            </a:extLst>
          </p:cNvPr>
          <p:cNvPicPr>
            <a:picLocks noChangeAspect="1"/>
          </p:cNvPicPr>
          <p:nvPr/>
        </p:nvPicPr>
        <p:blipFill>
          <a:blip r:embed="rId2"/>
          <a:stretch>
            <a:fillRect/>
          </a:stretch>
        </p:blipFill>
        <p:spPr>
          <a:xfrm>
            <a:off x="188655" y="2479040"/>
            <a:ext cx="7070665" cy="6455689"/>
          </a:xfrm>
          <a:prstGeom prst="rect">
            <a:avLst/>
          </a:prstGeom>
        </p:spPr>
      </p:pic>
    </p:spTree>
    <p:extLst>
      <p:ext uri="{BB962C8B-B14F-4D97-AF65-F5344CB8AC3E}">
        <p14:creationId xmlns:p14="http://schemas.microsoft.com/office/powerpoint/2010/main" val="837676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A2753-0D15-7A38-2773-38526E0F5553}"/>
              </a:ext>
            </a:extLst>
          </p:cNvPr>
          <p:cNvSpPr>
            <a:spLocks noGrp="1"/>
          </p:cNvSpPr>
          <p:nvPr>
            <p:ph type="title"/>
          </p:nvPr>
        </p:nvSpPr>
        <p:spPr/>
        <p:txBody>
          <a:bodyPr/>
          <a:lstStyle/>
          <a:p>
            <a:r>
              <a:rPr lang="en-US" dirty="0"/>
              <a:t>Ad Three</a:t>
            </a:r>
          </a:p>
        </p:txBody>
      </p:sp>
      <p:pic>
        <p:nvPicPr>
          <p:cNvPr id="5" name="Picture 4">
            <a:extLst>
              <a:ext uri="{FF2B5EF4-FFF2-40B4-BE49-F238E27FC236}">
                <a16:creationId xmlns:a16="http://schemas.microsoft.com/office/drawing/2014/main" id="{18E4947F-BC35-AEB1-D0A1-10A5B0CEB99F}"/>
              </a:ext>
            </a:extLst>
          </p:cNvPr>
          <p:cNvPicPr>
            <a:picLocks noChangeAspect="1"/>
          </p:cNvPicPr>
          <p:nvPr/>
        </p:nvPicPr>
        <p:blipFill>
          <a:blip r:embed="rId2"/>
          <a:stretch>
            <a:fillRect/>
          </a:stretch>
        </p:blipFill>
        <p:spPr>
          <a:xfrm>
            <a:off x="264855" y="1654250"/>
            <a:ext cx="7242599" cy="8404150"/>
          </a:xfrm>
          <a:prstGeom prst="rect">
            <a:avLst/>
          </a:prstGeom>
        </p:spPr>
      </p:pic>
    </p:spTree>
    <p:extLst>
      <p:ext uri="{BB962C8B-B14F-4D97-AF65-F5344CB8AC3E}">
        <p14:creationId xmlns:p14="http://schemas.microsoft.com/office/powerpoint/2010/main" val="962988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FC9D9"/>
        </a:solidFill>
        <a:effectLst/>
      </p:bgPr>
    </p:bg>
    <p:spTree>
      <p:nvGrpSpPr>
        <p:cNvPr id="1" name="Shape 296"/>
        <p:cNvGrpSpPr/>
        <p:nvPr/>
      </p:nvGrpSpPr>
      <p:grpSpPr>
        <a:xfrm>
          <a:off x="0" y="0"/>
          <a:ext cx="0" cy="0"/>
          <a:chOff x="0" y="0"/>
          <a:chExt cx="0" cy="0"/>
        </a:xfrm>
      </p:grpSpPr>
      <p:sp>
        <p:nvSpPr>
          <p:cNvPr id="297" name="Google Shape;297;p77"/>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Arial" panose="020B0604020202020204" pitchFamily="34" charset="0"/>
                <a:ea typeface="Open Sans"/>
                <a:cs typeface="Open Sans"/>
                <a:sym typeface="Open Sans"/>
              </a:rPr>
              <a:t>What: Your Offer</a:t>
            </a:r>
            <a:endParaRPr sz="2000" dirty="0">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F99887-5FC4-B279-1C3A-0B25C576A301}"/>
              </a:ext>
            </a:extLst>
          </p:cNvPr>
          <p:cNvSpPr txBox="1"/>
          <p:nvPr/>
        </p:nvSpPr>
        <p:spPr>
          <a:xfrm>
            <a:off x="1610360" y="4444425"/>
            <a:ext cx="4551680" cy="584775"/>
          </a:xfrm>
          <a:prstGeom prst="rect">
            <a:avLst/>
          </a:prstGeom>
          <a:noFill/>
        </p:spPr>
        <p:txBody>
          <a:bodyPr wrap="square" rtlCol="0">
            <a:spAutoFit/>
          </a:bodyPr>
          <a:lstStyle/>
          <a:p>
            <a:pPr algn="ctr"/>
            <a:r>
              <a:rPr lang="en-US" sz="3200" b="1" dirty="0">
                <a:solidFill>
                  <a:schemeClr val="tx1"/>
                </a:solidFill>
                <a:effectLst/>
                <a:latin typeface="Open Sans" panose="020B0606030504020204" pitchFamily="34" charset="0"/>
              </a:rPr>
              <a:t>Campaign Evaluation</a:t>
            </a:r>
            <a:endParaRPr lang="en-US" sz="3200" dirty="0">
              <a:solidFill>
                <a:schemeClr val="tx1"/>
              </a:solidFill>
            </a:endParaRPr>
          </a:p>
        </p:txBody>
      </p:sp>
    </p:spTree>
    <p:extLst>
      <p:ext uri="{BB962C8B-B14F-4D97-AF65-F5344CB8AC3E}">
        <p14:creationId xmlns:p14="http://schemas.microsoft.com/office/powerpoint/2010/main" val="1650516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3AEAE-B8E9-B93F-3C09-2A2061305608}"/>
              </a:ext>
            </a:extLst>
          </p:cNvPr>
          <p:cNvSpPr>
            <a:spLocks noGrp="1"/>
          </p:cNvSpPr>
          <p:nvPr>
            <p:ph type="title"/>
          </p:nvPr>
        </p:nvSpPr>
        <p:spPr>
          <a:xfrm>
            <a:off x="264900" y="321631"/>
            <a:ext cx="7242600" cy="1119900"/>
          </a:xfrm>
        </p:spPr>
        <p:txBody>
          <a:bodyPr/>
          <a:lstStyle/>
          <a:p>
            <a:r>
              <a:rPr lang="en-US" sz="3600" dirty="0">
                <a:solidFill>
                  <a:srgbClr val="2E3D49"/>
                </a:solidFill>
                <a:latin typeface="Open Sans" panose="020B0606030504020204" pitchFamily="34" charset="0"/>
              </a:rPr>
              <a:t>Campaign Evaluation </a:t>
            </a:r>
            <a:br>
              <a:rPr lang="en-US" sz="3600" dirty="0"/>
            </a:br>
            <a:endParaRPr lang="en-US" sz="3600" dirty="0"/>
          </a:p>
        </p:txBody>
      </p:sp>
      <p:sp>
        <p:nvSpPr>
          <p:cNvPr id="3" name="Text Placeholder 2">
            <a:extLst>
              <a:ext uri="{FF2B5EF4-FFF2-40B4-BE49-F238E27FC236}">
                <a16:creationId xmlns:a16="http://schemas.microsoft.com/office/drawing/2014/main" id="{A723435B-F8EF-1C3B-3765-8C0FB3572257}"/>
              </a:ext>
            </a:extLst>
          </p:cNvPr>
          <p:cNvSpPr>
            <a:spLocks noGrp="1"/>
          </p:cNvSpPr>
          <p:nvPr>
            <p:ph type="body" idx="1"/>
          </p:nvPr>
        </p:nvSpPr>
        <p:spPr>
          <a:xfrm>
            <a:off x="0" y="1724297"/>
            <a:ext cx="7772400" cy="8012472"/>
          </a:xfrm>
        </p:spPr>
        <p:txBody>
          <a:bodyPr/>
          <a:lstStyle/>
          <a:p>
            <a:pPr>
              <a:buAutoNum type="arabicPeriod"/>
            </a:pPr>
            <a:r>
              <a:rPr lang="en-US" sz="1800" dirty="0">
                <a:solidFill>
                  <a:srgbClr val="525C65"/>
                </a:solidFill>
                <a:effectLst/>
                <a:latin typeface="Open Sans Light" panose="020B0306030504020204" pitchFamily="34" charset="0"/>
              </a:rPr>
              <a:t>Evaluate the success of the campaign, given its marketing objective. Feel free to use bullet points, and add as many slides as you need. </a:t>
            </a:r>
          </a:p>
          <a:p>
            <a:pPr marL="114300" indent="0">
              <a:buNone/>
            </a:pPr>
            <a:endParaRPr lang="en-US" dirty="0"/>
          </a:p>
          <a:p>
            <a:pPr marL="114300" indent="0">
              <a:buNone/>
            </a:pPr>
            <a:r>
              <a:rPr lang="en-US" sz="1800" dirty="0">
                <a:solidFill>
                  <a:srgbClr val="525C65"/>
                </a:solidFill>
                <a:effectLst/>
                <a:latin typeface="Open Sans Light" panose="020B0306030504020204" pitchFamily="34" charset="0"/>
              </a:rPr>
              <a:t>	a. Briefly describe the targeting of the ad set (demographics, 	location, interest, behavior etc.) </a:t>
            </a:r>
          </a:p>
          <a:p>
            <a:pPr marL="114300" indent="0">
              <a:buNone/>
            </a:pPr>
            <a:endParaRPr lang="en-US" dirty="0"/>
          </a:p>
          <a:p>
            <a:pPr marL="114300" indent="0">
              <a:buNone/>
            </a:pPr>
            <a:r>
              <a:rPr lang="en-US" sz="1800" dirty="0">
                <a:solidFill>
                  <a:srgbClr val="525C65"/>
                </a:solidFill>
                <a:effectLst/>
                <a:latin typeface="Open Sans Light" panose="020B0306030504020204" pitchFamily="34" charset="0"/>
              </a:rPr>
              <a:t>	b. Provide the correct formulas for the following KPIs: </a:t>
            </a:r>
            <a:endParaRPr lang="en-US" dirty="0"/>
          </a:p>
          <a:p>
            <a:pPr marL="114300" indent="0">
              <a:buNone/>
            </a:pPr>
            <a:r>
              <a:rPr lang="en-US" sz="1800" dirty="0">
                <a:solidFill>
                  <a:srgbClr val="525C65"/>
                </a:solidFill>
                <a:effectLst/>
                <a:latin typeface="Open Sans Light" panose="020B0306030504020204" pitchFamily="34" charset="0"/>
              </a:rPr>
              <a:t>		</a:t>
            </a:r>
            <a:r>
              <a:rPr lang="en-US" sz="1800" dirty="0" err="1">
                <a:solidFill>
                  <a:srgbClr val="525C65"/>
                </a:solidFill>
                <a:effectLst/>
                <a:latin typeface="Open Sans Light" panose="020B0306030504020204" pitchFamily="34" charset="0"/>
              </a:rPr>
              <a:t>i</a:t>
            </a:r>
            <a:r>
              <a:rPr lang="en-US" sz="1800" dirty="0">
                <a:solidFill>
                  <a:srgbClr val="525C65"/>
                </a:solidFill>
                <a:effectLst/>
                <a:latin typeface="Open Sans Light" panose="020B0306030504020204" pitchFamily="34" charset="0"/>
              </a:rPr>
              <a:t>. CPM (Cost per 1,000 Impressions) </a:t>
            </a:r>
            <a:endParaRPr lang="en-US" dirty="0"/>
          </a:p>
          <a:p>
            <a:pPr marL="114300" indent="0">
              <a:buNone/>
            </a:pPr>
            <a:r>
              <a:rPr lang="en-US" sz="1800" dirty="0">
                <a:solidFill>
                  <a:srgbClr val="525C65"/>
                </a:solidFill>
                <a:effectLst/>
                <a:latin typeface="Open Sans Light" panose="020B0306030504020204" pitchFamily="34" charset="0"/>
              </a:rPr>
              <a:t>		ii. Link Click-Through Rate </a:t>
            </a:r>
            <a:endParaRPr lang="en-US" dirty="0"/>
          </a:p>
          <a:p>
            <a:pPr marL="114300" indent="0">
              <a:buNone/>
            </a:pPr>
            <a:r>
              <a:rPr lang="en-US" sz="1800" dirty="0">
                <a:solidFill>
                  <a:srgbClr val="525C65"/>
                </a:solidFill>
                <a:effectLst/>
                <a:latin typeface="Open Sans Light" panose="020B0306030504020204" pitchFamily="34" charset="0"/>
              </a:rPr>
              <a:t>		iii. CPLC (cost per link click) </a:t>
            </a:r>
            <a:endParaRPr lang="en-US" dirty="0"/>
          </a:p>
          <a:p>
            <a:pPr marL="114300" indent="0">
              <a:buNone/>
            </a:pPr>
            <a:r>
              <a:rPr lang="en-US" sz="1800" dirty="0">
                <a:solidFill>
                  <a:srgbClr val="525C65"/>
                </a:solidFill>
                <a:effectLst/>
                <a:latin typeface="Open Sans Light" panose="020B0306030504020204" pitchFamily="34" charset="0"/>
              </a:rPr>
              <a:t>		iv. Click To Lead Rate </a:t>
            </a:r>
            <a:endParaRPr lang="en-US" dirty="0"/>
          </a:p>
          <a:p>
            <a:pPr marL="114300" indent="0">
              <a:buNone/>
            </a:pPr>
            <a:r>
              <a:rPr lang="en-US" sz="1800" dirty="0">
                <a:solidFill>
                  <a:srgbClr val="525C65"/>
                </a:solidFill>
                <a:effectLst/>
                <a:latin typeface="Open Sans Light" panose="020B0306030504020204" pitchFamily="34" charset="0"/>
              </a:rPr>
              <a:t>		v. Cost per Results </a:t>
            </a:r>
          </a:p>
          <a:p>
            <a:pPr marL="114300" indent="0">
              <a:buNone/>
            </a:pPr>
            <a:endParaRPr lang="en-US" dirty="0"/>
          </a:p>
          <a:p>
            <a:pPr marL="114300" indent="0">
              <a:buNone/>
            </a:pPr>
            <a:r>
              <a:rPr lang="en-US" sz="1800" dirty="0">
                <a:solidFill>
                  <a:srgbClr val="525C65"/>
                </a:solidFill>
                <a:effectLst/>
                <a:latin typeface="Open Sans Light" panose="020B0306030504020204" pitchFamily="34" charset="0"/>
              </a:rPr>
              <a:t>	c. Based on the “Key Results” table, identify which ad performed 	best, and explain why you think this was the case. </a:t>
            </a:r>
          </a:p>
          <a:p>
            <a:pPr marL="114300" indent="0">
              <a:buNone/>
            </a:pPr>
            <a:endParaRPr lang="en-US" dirty="0"/>
          </a:p>
          <a:p>
            <a:pPr marL="114300" indent="0">
              <a:buNone/>
            </a:pPr>
            <a:r>
              <a:rPr lang="en-US" sz="1800" dirty="0">
                <a:solidFill>
                  <a:srgbClr val="525C65"/>
                </a:solidFill>
                <a:effectLst/>
                <a:latin typeface="Open Sans Light" panose="020B0306030504020204" pitchFamily="34" charset="0"/>
              </a:rPr>
              <a:t>	d. How would you optimize the campaign, and explain why do 		you think so? </a:t>
            </a:r>
          </a:p>
          <a:p>
            <a:pPr marL="114300" indent="0">
              <a:buNone/>
            </a:pPr>
            <a:endParaRPr lang="en-US" dirty="0"/>
          </a:p>
          <a:p>
            <a:pPr marL="114300" indent="0">
              <a:buNone/>
            </a:pPr>
            <a:r>
              <a:rPr lang="en-US" sz="1800" dirty="0">
                <a:solidFill>
                  <a:srgbClr val="525C65"/>
                </a:solidFill>
                <a:effectLst/>
                <a:latin typeface="Open Sans Light" panose="020B0306030504020204" pitchFamily="34" charset="0"/>
              </a:rPr>
              <a:t>	e. Write up a high-level overview of how well or not well the 	campaign performed, based on the marketing objective.</a:t>
            </a:r>
            <a:endParaRPr lang="en-US" dirty="0"/>
          </a:p>
        </p:txBody>
      </p:sp>
    </p:spTree>
    <p:extLst>
      <p:ext uri="{BB962C8B-B14F-4D97-AF65-F5344CB8AC3E}">
        <p14:creationId xmlns:p14="http://schemas.microsoft.com/office/powerpoint/2010/main" val="2772101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0066-03BD-8D3F-B7FA-155B7BC9D1A5}"/>
              </a:ext>
            </a:extLst>
          </p:cNvPr>
          <p:cNvSpPr>
            <a:spLocks noGrp="1"/>
          </p:cNvSpPr>
          <p:nvPr>
            <p:ph type="title"/>
          </p:nvPr>
        </p:nvSpPr>
        <p:spPr>
          <a:xfrm>
            <a:off x="0" y="373883"/>
            <a:ext cx="7242600" cy="1119900"/>
          </a:xfrm>
        </p:spPr>
        <p:txBody>
          <a:bodyPr/>
          <a:lstStyle/>
          <a:p>
            <a:pPr algn="ctr"/>
            <a:r>
              <a:rPr lang="en-US" b="1" dirty="0"/>
              <a:t>AD SET TARGETING</a:t>
            </a:r>
          </a:p>
        </p:txBody>
      </p:sp>
      <p:sp>
        <p:nvSpPr>
          <p:cNvPr id="3" name="Text Placeholder 2">
            <a:extLst>
              <a:ext uri="{FF2B5EF4-FFF2-40B4-BE49-F238E27FC236}">
                <a16:creationId xmlns:a16="http://schemas.microsoft.com/office/drawing/2014/main" id="{D3F3653D-D7A6-F8DB-EEA5-09AD1B77ADB1}"/>
              </a:ext>
            </a:extLst>
          </p:cNvPr>
          <p:cNvSpPr>
            <a:spLocks noGrp="1"/>
          </p:cNvSpPr>
          <p:nvPr>
            <p:ph type="body" idx="1"/>
          </p:nvPr>
        </p:nvSpPr>
        <p:spPr>
          <a:xfrm>
            <a:off x="82064" y="1688700"/>
            <a:ext cx="7690335" cy="8186820"/>
          </a:xfrm>
        </p:spPr>
        <p:txBody>
          <a:bodyPr/>
          <a:lstStyle/>
          <a:p>
            <a:pPr>
              <a:buFont typeface="Wingdings" panose="05000000000000000000" pitchFamily="2" charset="2"/>
              <a:buChar char="v"/>
            </a:pPr>
            <a:r>
              <a:rPr lang="en-US" sz="2400" b="1" dirty="0">
                <a:solidFill>
                  <a:srgbClr val="595959"/>
                </a:solidFill>
                <a:effectLst/>
                <a:latin typeface="+mn-lt"/>
              </a:rPr>
              <a:t>DEMOGRAPHICS:- </a:t>
            </a:r>
            <a:endParaRPr lang="en-US" sz="2400" dirty="0">
              <a:latin typeface="+mn-lt"/>
            </a:endParaRPr>
          </a:p>
          <a:p>
            <a:pPr marL="114300" indent="0">
              <a:buNone/>
            </a:pPr>
            <a:r>
              <a:rPr lang="en-US" sz="2400" b="1" dirty="0">
                <a:solidFill>
                  <a:srgbClr val="595959"/>
                </a:solidFill>
                <a:effectLst/>
                <a:latin typeface="+mn-lt"/>
              </a:rPr>
              <a:t>	AGE: </a:t>
            </a:r>
            <a:r>
              <a:rPr lang="en-US" sz="2400" dirty="0">
                <a:solidFill>
                  <a:srgbClr val="595959"/>
                </a:solidFill>
                <a:effectLst/>
                <a:latin typeface="+mn-lt"/>
              </a:rPr>
              <a:t>18 to 50 years </a:t>
            </a:r>
            <a:endParaRPr lang="en-US" sz="2400" dirty="0">
              <a:latin typeface="+mn-lt"/>
            </a:endParaRPr>
          </a:p>
          <a:p>
            <a:pPr marL="114300" indent="0">
              <a:buNone/>
            </a:pPr>
            <a:r>
              <a:rPr lang="en-US" sz="2400" b="1" dirty="0">
                <a:solidFill>
                  <a:srgbClr val="595959"/>
                </a:solidFill>
                <a:effectLst/>
                <a:latin typeface="+mn-lt"/>
              </a:rPr>
              <a:t>	GENDER</a:t>
            </a:r>
            <a:r>
              <a:rPr lang="en-US" sz="2400" dirty="0">
                <a:solidFill>
                  <a:srgbClr val="595959"/>
                </a:solidFill>
                <a:effectLst/>
                <a:latin typeface="+mn-lt"/>
              </a:rPr>
              <a:t>: All gender </a:t>
            </a:r>
            <a:endParaRPr lang="en-US" sz="2400" dirty="0">
              <a:latin typeface="+mn-lt"/>
            </a:endParaRPr>
          </a:p>
          <a:p>
            <a:pPr marL="114300" indent="0">
              <a:buNone/>
            </a:pPr>
            <a:r>
              <a:rPr lang="en-US" sz="2400" b="1" dirty="0">
                <a:solidFill>
                  <a:srgbClr val="595959"/>
                </a:solidFill>
                <a:effectLst/>
                <a:latin typeface="+mn-lt"/>
              </a:rPr>
              <a:t>	OCCUPATION</a:t>
            </a:r>
            <a:r>
              <a:rPr lang="en-US" sz="2400" dirty="0">
                <a:solidFill>
                  <a:srgbClr val="595959"/>
                </a:solidFill>
                <a:effectLst/>
                <a:latin typeface="+mn-lt"/>
              </a:rPr>
              <a:t>: EMPLOYED </a:t>
            </a:r>
            <a:endParaRPr lang="en-US" sz="2400" dirty="0">
              <a:latin typeface="+mn-lt"/>
            </a:endParaRPr>
          </a:p>
          <a:p>
            <a:pPr marL="114300" indent="0">
              <a:buNone/>
            </a:pPr>
            <a:r>
              <a:rPr lang="en-US" sz="2400" b="1" dirty="0">
                <a:solidFill>
                  <a:srgbClr val="595959"/>
                </a:solidFill>
                <a:effectLst/>
                <a:latin typeface="+mn-lt"/>
              </a:rPr>
              <a:t>	EDUCATION</a:t>
            </a:r>
            <a:r>
              <a:rPr lang="en-US" sz="2400" dirty="0">
                <a:solidFill>
                  <a:srgbClr val="595959"/>
                </a:solidFill>
                <a:effectLst/>
                <a:latin typeface="+mn-lt"/>
              </a:rPr>
              <a:t>: </a:t>
            </a:r>
            <a:r>
              <a:rPr lang="en-US" sz="2400" dirty="0" err="1">
                <a:solidFill>
                  <a:srgbClr val="595959"/>
                </a:solidFill>
                <a:effectLst/>
                <a:latin typeface="+mn-lt"/>
              </a:rPr>
              <a:t>B.Sc</a:t>
            </a:r>
            <a:r>
              <a:rPr lang="en-US" sz="2400" dirty="0">
                <a:solidFill>
                  <a:srgbClr val="595959"/>
                </a:solidFill>
                <a:effectLst/>
                <a:latin typeface="+mn-lt"/>
              </a:rPr>
              <a:t> graduates </a:t>
            </a:r>
            <a:endParaRPr lang="en-US" sz="2400" dirty="0">
              <a:latin typeface="+mn-lt"/>
            </a:endParaRPr>
          </a:p>
          <a:p>
            <a:pPr marL="114300" indent="0">
              <a:buNone/>
            </a:pPr>
            <a:r>
              <a:rPr lang="en-US" sz="2400" b="1" dirty="0">
                <a:solidFill>
                  <a:srgbClr val="595959"/>
                </a:solidFill>
                <a:effectLst/>
                <a:latin typeface="+mn-lt"/>
              </a:rPr>
              <a:t>	LANGUAGE</a:t>
            </a:r>
            <a:r>
              <a:rPr lang="en-US" sz="2400" dirty="0">
                <a:solidFill>
                  <a:srgbClr val="595959"/>
                </a:solidFill>
                <a:effectLst/>
                <a:latin typeface="+mn-lt"/>
              </a:rPr>
              <a:t>: English language </a:t>
            </a:r>
          </a:p>
          <a:p>
            <a:pPr marL="114300" indent="0">
              <a:buNone/>
            </a:pPr>
            <a:endParaRPr lang="en-US" sz="2400" dirty="0">
              <a:latin typeface="+mn-lt"/>
            </a:endParaRPr>
          </a:p>
          <a:p>
            <a:pPr>
              <a:buFont typeface="Wingdings" panose="05000000000000000000" pitchFamily="2" charset="2"/>
              <a:buChar char="v"/>
            </a:pPr>
            <a:r>
              <a:rPr lang="en-US" sz="2400" dirty="0">
                <a:solidFill>
                  <a:srgbClr val="595959"/>
                </a:solidFill>
                <a:effectLst/>
                <a:latin typeface="+mn-lt"/>
              </a:rPr>
              <a:t> </a:t>
            </a:r>
            <a:r>
              <a:rPr lang="en-US" sz="2400" b="1" dirty="0">
                <a:solidFill>
                  <a:srgbClr val="595959"/>
                </a:solidFill>
                <a:effectLst/>
                <a:latin typeface="+mn-lt"/>
              </a:rPr>
              <a:t>LOCATION:- </a:t>
            </a:r>
            <a:r>
              <a:rPr lang="en-US" sz="2400" dirty="0">
                <a:solidFill>
                  <a:srgbClr val="595959"/>
                </a:solidFill>
                <a:effectLst/>
                <a:latin typeface="+mn-lt"/>
              </a:rPr>
              <a:t>Mid-size US </a:t>
            </a:r>
          </a:p>
          <a:p>
            <a:pPr marL="114300" indent="0">
              <a:buNone/>
            </a:pPr>
            <a:endParaRPr lang="en-US" sz="2400" dirty="0">
              <a:latin typeface="+mn-lt"/>
            </a:endParaRPr>
          </a:p>
          <a:p>
            <a:pPr>
              <a:buFont typeface="Wingdings" panose="05000000000000000000" pitchFamily="2" charset="2"/>
              <a:buChar char="v"/>
            </a:pPr>
            <a:r>
              <a:rPr lang="en-US" sz="2400" b="1" dirty="0">
                <a:solidFill>
                  <a:srgbClr val="595959"/>
                </a:solidFill>
                <a:effectLst/>
                <a:latin typeface="+mn-lt"/>
              </a:rPr>
              <a:t>INTEREST:- </a:t>
            </a:r>
            <a:r>
              <a:rPr lang="en-US" sz="2400" dirty="0">
                <a:solidFill>
                  <a:srgbClr val="595959"/>
                </a:solidFill>
                <a:effectLst/>
                <a:latin typeface="+mn-lt"/>
              </a:rPr>
              <a:t>Hiking, Walking Dogs, Meeting fellow marketers. </a:t>
            </a:r>
          </a:p>
          <a:p>
            <a:pPr marL="114300" indent="0">
              <a:buNone/>
            </a:pPr>
            <a:endParaRPr lang="en-US" sz="2400" dirty="0">
              <a:latin typeface="+mn-lt"/>
            </a:endParaRPr>
          </a:p>
          <a:p>
            <a:pPr>
              <a:buFont typeface="Wingdings" panose="05000000000000000000" pitchFamily="2" charset="2"/>
              <a:buChar char="v"/>
            </a:pPr>
            <a:r>
              <a:rPr lang="en-US" sz="2400" dirty="0">
                <a:solidFill>
                  <a:srgbClr val="595959"/>
                </a:solidFill>
                <a:effectLst/>
                <a:latin typeface="+mn-lt"/>
              </a:rPr>
              <a:t> </a:t>
            </a:r>
            <a:r>
              <a:rPr lang="en-US" sz="2400" b="1" dirty="0">
                <a:solidFill>
                  <a:srgbClr val="595959"/>
                </a:solidFill>
                <a:effectLst/>
                <a:latin typeface="+mn-lt"/>
              </a:rPr>
              <a:t>BEHAVIOR:- </a:t>
            </a:r>
            <a:r>
              <a:rPr lang="en-US" sz="2400" dirty="0">
                <a:solidFill>
                  <a:srgbClr val="595959"/>
                </a:solidFill>
                <a:effectLst/>
                <a:latin typeface="+mn-lt"/>
              </a:rPr>
              <a:t>A job with a higher income</a:t>
            </a:r>
            <a:endParaRPr lang="en-US" sz="2400" dirty="0">
              <a:latin typeface="+mn-lt"/>
            </a:endParaRPr>
          </a:p>
        </p:txBody>
      </p:sp>
    </p:spTree>
    <p:extLst>
      <p:ext uri="{BB962C8B-B14F-4D97-AF65-F5344CB8AC3E}">
        <p14:creationId xmlns:p14="http://schemas.microsoft.com/office/powerpoint/2010/main" val="1923528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43DF2-E14D-D709-7B9C-D9C26FD3DF6B}"/>
              </a:ext>
            </a:extLst>
          </p:cNvPr>
          <p:cNvSpPr>
            <a:spLocks noGrp="1"/>
          </p:cNvSpPr>
          <p:nvPr>
            <p:ph type="title"/>
          </p:nvPr>
        </p:nvSpPr>
        <p:spPr>
          <a:xfrm>
            <a:off x="264900" y="116396"/>
            <a:ext cx="7242600" cy="1119900"/>
          </a:xfrm>
        </p:spPr>
        <p:txBody>
          <a:bodyPr/>
          <a:lstStyle/>
          <a:p>
            <a:r>
              <a:rPr lang="en-US" b="1" dirty="0">
                <a:solidFill>
                  <a:srgbClr val="000000"/>
                </a:solidFill>
                <a:latin typeface="Open Sans" panose="020B0606030504020204" pitchFamily="34" charset="0"/>
              </a:rPr>
              <a:t>KPI FORMULAS </a:t>
            </a:r>
            <a:br>
              <a:rPr lang="en-US" dirty="0"/>
            </a:br>
            <a:endParaRPr lang="en-US" dirty="0"/>
          </a:p>
        </p:txBody>
      </p:sp>
      <p:sp>
        <p:nvSpPr>
          <p:cNvPr id="3" name="Text Placeholder 2">
            <a:extLst>
              <a:ext uri="{FF2B5EF4-FFF2-40B4-BE49-F238E27FC236}">
                <a16:creationId xmlns:a16="http://schemas.microsoft.com/office/drawing/2014/main" id="{F5912F25-6ADF-AD06-A395-4106A35B94B4}"/>
              </a:ext>
            </a:extLst>
          </p:cNvPr>
          <p:cNvSpPr>
            <a:spLocks noGrp="1"/>
          </p:cNvSpPr>
          <p:nvPr>
            <p:ph type="body" idx="1"/>
          </p:nvPr>
        </p:nvSpPr>
        <p:spPr>
          <a:xfrm>
            <a:off x="0" y="1515290"/>
            <a:ext cx="7772400" cy="8426713"/>
          </a:xfrm>
        </p:spPr>
        <p:txBody>
          <a:bodyPr/>
          <a:lstStyle/>
          <a:p>
            <a:pPr marL="114300" indent="0">
              <a:buNone/>
            </a:pPr>
            <a:r>
              <a:rPr lang="en-US" sz="2800" b="1" dirty="0" err="1">
                <a:solidFill>
                  <a:srgbClr val="595959"/>
                </a:solidFill>
                <a:effectLst/>
                <a:latin typeface="Times New Roman" panose="02020603050405020304" pitchFamily="18" charset="0"/>
              </a:rPr>
              <a:t>i</a:t>
            </a:r>
            <a:r>
              <a:rPr lang="en-US" sz="2800" b="1" dirty="0">
                <a:solidFill>
                  <a:srgbClr val="595959"/>
                </a:solidFill>
                <a:effectLst/>
                <a:latin typeface="Times New Roman" panose="02020603050405020304" pitchFamily="18" charset="0"/>
              </a:rPr>
              <a:t>. CPM (Cost Per 1000 Impression)</a:t>
            </a:r>
            <a:r>
              <a:rPr lang="en-US" sz="2800" dirty="0">
                <a:solidFill>
                  <a:srgbClr val="595959"/>
                </a:solidFill>
                <a:effectLst/>
                <a:latin typeface="Times New Roman" panose="02020603050405020304" pitchFamily="18" charset="0"/>
              </a:rPr>
              <a:t>= Total Cost x </a:t>
            </a:r>
            <a:endParaRPr lang="en-US" sz="2800" dirty="0"/>
          </a:p>
          <a:p>
            <a:pPr marL="114300" indent="0">
              <a:buNone/>
            </a:pPr>
            <a:r>
              <a:rPr lang="en-US" sz="2800" dirty="0">
                <a:solidFill>
                  <a:srgbClr val="595959"/>
                </a:solidFill>
                <a:effectLst/>
                <a:latin typeface="Times New Roman" panose="02020603050405020304" pitchFamily="18" charset="0"/>
              </a:rPr>
              <a:t>	1000/ impression </a:t>
            </a:r>
            <a:endParaRPr lang="en-US" sz="2800" dirty="0"/>
          </a:p>
          <a:p>
            <a:pPr marL="114300" indent="0">
              <a:buNone/>
            </a:pPr>
            <a:r>
              <a:rPr lang="en-US" sz="2800" b="1" dirty="0">
                <a:solidFill>
                  <a:srgbClr val="595959"/>
                </a:solidFill>
                <a:effectLst/>
                <a:latin typeface="Times New Roman" panose="02020603050405020304" pitchFamily="18" charset="0"/>
              </a:rPr>
              <a:t>ii. Link Click-Through Rate</a:t>
            </a:r>
            <a:r>
              <a:rPr lang="en-US" sz="2800" dirty="0">
                <a:solidFill>
                  <a:srgbClr val="595959"/>
                </a:solidFill>
                <a:effectLst/>
                <a:latin typeface="Times New Roman" panose="02020603050405020304" pitchFamily="18" charset="0"/>
              </a:rPr>
              <a:t>= No of clicks/ </a:t>
            </a:r>
            <a:endParaRPr lang="en-US" sz="2800" dirty="0"/>
          </a:p>
          <a:p>
            <a:pPr marL="114300" indent="0">
              <a:buNone/>
            </a:pPr>
            <a:r>
              <a:rPr lang="en-US" sz="2800" dirty="0">
                <a:solidFill>
                  <a:srgbClr val="595959"/>
                </a:solidFill>
                <a:effectLst/>
                <a:latin typeface="Times New Roman" panose="02020603050405020304" pitchFamily="18" charset="0"/>
              </a:rPr>
              <a:t>	impression x 100 </a:t>
            </a:r>
            <a:endParaRPr lang="en-US" sz="2800" dirty="0"/>
          </a:p>
          <a:p>
            <a:pPr marL="114300" indent="0">
              <a:buNone/>
            </a:pPr>
            <a:r>
              <a:rPr lang="en-US" sz="2800" b="1" dirty="0">
                <a:solidFill>
                  <a:srgbClr val="595959"/>
                </a:solidFill>
                <a:effectLst/>
                <a:latin typeface="Times New Roman" panose="02020603050405020304" pitchFamily="18" charset="0"/>
              </a:rPr>
              <a:t>iii. CPLC (Cost Per Link Click)= </a:t>
            </a:r>
            <a:r>
              <a:rPr lang="en-US" sz="2800" dirty="0">
                <a:solidFill>
                  <a:srgbClr val="595959"/>
                </a:solidFill>
                <a:effectLst/>
                <a:latin typeface="Times New Roman" panose="02020603050405020304" pitchFamily="18" charset="0"/>
              </a:rPr>
              <a:t>Total cost/ no of </a:t>
            </a:r>
            <a:endParaRPr lang="en-US" sz="2800" dirty="0"/>
          </a:p>
          <a:p>
            <a:pPr marL="114300" indent="0">
              <a:buNone/>
            </a:pPr>
            <a:r>
              <a:rPr lang="en-US" sz="2800" dirty="0">
                <a:solidFill>
                  <a:srgbClr val="595959"/>
                </a:solidFill>
                <a:effectLst/>
                <a:latin typeface="Times New Roman" panose="02020603050405020304" pitchFamily="18" charset="0"/>
              </a:rPr>
              <a:t>	clicks </a:t>
            </a:r>
            <a:endParaRPr lang="en-US" sz="2800" dirty="0"/>
          </a:p>
          <a:p>
            <a:pPr marL="114300" indent="0">
              <a:buNone/>
            </a:pPr>
            <a:r>
              <a:rPr lang="en-US" sz="2800" b="1" dirty="0">
                <a:solidFill>
                  <a:srgbClr val="595959"/>
                </a:solidFill>
                <a:effectLst/>
                <a:latin typeface="Times New Roman" panose="02020603050405020304" pitchFamily="18" charset="0"/>
              </a:rPr>
              <a:t>iv. Click To Lead Rate</a:t>
            </a:r>
            <a:r>
              <a:rPr lang="en-US" sz="2800" dirty="0">
                <a:solidFill>
                  <a:srgbClr val="595959"/>
                </a:solidFill>
                <a:effectLst/>
                <a:latin typeface="Times New Roman" panose="02020603050405020304" pitchFamily="18" charset="0"/>
              </a:rPr>
              <a:t>= lead / clicks x 100 </a:t>
            </a:r>
            <a:endParaRPr lang="en-US" sz="2800" dirty="0"/>
          </a:p>
          <a:p>
            <a:pPr marL="114300" indent="0">
              <a:buNone/>
            </a:pPr>
            <a:r>
              <a:rPr lang="en-US" sz="2800" b="1" dirty="0">
                <a:solidFill>
                  <a:srgbClr val="595959"/>
                </a:solidFill>
                <a:effectLst/>
                <a:latin typeface="Times New Roman" panose="02020603050405020304" pitchFamily="18" charset="0"/>
              </a:rPr>
              <a:t>v. Cost Per Results</a:t>
            </a:r>
            <a:r>
              <a:rPr lang="en-US" sz="2800" dirty="0">
                <a:solidFill>
                  <a:srgbClr val="595959"/>
                </a:solidFill>
                <a:effectLst/>
                <a:latin typeface="Times New Roman" panose="02020603050405020304" pitchFamily="18" charset="0"/>
              </a:rPr>
              <a:t>= Total lead cost / total result</a:t>
            </a:r>
            <a:endParaRPr lang="en-US" sz="2800" dirty="0"/>
          </a:p>
        </p:txBody>
      </p:sp>
    </p:spTree>
    <p:extLst>
      <p:ext uri="{BB962C8B-B14F-4D97-AF65-F5344CB8AC3E}">
        <p14:creationId xmlns:p14="http://schemas.microsoft.com/office/powerpoint/2010/main" val="322229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958B-844B-A96B-D249-C2277AF3A2C2}"/>
              </a:ext>
            </a:extLst>
          </p:cNvPr>
          <p:cNvSpPr>
            <a:spLocks noGrp="1"/>
          </p:cNvSpPr>
          <p:nvPr>
            <p:ph type="title"/>
          </p:nvPr>
        </p:nvSpPr>
        <p:spPr>
          <a:xfrm>
            <a:off x="0" y="138751"/>
            <a:ext cx="7242600" cy="1119900"/>
          </a:xfrm>
        </p:spPr>
        <p:txBody>
          <a:bodyPr/>
          <a:lstStyle/>
          <a:p>
            <a:r>
              <a:rPr lang="en-US" b="1" dirty="0">
                <a:solidFill>
                  <a:srgbClr val="000000"/>
                </a:solidFill>
                <a:latin typeface="Calibri" panose="020F0502020204030204" pitchFamily="34" charset="0"/>
              </a:rPr>
              <a:t>THE BEST AD </a:t>
            </a:r>
            <a:br>
              <a:rPr lang="en-US" dirty="0"/>
            </a:br>
            <a:endParaRPr lang="en-US" dirty="0"/>
          </a:p>
        </p:txBody>
      </p:sp>
      <p:sp>
        <p:nvSpPr>
          <p:cNvPr id="3" name="Text Placeholder 2">
            <a:extLst>
              <a:ext uri="{FF2B5EF4-FFF2-40B4-BE49-F238E27FC236}">
                <a16:creationId xmlns:a16="http://schemas.microsoft.com/office/drawing/2014/main" id="{21934541-9344-C6F2-4D4B-79EAB23E076D}"/>
              </a:ext>
            </a:extLst>
          </p:cNvPr>
          <p:cNvSpPr>
            <a:spLocks noGrp="1"/>
          </p:cNvSpPr>
          <p:nvPr>
            <p:ph type="body" idx="1"/>
          </p:nvPr>
        </p:nvSpPr>
        <p:spPr>
          <a:xfrm>
            <a:off x="0" y="1990172"/>
            <a:ext cx="7772399" cy="8068228"/>
          </a:xfrm>
        </p:spPr>
        <p:txBody>
          <a:bodyPr/>
          <a:lstStyle/>
          <a:p>
            <a:pPr marL="114300" indent="0">
              <a:lnSpc>
                <a:spcPct val="150000"/>
              </a:lnSpc>
              <a:buNone/>
            </a:pPr>
            <a:r>
              <a:rPr lang="en-US" sz="2400" b="1" dirty="0">
                <a:solidFill>
                  <a:srgbClr val="595959"/>
                </a:solidFill>
                <a:effectLst/>
                <a:latin typeface="Times New Roman" panose="02020603050405020304" pitchFamily="18" charset="0"/>
              </a:rPr>
              <a:t>Ad Two (media guide book) </a:t>
            </a:r>
            <a:r>
              <a:rPr lang="en-US" sz="2400" dirty="0">
                <a:solidFill>
                  <a:srgbClr val="595959"/>
                </a:solidFill>
                <a:effectLst/>
                <a:latin typeface="Times New Roman" panose="02020603050405020304" pitchFamily="18" charset="0"/>
              </a:rPr>
              <a:t>is the best Ad of all 3.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The </a:t>
            </a:r>
            <a:r>
              <a:rPr lang="en-US" sz="2400" dirty="0">
                <a:solidFill>
                  <a:srgbClr val="595959"/>
                </a:solidFill>
                <a:latin typeface="Times New Roman" panose="02020603050405020304" pitchFamily="18" charset="0"/>
              </a:rPr>
              <a:t>F</a:t>
            </a:r>
            <a:r>
              <a:rPr lang="en-US" sz="2400" dirty="0">
                <a:solidFill>
                  <a:srgbClr val="595959"/>
                </a:solidFill>
                <a:effectLst/>
                <a:latin typeface="Times New Roman" panose="02020603050405020304" pitchFamily="18" charset="0"/>
              </a:rPr>
              <a:t>acebook platform shows that it has the highest number of impressions amongst them all.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Indeed, the amount spent to run the ad was higher than all others, hence it yielded a better result.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Ad two has the largest leads.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Click to lead rate is the highest.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Cost per result was the lowest, $13.25. Recall the formula- </a:t>
            </a:r>
            <a:endParaRPr lang="en-US" sz="2400" dirty="0"/>
          </a:p>
          <a:p>
            <a:pPr marL="114300" indent="0">
              <a:lnSpc>
                <a:spcPct val="150000"/>
              </a:lnSpc>
              <a:buNone/>
            </a:pPr>
            <a:r>
              <a:rPr lang="en-US" sz="2400" b="1" i="1" dirty="0">
                <a:solidFill>
                  <a:srgbClr val="595959"/>
                </a:solidFill>
                <a:effectLst/>
                <a:latin typeface="Times New Roman" panose="02020603050405020304" pitchFamily="18" charset="0"/>
              </a:rPr>
              <a:t>Cost Per Results</a:t>
            </a:r>
            <a:r>
              <a:rPr lang="en-US" sz="2400" i="1" dirty="0">
                <a:solidFill>
                  <a:srgbClr val="595959"/>
                </a:solidFill>
                <a:effectLst/>
                <a:latin typeface="Times New Roman" panose="02020603050405020304" pitchFamily="18" charset="0"/>
              </a:rPr>
              <a:t>= Total lead cost / total result. </a:t>
            </a:r>
            <a:r>
              <a:rPr lang="en-US" sz="2400" dirty="0">
                <a:solidFill>
                  <a:srgbClr val="595959"/>
                </a:solidFill>
                <a:effectLst/>
                <a:latin typeface="Times New Roman" panose="02020603050405020304" pitchFamily="18" charset="0"/>
              </a:rPr>
              <a:t>The amount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spent to run Ad two was higher - $566.09 and it had a higher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number of total result(lead)- 43. Hence the total Cost per result is lower than that of others.</a:t>
            </a:r>
            <a:endParaRPr lang="en-US" sz="2400" dirty="0"/>
          </a:p>
        </p:txBody>
      </p:sp>
    </p:spTree>
    <p:extLst>
      <p:ext uri="{BB962C8B-B14F-4D97-AF65-F5344CB8AC3E}">
        <p14:creationId xmlns:p14="http://schemas.microsoft.com/office/powerpoint/2010/main" val="145815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806B5-452E-1FF9-77E8-563B1F608114}"/>
              </a:ext>
            </a:extLst>
          </p:cNvPr>
          <p:cNvSpPr>
            <a:spLocks noGrp="1"/>
          </p:cNvSpPr>
          <p:nvPr>
            <p:ph type="title"/>
          </p:nvPr>
        </p:nvSpPr>
        <p:spPr>
          <a:xfrm>
            <a:off x="254056" y="3771"/>
            <a:ext cx="7242600" cy="1041258"/>
          </a:xfrm>
        </p:spPr>
        <p:txBody>
          <a:bodyPr/>
          <a:lstStyle/>
          <a:p>
            <a:r>
              <a:rPr lang="en-US" sz="3200" b="1" dirty="0">
                <a:solidFill>
                  <a:srgbClr val="000000"/>
                </a:solidFill>
                <a:effectLst/>
                <a:latin typeface="Open Sans" panose="020B0606030504020204" pitchFamily="34" charset="0"/>
              </a:rPr>
              <a:t>CAMPAIGN OPTIMIZATION </a:t>
            </a:r>
            <a:endParaRPr lang="en-US" sz="3200" dirty="0"/>
          </a:p>
        </p:txBody>
      </p:sp>
      <p:sp>
        <p:nvSpPr>
          <p:cNvPr id="3" name="Text Placeholder 2">
            <a:extLst>
              <a:ext uri="{FF2B5EF4-FFF2-40B4-BE49-F238E27FC236}">
                <a16:creationId xmlns:a16="http://schemas.microsoft.com/office/drawing/2014/main" id="{FE6D43BD-D7D9-C296-94D9-C6C4517B2130}"/>
              </a:ext>
            </a:extLst>
          </p:cNvPr>
          <p:cNvSpPr>
            <a:spLocks noGrp="1"/>
          </p:cNvSpPr>
          <p:nvPr>
            <p:ph type="body" idx="1"/>
          </p:nvPr>
        </p:nvSpPr>
        <p:spPr>
          <a:xfrm>
            <a:off x="1" y="2451728"/>
            <a:ext cx="7772399" cy="6235072"/>
          </a:xfrm>
        </p:spPr>
        <p:txBody>
          <a:bodyPr/>
          <a:lstStyle/>
          <a:p>
            <a:pPr marL="114300" indent="0">
              <a:lnSpc>
                <a:spcPct val="150000"/>
              </a:lnSpc>
              <a:buNone/>
            </a:pPr>
            <a:r>
              <a:rPr lang="en-US" sz="2000" dirty="0">
                <a:solidFill>
                  <a:srgbClr val="595959"/>
                </a:solidFill>
                <a:effectLst/>
                <a:latin typeface="Times New Roman" panose="02020603050405020304" pitchFamily="18" charset="0"/>
              </a:rPr>
              <a:t>Judging from the campaign result, Ad 3 had a lower Click Through Rate </a:t>
            </a:r>
            <a:br>
              <a:rPr lang="en-US" sz="2000" dirty="0"/>
            </a:br>
            <a:r>
              <a:rPr lang="en-US" sz="2000" dirty="0">
                <a:solidFill>
                  <a:srgbClr val="595959"/>
                </a:solidFill>
                <a:effectLst/>
                <a:latin typeface="Times New Roman" panose="02020603050405020304" pitchFamily="18" charset="0"/>
              </a:rPr>
              <a:t>(CTR)- 19% as compared to Ad 1- 24% and Ad 2- 29%. Hence the need </a:t>
            </a:r>
            <a:br>
              <a:rPr lang="en-US" sz="2000" dirty="0"/>
            </a:br>
            <a:r>
              <a:rPr lang="en-US" sz="2000" dirty="0">
                <a:solidFill>
                  <a:srgbClr val="595959"/>
                </a:solidFill>
                <a:effectLst/>
                <a:latin typeface="Times New Roman" panose="02020603050405020304" pitchFamily="18" charset="0"/>
              </a:rPr>
              <a:t>the optimize Ad 3 in order to achieve the campaign objectives. </a:t>
            </a:r>
            <a:br>
              <a:rPr lang="en-US" sz="2000" dirty="0"/>
            </a:br>
            <a:r>
              <a:rPr lang="en-US" sz="2000" dirty="0">
                <a:solidFill>
                  <a:srgbClr val="595959"/>
                </a:solidFill>
                <a:effectLst/>
                <a:latin typeface="Times New Roman" panose="02020603050405020304" pitchFamily="18" charset="0"/>
              </a:rPr>
              <a:t>To optimize this campaign, </a:t>
            </a:r>
            <a:r>
              <a:rPr lang="en-US" sz="2000" dirty="0" err="1">
                <a:solidFill>
                  <a:srgbClr val="595959"/>
                </a:solidFill>
                <a:effectLst/>
                <a:latin typeface="Times New Roman" panose="02020603050405020304" pitchFamily="18" charset="0"/>
              </a:rPr>
              <a:t>i</a:t>
            </a:r>
            <a:r>
              <a:rPr lang="en-US" sz="2000" dirty="0">
                <a:solidFill>
                  <a:srgbClr val="595959"/>
                </a:solidFill>
                <a:effectLst/>
                <a:latin typeface="Times New Roman" panose="02020603050405020304" pitchFamily="18" charset="0"/>
              </a:rPr>
              <a:t> will create another Ad Variation to match </a:t>
            </a:r>
            <a:br>
              <a:rPr lang="en-US" sz="2000" dirty="0"/>
            </a:br>
            <a:r>
              <a:rPr lang="en-US" sz="2000" dirty="0">
                <a:solidFill>
                  <a:srgbClr val="595959"/>
                </a:solidFill>
                <a:effectLst/>
                <a:latin typeface="Times New Roman" panose="02020603050405020304" pitchFamily="18" charset="0"/>
              </a:rPr>
              <a:t>against Ad 2. This other Ad copy will have same image as Ad 2. The </a:t>
            </a:r>
            <a:br>
              <a:rPr lang="en-US" sz="2000" dirty="0"/>
            </a:br>
            <a:r>
              <a:rPr lang="en-US" sz="2000" dirty="0">
                <a:solidFill>
                  <a:srgbClr val="595959"/>
                </a:solidFill>
                <a:effectLst/>
                <a:latin typeface="Times New Roman" panose="02020603050405020304" pitchFamily="18" charset="0"/>
              </a:rPr>
              <a:t>copy’s call to action will be tagged “sign up for free </a:t>
            </a:r>
            <a:r>
              <a:rPr lang="en-US" sz="2000" dirty="0" err="1">
                <a:solidFill>
                  <a:srgbClr val="595959"/>
                </a:solidFill>
                <a:effectLst/>
                <a:latin typeface="Times New Roman" panose="02020603050405020304" pitchFamily="18" charset="0"/>
              </a:rPr>
              <a:t>ebook</a:t>
            </a:r>
            <a:r>
              <a:rPr lang="en-US" sz="2000" dirty="0">
                <a:solidFill>
                  <a:srgbClr val="595959"/>
                </a:solidFill>
                <a:effectLst/>
                <a:latin typeface="Times New Roman" panose="02020603050405020304" pitchFamily="18" charset="0"/>
              </a:rPr>
              <a:t>”. </a:t>
            </a:r>
            <a:br>
              <a:rPr lang="en-US" sz="2000" dirty="0"/>
            </a:br>
            <a:r>
              <a:rPr lang="en-US" sz="2000" dirty="0">
                <a:solidFill>
                  <a:srgbClr val="595959"/>
                </a:solidFill>
                <a:effectLst/>
                <a:latin typeface="Times New Roman" panose="02020603050405020304" pitchFamily="18" charset="0"/>
              </a:rPr>
              <a:t>The aim of this test is to ascertain how the image used affects the </a:t>
            </a:r>
            <a:br>
              <a:rPr lang="en-US" sz="2000" dirty="0"/>
            </a:br>
            <a:r>
              <a:rPr lang="en-US" sz="2000" dirty="0">
                <a:solidFill>
                  <a:srgbClr val="595959"/>
                </a:solidFill>
                <a:effectLst/>
                <a:latin typeface="Times New Roman" panose="02020603050405020304" pitchFamily="18" charset="0"/>
              </a:rPr>
              <a:t>objectives of the campaign. </a:t>
            </a:r>
            <a:br>
              <a:rPr lang="en-US" sz="2000" dirty="0"/>
            </a:br>
            <a:r>
              <a:rPr lang="en-US" sz="2000" dirty="0">
                <a:solidFill>
                  <a:srgbClr val="595959"/>
                </a:solidFill>
                <a:effectLst/>
                <a:latin typeface="Times New Roman" panose="02020603050405020304" pitchFamily="18" charset="0"/>
              </a:rPr>
              <a:t>Initially, different pictures were used in the 3 Ads. It is assumed that, Ad </a:t>
            </a:r>
            <a:br>
              <a:rPr lang="en-US" sz="2000" dirty="0"/>
            </a:br>
            <a:r>
              <a:rPr lang="en-US" sz="2000" dirty="0">
                <a:solidFill>
                  <a:srgbClr val="595959"/>
                </a:solidFill>
                <a:effectLst/>
                <a:latin typeface="Times New Roman" panose="02020603050405020304" pitchFamily="18" charset="0"/>
              </a:rPr>
              <a:t>2 had more Click Through Rate (CTR) because an image of a book was </a:t>
            </a:r>
            <a:br>
              <a:rPr lang="en-US" sz="2000" dirty="0"/>
            </a:br>
            <a:r>
              <a:rPr lang="en-US" sz="2000" dirty="0">
                <a:solidFill>
                  <a:srgbClr val="595959"/>
                </a:solidFill>
                <a:effectLst/>
                <a:latin typeface="Times New Roman" panose="02020603050405020304" pitchFamily="18" charset="0"/>
              </a:rPr>
              <a:t>used which gives them a glimpse of the real book (pdf) they will get once </a:t>
            </a:r>
            <a:br>
              <a:rPr lang="en-US" sz="2000" dirty="0"/>
            </a:br>
            <a:r>
              <a:rPr lang="en-US" sz="2000" dirty="0">
                <a:solidFill>
                  <a:srgbClr val="595959"/>
                </a:solidFill>
                <a:effectLst/>
                <a:latin typeface="Times New Roman" panose="02020603050405020304" pitchFamily="18" charset="0"/>
              </a:rPr>
              <a:t>they sign up</a:t>
            </a:r>
            <a:endParaRPr lang="en-US" sz="2000" dirty="0"/>
          </a:p>
        </p:txBody>
      </p:sp>
    </p:spTree>
    <p:extLst>
      <p:ext uri="{BB962C8B-B14F-4D97-AF65-F5344CB8AC3E}">
        <p14:creationId xmlns:p14="http://schemas.microsoft.com/office/powerpoint/2010/main" val="1576688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DDD8-E528-68BA-B257-34E811CBA6C0}"/>
              </a:ext>
            </a:extLst>
          </p:cNvPr>
          <p:cNvSpPr>
            <a:spLocks noGrp="1"/>
          </p:cNvSpPr>
          <p:nvPr>
            <p:ph type="title"/>
          </p:nvPr>
        </p:nvSpPr>
        <p:spPr>
          <a:xfrm>
            <a:off x="264900" y="133813"/>
            <a:ext cx="7242600" cy="1119900"/>
          </a:xfrm>
        </p:spPr>
        <p:txBody>
          <a:bodyPr/>
          <a:lstStyle/>
          <a:p>
            <a:pPr algn="ctr"/>
            <a:r>
              <a:rPr lang="en-US" b="1" dirty="0">
                <a:solidFill>
                  <a:srgbClr val="000000"/>
                </a:solidFill>
                <a:latin typeface="Calibri" panose="020F0502020204030204" pitchFamily="34" charset="0"/>
              </a:rPr>
              <a:t>CAMPAIGN RECOMMENDATION </a:t>
            </a:r>
            <a:br>
              <a:rPr lang="en-US" dirty="0"/>
            </a:br>
            <a:endParaRPr lang="en-US" dirty="0"/>
          </a:p>
        </p:txBody>
      </p:sp>
      <p:sp>
        <p:nvSpPr>
          <p:cNvPr id="3" name="Text Placeholder 2">
            <a:extLst>
              <a:ext uri="{FF2B5EF4-FFF2-40B4-BE49-F238E27FC236}">
                <a16:creationId xmlns:a16="http://schemas.microsoft.com/office/drawing/2014/main" id="{ED01E041-D0CD-0274-B33C-BDD3503AF529}"/>
              </a:ext>
            </a:extLst>
          </p:cNvPr>
          <p:cNvSpPr>
            <a:spLocks noGrp="1"/>
          </p:cNvSpPr>
          <p:nvPr>
            <p:ph type="body" idx="1"/>
          </p:nvPr>
        </p:nvSpPr>
        <p:spPr>
          <a:xfrm>
            <a:off x="0" y="1688700"/>
            <a:ext cx="7772400" cy="8369700"/>
          </a:xfrm>
        </p:spPr>
        <p:txBody>
          <a:bodyPr/>
          <a:lstStyle/>
          <a:p>
            <a:pPr>
              <a:buAutoNum type="arabicPeriod"/>
            </a:pPr>
            <a:r>
              <a:rPr lang="en-US" sz="2400" dirty="0">
                <a:solidFill>
                  <a:srgbClr val="595959"/>
                </a:solidFill>
                <a:effectLst/>
                <a:latin typeface="Times New Roman" panose="02020603050405020304" pitchFamily="18" charset="0"/>
              </a:rPr>
              <a:t>I would rather use a Ad copy that says, “ Get a free eBook that will assist you in your social media advertisement journey”. </a:t>
            </a:r>
          </a:p>
          <a:p>
            <a:pPr marL="114300" indent="0">
              <a:buNone/>
            </a:pPr>
            <a:endParaRPr lang="en-US" sz="2400" dirty="0"/>
          </a:p>
          <a:p>
            <a:pPr marL="114300" indent="0">
              <a:buNone/>
            </a:pPr>
            <a:r>
              <a:rPr lang="en-US" sz="2400" dirty="0">
                <a:solidFill>
                  <a:srgbClr val="595959"/>
                </a:solidFill>
                <a:effectLst/>
                <a:latin typeface="Times New Roman" panose="02020603050405020304" pitchFamily="18" charset="0"/>
              </a:rPr>
              <a:t>2. My focus will be on unemployed people and new university graduates. </a:t>
            </a:r>
          </a:p>
          <a:p>
            <a:pPr marL="114300" indent="0">
              <a:buNone/>
            </a:pPr>
            <a:endParaRPr lang="en-US" sz="2400" dirty="0"/>
          </a:p>
          <a:p>
            <a:pPr marL="114300" indent="0">
              <a:buNone/>
            </a:pPr>
            <a:r>
              <a:rPr lang="en-US" sz="2400" dirty="0">
                <a:solidFill>
                  <a:srgbClr val="595959"/>
                </a:solidFill>
                <a:effectLst/>
                <a:latin typeface="Times New Roman" panose="02020603050405020304" pitchFamily="18" charset="0"/>
              </a:rPr>
              <a:t>3. I will change the “submit” button to “Download eBook”</a:t>
            </a:r>
            <a:endParaRPr lang="en-US" sz="2400" dirty="0"/>
          </a:p>
        </p:txBody>
      </p:sp>
    </p:spTree>
    <p:extLst>
      <p:ext uri="{BB962C8B-B14F-4D97-AF65-F5344CB8AC3E}">
        <p14:creationId xmlns:p14="http://schemas.microsoft.com/office/powerpoint/2010/main" val="1051905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9B50-D84F-21CE-1282-5528D9872AD7}"/>
              </a:ext>
            </a:extLst>
          </p:cNvPr>
          <p:cNvSpPr>
            <a:spLocks noGrp="1"/>
          </p:cNvSpPr>
          <p:nvPr>
            <p:ph type="title"/>
          </p:nvPr>
        </p:nvSpPr>
        <p:spPr/>
        <p:txBody>
          <a:bodyPr/>
          <a:lstStyle/>
          <a:p>
            <a:pPr algn="ctr"/>
            <a:r>
              <a:rPr lang="en-US" b="1" dirty="0">
                <a:solidFill>
                  <a:srgbClr val="000000"/>
                </a:solidFill>
                <a:latin typeface="Calibri" panose="020F0502020204030204" pitchFamily="34" charset="0"/>
              </a:rPr>
              <a:t>CAMPAIGN OVERVIEW </a:t>
            </a:r>
            <a:br>
              <a:rPr lang="en-US" dirty="0"/>
            </a:br>
            <a:endParaRPr lang="en-US" dirty="0"/>
          </a:p>
        </p:txBody>
      </p:sp>
      <p:sp>
        <p:nvSpPr>
          <p:cNvPr id="3" name="Text Placeholder 2">
            <a:extLst>
              <a:ext uri="{FF2B5EF4-FFF2-40B4-BE49-F238E27FC236}">
                <a16:creationId xmlns:a16="http://schemas.microsoft.com/office/drawing/2014/main" id="{96307ED0-2AD3-D1E9-8D5C-5DE045B1FF2F}"/>
              </a:ext>
            </a:extLst>
          </p:cNvPr>
          <p:cNvSpPr>
            <a:spLocks noGrp="1"/>
          </p:cNvSpPr>
          <p:nvPr>
            <p:ph type="body" idx="1"/>
          </p:nvPr>
        </p:nvSpPr>
        <p:spPr/>
        <p:txBody>
          <a:bodyPr/>
          <a:lstStyle/>
          <a:p>
            <a:pPr marL="114300" indent="0">
              <a:lnSpc>
                <a:spcPct val="150000"/>
              </a:lnSpc>
              <a:buNone/>
            </a:pPr>
            <a:r>
              <a:rPr lang="en-US" sz="2400" dirty="0">
                <a:solidFill>
                  <a:srgbClr val="595959"/>
                </a:solidFill>
                <a:effectLst/>
                <a:latin typeface="Times New Roman" panose="02020603050405020304" pitchFamily="18" charset="0"/>
              </a:rPr>
              <a:t>Marketing objectives were achieved and exceeded.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The campaign’s goal of collecting email addresses of 50 potential students within 1 week and with the budget of $1000 was achieved.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	Ad one yielded 13 leads.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	Ad two yielded 43 leads.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	Ad three yielded 10 leads.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	Total leads from all 3 Ads- 13+43+10 = 63leads. </a:t>
            </a:r>
            <a:endParaRPr lang="en-US" sz="2400" dirty="0"/>
          </a:p>
          <a:p>
            <a:pPr marL="114300" indent="0">
              <a:lnSpc>
                <a:spcPct val="150000"/>
              </a:lnSpc>
              <a:buNone/>
            </a:pPr>
            <a:r>
              <a:rPr lang="en-US" sz="2400" dirty="0">
                <a:solidFill>
                  <a:srgbClr val="595959"/>
                </a:solidFill>
                <a:effectLst/>
                <a:latin typeface="Times New Roman" panose="02020603050405020304" pitchFamily="18" charset="0"/>
              </a:rPr>
              <a:t>Hence, the campaign yielded more than 50 leads.</a:t>
            </a:r>
            <a:endParaRPr lang="en-US" sz="2400" dirty="0"/>
          </a:p>
        </p:txBody>
      </p:sp>
    </p:spTree>
    <p:extLst>
      <p:ext uri="{BB962C8B-B14F-4D97-AF65-F5344CB8AC3E}">
        <p14:creationId xmlns:p14="http://schemas.microsoft.com/office/powerpoint/2010/main" val="3291365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sp>
        <p:nvSpPr>
          <p:cNvPr id="2" name="TextBox 1">
            <a:extLst>
              <a:ext uri="{FF2B5EF4-FFF2-40B4-BE49-F238E27FC236}">
                <a16:creationId xmlns:a16="http://schemas.microsoft.com/office/drawing/2014/main" id="{71925E5C-AF65-AE59-BDB9-9F56849E2DA8}"/>
              </a:ext>
            </a:extLst>
          </p:cNvPr>
          <p:cNvSpPr txBox="1"/>
          <p:nvPr/>
        </p:nvSpPr>
        <p:spPr>
          <a:xfrm>
            <a:off x="413657" y="8708571"/>
            <a:ext cx="4506686" cy="523220"/>
          </a:xfrm>
          <a:prstGeom prst="rect">
            <a:avLst/>
          </a:prstGeom>
          <a:noFill/>
        </p:spPr>
        <p:txBody>
          <a:bodyPr wrap="square" rtlCol="0">
            <a:spAutoFit/>
          </a:bodyPr>
          <a:lstStyle/>
          <a:p>
            <a:r>
              <a:rPr lang="en-US" sz="2800" dirty="0"/>
              <a:t>BY PEACE AGHEDO</a:t>
            </a: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3E3BB"/>
        </a:solidFill>
        <a:effectLst/>
      </p:bgPr>
    </p:bg>
    <p:spTree>
      <p:nvGrpSpPr>
        <p:cNvPr id="1" name="Shape 141"/>
        <p:cNvGrpSpPr/>
        <p:nvPr/>
      </p:nvGrpSpPr>
      <p:grpSpPr>
        <a:xfrm>
          <a:off x="0" y="0"/>
          <a:ext cx="0" cy="0"/>
          <a:chOff x="0" y="0"/>
          <a:chExt cx="0" cy="0"/>
        </a:xfrm>
      </p:grpSpPr>
      <p:sp>
        <p:nvSpPr>
          <p:cNvPr id="142" name="Google Shape;142;p4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Part 1</a:t>
            </a:r>
            <a:endParaRPr kumimoji="0" sz="3000" b="0" i="0" u="none" strike="noStrike" kern="0" cap="none" spc="0" normalizeH="0" baseline="0" noProof="0" dirty="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Plan your Audit</a:t>
            </a:r>
            <a:endParaRPr kumimoji="0" sz="2000" b="0" i="0" u="none" strike="noStrike" kern="0" cap="none" spc="0" normalizeH="0" baseline="0" noProof="0" dirty="0">
              <a:ln>
                <a:noFill/>
              </a:ln>
              <a:solidFill>
                <a:srgbClr val="000000"/>
              </a:solidFill>
              <a:effectLst/>
              <a:uLnTx/>
              <a:uFillTx/>
              <a:latin typeface="Arial"/>
              <a:cs typeface="Arial"/>
              <a:sym typeface="Arial"/>
            </a:endParaRPr>
          </a:p>
        </p:txBody>
      </p:sp>
      <p:sp>
        <p:nvSpPr>
          <p:cNvPr id="143" name="Google Shape;143;p40"/>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dirty="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8"/>
          <p:cNvSpPr txBox="1">
            <a:spLocks noGrp="1"/>
          </p:cNvSpPr>
          <p:nvPr>
            <p:ph type="title"/>
          </p:nvPr>
        </p:nvSpPr>
        <p:spPr>
          <a:xfrm>
            <a:off x="0" y="2606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Digital Marketing Nanodegree Program </a:t>
            </a:r>
            <a:endParaRPr dirty="0">
              <a:latin typeface="+mj-lt"/>
            </a:endParaRPr>
          </a:p>
        </p:txBody>
      </p:sp>
      <p:sp>
        <p:nvSpPr>
          <p:cNvPr id="304" name="Google Shape;304;p7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dirty="0">
                <a:latin typeface="Arial" panose="020B0604020202020204" pitchFamily="34" charset="0"/>
              </a:rPr>
              <a:t>Create a Customer Journey Based Marketing Plan with the goal of signing up new customers to the DMND Program in one quarter. </a:t>
            </a:r>
            <a:endParaRPr sz="2400" dirty="0">
              <a:latin typeface="Arial" panose="020B0604020202020204" pitchFamily="34" charset="0"/>
            </a:endParaRPr>
          </a:p>
          <a:p>
            <a:pPr marL="0" lvl="0" indent="0" algn="l" rtl="0">
              <a:lnSpc>
                <a:spcPct val="100000"/>
              </a:lnSpc>
              <a:spcBef>
                <a:spcPts val="1600"/>
              </a:spcBef>
              <a:spcAft>
                <a:spcPts val="0"/>
              </a:spcAft>
              <a:buNone/>
            </a:pPr>
            <a:r>
              <a:rPr lang="en" sz="2400" b="1" dirty="0">
                <a:latin typeface="Arial" panose="020B0604020202020204" pitchFamily="34" charset="0"/>
              </a:rPr>
              <a:t>Budget</a:t>
            </a:r>
            <a:r>
              <a:rPr lang="en" sz="2400" dirty="0">
                <a:latin typeface="Arial" panose="020B0604020202020204" pitchFamily="34" charset="0"/>
              </a:rPr>
              <a:t>: $50,000 </a:t>
            </a:r>
            <a:endParaRPr sz="2400" dirty="0">
              <a:latin typeface="Arial" panose="020B0604020202020204" pitchFamily="34" charset="0"/>
            </a:endParaRPr>
          </a:p>
          <a:p>
            <a:pPr marL="0" lvl="0" indent="0" algn="l" rtl="0">
              <a:lnSpc>
                <a:spcPct val="100000"/>
              </a:lnSpc>
              <a:spcBef>
                <a:spcPts val="1600"/>
              </a:spcBef>
              <a:spcAft>
                <a:spcPts val="0"/>
              </a:spcAft>
              <a:buNone/>
            </a:pPr>
            <a:br>
              <a:rPr lang="en" sz="2400" dirty="0">
                <a:latin typeface="Arial" panose="020B0604020202020204" pitchFamily="34" charset="0"/>
              </a:rPr>
            </a:br>
            <a:r>
              <a:rPr lang="en" sz="2400" b="1" dirty="0">
                <a:latin typeface="Arial" panose="020B0604020202020204" pitchFamily="34" charset="0"/>
              </a:rPr>
              <a:t>Profit</a:t>
            </a:r>
            <a:r>
              <a:rPr lang="en" sz="2400" dirty="0">
                <a:latin typeface="Arial" panose="020B0604020202020204" pitchFamily="34" charset="0"/>
              </a:rPr>
              <a:t>: For the purpose of this assignment, the cost of the Nanodegree is $999, assume a profit margin of 30%, meaning that Udacity makes $299 in profit per student that signs up. </a:t>
            </a:r>
            <a:endParaRPr sz="2400" dirty="0">
              <a:latin typeface="Arial" panose="020B0604020202020204" pitchFamily="34" charset="0"/>
            </a:endParaRPr>
          </a:p>
          <a:p>
            <a:pPr marL="0" lvl="0" indent="0" algn="l" rtl="0">
              <a:lnSpc>
                <a:spcPct val="100000"/>
              </a:lnSpc>
              <a:spcBef>
                <a:spcPts val="1600"/>
              </a:spcBef>
              <a:spcAft>
                <a:spcPts val="0"/>
              </a:spcAft>
              <a:buNone/>
            </a:pPr>
            <a:br>
              <a:rPr lang="en" sz="2400" dirty="0">
                <a:latin typeface="Arial" panose="020B0604020202020204" pitchFamily="34" charset="0"/>
              </a:rPr>
            </a:br>
            <a:r>
              <a:rPr lang="en" sz="2400" b="1" dirty="0">
                <a:latin typeface="Arial" panose="020B0604020202020204" pitchFamily="34" charset="0"/>
              </a:rPr>
              <a:t>Campaigns</a:t>
            </a:r>
            <a:r>
              <a:rPr lang="en" sz="2400" dirty="0">
                <a:latin typeface="Arial" panose="020B0604020202020204" pitchFamily="34" charset="0"/>
              </a:rPr>
              <a:t>: We want to aggressively grow the program, but, we want to do it without losing money. </a:t>
            </a:r>
            <a:endParaRPr sz="2400" dirty="0">
              <a:latin typeface="Arial" panose="020B0604020202020204" pitchFamily="34" charset="0"/>
            </a:endParaRPr>
          </a:p>
          <a:p>
            <a:pPr marL="0" lvl="0" indent="0" algn="l" rtl="0">
              <a:spcBef>
                <a:spcPts val="1600"/>
              </a:spcBef>
              <a:spcAft>
                <a:spcPts val="1600"/>
              </a:spcAft>
              <a:buNone/>
            </a:pPr>
            <a:br>
              <a:rPr lang="en" sz="2400" dirty="0">
                <a:latin typeface="Arial" panose="020B0604020202020204" pitchFamily="34" charset="0"/>
              </a:rPr>
            </a:br>
            <a:endParaRPr sz="2400" dirty="0">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Marketing Objective &amp; KPI</a:t>
            </a:r>
            <a:endParaRPr dirty="0"/>
          </a:p>
        </p:txBody>
      </p:sp>
      <p:sp>
        <p:nvSpPr>
          <p:cNvPr id="149" name="Google Shape;149;p4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sz="3000" b="1" dirty="0">
                <a:latin typeface="Open Sans"/>
                <a:ea typeface="Open Sans"/>
                <a:cs typeface="Open Sans"/>
                <a:sym typeface="Open Sans"/>
              </a:rPr>
              <a:t>Marketing Objective</a:t>
            </a:r>
            <a:r>
              <a:rPr lang="en" sz="3000" dirty="0"/>
              <a:t> – To increase organic search traffic by 20 percent by September 2022</a:t>
            </a:r>
            <a:endParaRPr sz="3000" dirty="0"/>
          </a:p>
          <a:p>
            <a:pPr marL="457200" lvl="0" indent="-419100" algn="l" rtl="0">
              <a:spcBef>
                <a:spcPts val="0"/>
              </a:spcBef>
              <a:spcAft>
                <a:spcPts val="0"/>
              </a:spcAft>
              <a:buSzPts val="3000"/>
              <a:buChar char="●"/>
            </a:pPr>
            <a:r>
              <a:rPr lang="en" sz="3000" b="1" dirty="0">
                <a:latin typeface="Open Sans"/>
                <a:ea typeface="Open Sans"/>
                <a:cs typeface="Open Sans"/>
                <a:sym typeface="Open Sans"/>
              </a:rPr>
              <a:t>KPI </a:t>
            </a:r>
            <a:r>
              <a:rPr lang="en" sz="3000" dirty="0"/>
              <a:t>– </a:t>
            </a:r>
            <a:r>
              <a:rPr lang="en" dirty="0"/>
              <a:t>click through rate by September 2022</a:t>
            </a:r>
            <a:endParaRPr sz="3000" dirty="0"/>
          </a:p>
          <a:p>
            <a:pPr marL="0" lvl="0" indent="0" algn="l" rtl="0">
              <a:spcBef>
                <a:spcPts val="1600"/>
              </a:spcBef>
              <a:spcAft>
                <a:spcPts val="1600"/>
              </a:spcAft>
              <a:buNone/>
            </a:pPr>
            <a:endParaRPr sz="3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67"/>
          <p:cNvSpPr txBox="1">
            <a:spLocks noGrp="1"/>
          </p:cNvSpPr>
          <p:nvPr>
            <p:ph type="title"/>
          </p:nvPr>
        </p:nvSpPr>
        <p:spPr>
          <a:xfrm>
            <a:off x="141755" y="60646"/>
            <a:ext cx="7242600" cy="11199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GB" sz="4000" b="1" dirty="0">
                <a:solidFill>
                  <a:srgbClr val="2E3D49"/>
                </a:solidFill>
              </a:rPr>
              <a:t>Target</a:t>
            </a:r>
            <a:r>
              <a:rPr lang="en-GB" dirty="0"/>
              <a:t> </a:t>
            </a:r>
            <a:r>
              <a:rPr lang="en-GB" sz="4000" b="1" dirty="0">
                <a:solidFill>
                  <a:srgbClr val="2E3D49"/>
                </a:solidFill>
              </a:rPr>
              <a:t>Persona</a:t>
            </a:r>
            <a:r>
              <a:rPr lang="en-GB" dirty="0"/>
              <a:t> </a:t>
            </a:r>
            <a:br>
              <a:rPr lang="en-GB" dirty="0"/>
            </a:br>
            <a:endParaRPr lang="en-GB" dirty="0"/>
          </a:p>
        </p:txBody>
      </p:sp>
      <p:graphicFrame>
        <p:nvGraphicFramePr>
          <p:cNvPr id="281" name="Google Shape;281;p67"/>
          <p:cNvGraphicFramePr/>
          <p:nvPr/>
        </p:nvGraphicFramePr>
        <p:xfrm>
          <a:off x="65314" y="892629"/>
          <a:ext cx="7685315" cy="9541163"/>
        </p:xfrm>
        <a:graphic>
          <a:graphicData uri="http://schemas.openxmlformats.org/drawingml/2006/table">
            <a:tbl>
              <a:tblPr>
                <a:noFill/>
              </a:tblPr>
              <a:tblGrid>
                <a:gridCol w="2578826">
                  <a:extLst>
                    <a:ext uri="{9D8B030D-6E8A-4147-A177-3AD203B41FA5}">
                      <a16:colId xmlns:a16="http://schemas.microsoft.com/office/drawing/2014/main" val="20000"/>
                    </a:ext>
                  </a:extLst>
                </a:gridCol>
                <a:gridCol w="2483485">
                  <a:extLst>
                    <a:ext uri="{9D8B030D-6E8A-4147-A177-3AD203B41FA5}">
                      <a16:colId xmlns:a16="http://schemas.microsoft.com/office/drawing/2014/main" val="20001"/>
                    </a:ext>
                  </a:extLst>
                </a:gridCol>
                <a:gridCol w="2623004">
                  <a:extLst>
                    <a:ext uri="{9D8B030D-6E8A-4147-A177-3AD203B41FA5}">
                      <a16:colId xmlns:a16="http://schemas.microsoft.com/office/drawing/2014/main" val="20002"/>
                    </a:ext>
                  </a:extLst>
                </a:gridCol>
              </a:tblGrid>
              <a:tr h="817347">
                <a:tc>
                  <a:txBody>
                    <a:bodyPr/>
                    <a:lstStyle/>
                    <a:p>
                      <a:pPr marL="0" lvl="0" indent="0" algn="ctr" rtl="0">
                        <a:spcBef>
                          <a:spcPts val="0"/>
                        </a:spcBef>
                        <a:spcAft>
                          <a:spcPts val="0"/>
                        </a:spcAft>
                        <a:buNone/>
                      </a:pPr>
                      <a:r>
                        <a:rPr lang="en-GB" sz="1800" dirty="0">
                          <a:solidFill>
                            <a:schemeClr val="lt1"/>
                          </a:solidFill>
                          <a:latin typeface="Times New Roman" panose="02020603050405020304" charset="0"/>
                          <a:ea typeface="Open Sans"/>
                          <a:cs typeface="Times New Roman" panose="02020603050405020304" charset="0"/>
                          <a:sym typeface="Open Sans"/>
                        </a:rPr>
                        <a:t>Background and Demographics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GB" sz="1800" dirty="0">
                          <a:solidFill>
                            <a:schemeClr val="lt1"/>
                          </a:solidFill>
                          <a:latin typeface="Times New Roman" panose="02020603050405020304" charset="0"/>
                          <a:ea typeface="Open Sans"/>
                          <a:cs typeface="Times New Roman" panose="02020603050405020304" charset="0"/>
                          <a:sym typeface="Open Sans"/>
                        </a:rPr>
                        <a:t>Target Persona </a:t>
                      </a:r>
                      <a:endParaRPr sz="1800" dirty="0">
                        <a:solidFill>
                          <a:schemeClr val="lt1"/>
                        </a:solidFill>
                        <a:latin typeface="Times New Roman" panose="02020603050405020304" charset="0"/>
                        <a:ea typeface="Open Sans"/>
                        <a:cs typeface="Times New Roman" panose="02020603050405020304" charset="0"/>
                        <a:sym typeface="Open Sans"/>
                      </a:endParaRPr>
                    </a:p>
                    <a:p>
                      <a:pPr marL="0" lvl="0" indent="0" algn="ctr" rtl="0">
                        <a:spcBef>
                          <a:spcPts val="0"/>
                        </a:spcBef>
                        <a:spcAft>
                          <a:spcPts val="0"/>
                        </a:spcAft>
                        <a:buNone/>
                      </a:pPr>
                      <a:r>
                        <a:rPr lang="en-GB" sz="1800" dirty="0">
                          <a:solidFill>
                            <a:schemeClr val="lt1"/>
                          </a:solidFill>
                          <a:latin typeface="Times New Roman" panose="02020603050405020304" charset="0"/>
                          <a:ea typeface="Open Sans"/>
                          <a:cs typeface="Times New Roman" panose="02020603050405020304" charset="0"/>
                          <a:sym typeface="Open Sans"/>
                        </a:rPr>
                        <a:t>Name</a:t>
                      </a:r>
                      <a:endParaRPr sz="1800" dirty="0">
                        <a:solidFill>
                          <a:schemeClr val="lt1"/>
                        </a:solidFill>
                        <a:latin typeface="Times New Roman" panose="02020603050405020304" charset="0"/>
                        <a:ea typeface="Open Sans"/>
                        <a:cs typeface="Times New Roman" panose="02020603050405020304" charset="0"/>
                        <a:sym typeface="Open Sans"/>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GB" sz="1800" dirty="0">
                          <a:solidFill>
                            <a:schemeClr val="lt1"/>
                          </a:solidFill>
                          <a:latin typeface="Times New Roman" panose="02020603050405020304" charset="0"/>
                          <a:ea typeface="Open Sans"/>
                          <a:cs typeface="Times New Roman" panose="02020603050405020304" charset="0"/>
                          <a:sym typeface="Open Sans"/>
                        </a:rPr>
                        <a:t>Needs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solidFill>
                      <a:srgbClr val="02B4E5"/>
                    </a:solidFill>
                  </a:tcPr>
                </a:tc>
                <a:extLst>
                  <a:ext uri="{0D108BD9-81ED-4DB2-BD59-A6C34878D82A}">
                    <a16:rowId xmlns:a16="http://schemas.microsoft.com/office/drawing/2014/main" val="10000"/>
                  </a:ext>
                </a:extLst>
              </a:tr>
              <a:tr h="4140728">
                <a:tc>
                  <a:txBody>
                    <a:bodyPr/>
                    <a:lstStyle/>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AGE: 40</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GENDER: Male</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MARITAL STATUS: Married</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NUMBER OF CHILDREN: 3</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COUNTRY: Nigeria</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STATE OF RESIDENCE: Edo</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EMPLOYED: Yes</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ANNUAL INCOME: 1 million naira</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HIGHEST CERTIFICATION: Masters Degree</a:t>
                      </a:r>
                      <a:endParaRPr sz="1800" dirty="0">
                        <a:solidFill>
                          <a:srgbClr val="2E3D49"/>
                        </a:solidFill>
                        <a:latin typeface="Times New Roman" panose="02020603050405020304" charset="0"/>
                        <a:ea typeface="Open Sans"/>
                        <a:cs typeface="Times New Roman" panose="02020603050405020304" charset="0"/>
                        <a:sym typeface="Open Sans"/>
                      </a:endParaRPr>
                    </a:p>
                    <a:p>
                      <a:pPr marL="0" lvl="0" indent="0" algn="ctr" rtl="0">
                        <a:spcBef>
                          <a:spcPts val="0"/>
                        </a:spcBef>
                        <a:spcAft>
                          <a:spcPts val="0"/>
                        </a:spcAft>
                        <a:buNone/>
                      </a:pPr>
                      <a:endParaRPr sz="1800" dirty="0">
                        <a:solidFill>
                          <a:srgbClr val="2E3D49"/>
                        </a:solidFill>
                        <a:latin typeface="Times New Roman" panose="02020603050405020304" charset="0"/>
                        <a:ea typeface="Open Sans"/>
                        <a:cs typeface="Times New Roman" panose="02020603050405020304" charset="0"/>
                        <a:sym typeface="Open Sans"/>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tcPr>
                </a:tc>
                <a:tc>
                  <a:txBody>
                    <a:bodyPr/>
                    <a:lstStyle/>
                    <a:p>
                      <a:pPr marL="0" lvl="0" indent="0" algn="ctr" rtl="0">
                        <a:spcBef>
                          <a:spcPts val="0"/>
                        </a:spcBef>
                        <a:spcAft>
                          <a:spcPts val="0"/>
                        </a:spcAft>
                        <a:buNone/>
                      </a:pPr>
                      <a:r>
                        <a:rPr lang="en-US" sz="1800" dirty="0">
                          <a:solidFill>
                            <a:srgbClr val="2E3D49"/>
                          </a:solidFill>
                          <a:latin typeface="Times New Roman" panose="02020603050405020304" charset="0"/>
                          <a:ea typeface="Open Sans"/>
                          <a:cs typeface="Times New Roman" panose="02020603050405020304" charset="0"/>
                          <a:sym typeface="Open Sans"/>
                        </a:rPr>
                        <a:t>MATTHEW</a:t>
                      </a:r>
                    </a:p>
                    <a:p>
                      <a:pPr marL="0" lvl="0" indent="0" algn="ctr" rtl="0">
                        <a:spcBef>
                          <a:spcPts val="0"/>
                        </a:spcBef>
                        <a:spcAft>
                          <a:spcPts val="0"/>
                        </a:spcAft>
                        <a:buNone/>
                      </a:pPr>
                      <a:endParaRPr lang="en-US" sz="1800" dirty="0">
                        <a:solidFill>
                          <a:srgbClr val="2E3D49"/>
                        </a:solidFill>
                        <a:latin typeface="Times New Roman" panose="02020603050405020304" charset="0"/>
                        <a:ea typeface="Open Sans"/>
                        <a:cs typeface="Times New Roman" panose="02020603050405020304" charset="0"/>
                        <a:sym typeface="Open Sans"/>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tcPr>
                </a:tc>
                <a:tc>
                  <a:txBody>
                    <a:bodyPr/>
                    <a:lstStyle/>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Sufficient internet  network.</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Projects to practice Digital Marketing.</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Better work and better cash inflow.</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Tutorial videos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tcPr>
                </a:tc>
                <a:extLst>
                  <a:ext uri="{0D108BD9-81ED-4DB2-BD59-A6C34878D82A}">
                    <a16:rowId xmlns:a16="http://schemas.microsoft.com/office/drawing/2014/main" val="10001"/>
                  </a:ext>
                </a:extLst>
              </a:tr>
              <a:tr h="719290">
                <a:tc>
                  <a:txBody>
                    <a:bodyPr/>
                    <a:lstStyle/>
                    <a:p>
                      <a:pPr marL="0" lvl="0" indent="0" algn="ctr" rtl="0">
                        <a:spcBef>
                          <a:spcPts val="0"/>
                        </a:spcBef>
                        <a:spcAft>
                          <a:spcPts val="0"/>
                        </a:spcAft>
                        <a:buNone/>
                      </a:pPr>
                      <a:r>
                        <a:rPr lang="en-GB" sz="1800" dirty="0">
                          <a:solidFill>
                            <a:schemeClr val="lt1"/>
                          </a:solidFill>
                          <a:latin typeface="Times New Roman" panose="02020603050405020304" charset="0"/>
                          <a:ea typeface="Open Sans"/>
                          <a:cs typeface="Times New Roman" panose="02020603050405020304" charset="0"/>
                          <a:sym typeface="Open Sans"/>
                        </a:rPr>
                        <a:t>Hobbies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GB" sz="1800" dirty="0">
                          <a:solidFill>
                            <a:schemeClr val="lt1"/>
                          </a:solidFill>
                          <a:latin typeface="Times New Roman" panose="02020603050405020304" charset="0"/>
                          <a:ea typeface="Open Sans"/>
                          <a:cs typeface="Times New Roman" panose="02020603050405020304" charset="0"/>
                          <a:sym typeface="Open Sans"/>
                        </a:rPr>
                        <a:t>Goals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solidFill>
                      <a:srgbClr val="02B4E5"/>
                    </a:solidFill>
                  </a:tcPr>
                </a:tc>
                <a:tc>
                  <a:txBody>
                    <a:bodyPr/>
                    <a:lstStyle/>
                    <a:p>
                      <a:pPr marL="0" lvl="0" indent="0" algn="ctr" rtl="0">
                        <a:spcBef>
                          <a:spcPts val="0"/>
                        </a:spcBef>
                        <a:spcAft>
                          <a:spcPts val="0"/>
                        </a:spcAft>
                        <a:buNone/>
                      </a:pPr>
                      <a:r>
                        <a:rPr lang="en-GB" sz="1800" dirty="0">
                          <a:solidFill>
                            <a:schemeClr val="lt1"/>
                          </a:solidFill>
                          <a:latin typeface="Times New Roman" panose="02020603050405020304" charset="0"/>
                          <a:ea typeface="Open Sans"/>
                          <a:cs typeface="Times New Roman" panose="02020603050405020304" charset="0"/>
                          <a:sym typeface="Open Sans"/>
                        </a:rPr>
                        <a:t>Barriers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solidFill>
                      <a:srgbClr val="02B4E5"/>
                    </a:solidFill>
                  </a:tcPr>
                </a:tc>
                <a:extLst>
                  <a:ext uri="{0D108BD9-81ED-4DB2-BD59-A6C34878D82A}">
                    <a16:rowId xmlns:a16="http://schemas.microsoft.com/office/drawing/2014/main" val="10002"/>
                  </a:ext>
                </a:extLst>
              </a:tr>
              <a:tr h="3488406">
                <a:tc>
                  <a:txBody>
                    <a:bodyPr/>
                    <a:lstStyle/>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Play FIFA PES</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Travel</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Singing</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Dancing</a:t>
                      </a: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Chess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tcPr>
                </a:tc>
                <a:tc>
                  <a:txBody>
                    <a:bodyPr/>
                    <a:lstStyle/>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A better job</a:t>
                      </a:r>
                    </a:p>
                    <a:p>
                      <a:pPr marL="0" lvl="0" indent="0" algn="ctr" rtl="0">
                        <a:spcBef>
                          <a:spcPts val="0"/>
                        </a:spcBef>
                        <a:spcAft>
                          <a:spcPts val="0"/>
                        </a:spcAft>
                        <a:buNone/>
                      </a:pPr>
                      <a:endParaRPr lang="en-US" sz="1800" dirty="0">
                        <a:solidFill>
                          <a:srgbClr val="2E3D49"/>
                        </a:solidFill>
                        <a:latin typeface="Times New Roman" panose="02020603050405020304" charset="0"/>
                        <a:ea typeface="Open Sans"/>
                        <a:cs typeface="Times New Roman" panose="02020603050405020304" charset="0"/>
                        <a:sym typeface="Open Sans"/>
                      </a:endParaRP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Does not see self in this same industry in the next 3 years.</a:t>
                      </a:r>
                    </a:p>
                    <a:p>
                      <a:pPr marL="0" lvl="0" indent="0" algn="ctr" rtl="0">
                        <a:spcBef>
                          <a:spcPts val="0"/>
                        </a:spcBef>
                        <a:spcAft>
                          <a:spcPts val="0"/>
                        </a:spcAft>
                        <a:buNone/>
                      </a:pPr>
                      <a:endParaRPr lang="en-US" sz="1800" dirty="0">
                        <a:solidFill>
                          <a:srgbClr val="2E3D49"/>
                        </a:solidFill>
                        <a:latin typeface="Times New Roman" panose="02020603050405020304" charset="0"/>
                        <a:ea typeface="Open Sans"/>
                        <a:cs typeface="Times New Roman" panose="02020603050405020304" charset="0"/>
                        <a:sym typeface="Open Sans"/>
                      </a:endParaRPr>
                    </a:p>
                    <a:p>
                      <a:pPr marL="285750" lvl="0" indent="-285750" algn="ctr" rtl="0">
                        <a:spcBef>
                          <a:spcPts val="0"/>
                        </a:spcBef>
                        <a:spcAft>
                          <a:spcPts val="0"/>
                        </a:spcAft>
                        <a:buFont typeface="Arial" panose="020B0604020202020204" pitchFamily="34" charset="0"/>
                        <a:buChar char="•"/>
                      </a:pPr>
                      <a:r>
                        <a:rPr lang="en-US" sz="1800" dirty="0">
                          <a:solidFill>
                            <a:srgbClr val="2E3D49"/>
                          </a:solidFill>
                          <a:latin typeface="Times New Roman" panose="02020603050405020304" charset="0"/>
                          <a:ea typeface="Open Sans"/>
                          <a:cs typeface="Times New Roman" panose="02020603050405020304" charset="0"/>
                          <a:sym typeface="Open Sans"/>
                        </a:rPr>
                        <a:t>Sees self as a high profiled Digital Marketer in the next 3 years.</a:t>
                      </a: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tcPr>
                </a:tc>
                <a:tc>
                  <a:txBody>
                    <a:bodyPr/>
                    <a:lstStyle/>
                    <a:p>
                      <a:pPr marL="285750" lvl="0" indent="-285750" algn="ctr" rtl="0">
                        <a:spcBef>
                          <a:spcPts val="0"/>
                        </a:spcBef>
                        <a:spcAft>
                          <a:spcPts val="0"/>
                        </a:spcAft>
                        <a:buFont typeface="Arial" panose="020B0604020202020204" pitchFamily="34" charset="0"/>
                        <a:buChar char="•"/>
                      </a:pPr>
                      <a:r>
                        <a:rPr lang="en-US" sz="1800" b="0" dirty="0">
                          <a:effectLst/>
                          <a:latin typeface="Times New Roman" panose="02020603050405020304" charset="0"/>
                          <a:cs typeface="Times New Roman" panose="02020603050405020304" charset="0"/>
                        </a:rPr>
                        <a:t>High cost of data</a:t>
                      </a:r>
                    </a:p>
                    <a:p>
                      <a:pPr marL="285750" lvl="0" indent="-285750" algn="ctr" rtl="0">
                        <a:spcBef>
                          <a:spcPts val="0"/>
                        </a:spcBef>
                        <a:spcAft>
                          <a:spcPts val="0"/>
                        </a:spcAft>
                        <a:buFont typeface="Arial" panose="020B0604020202020204" pitchFamily="34" charset="0"/>
                        <a:buChar char="•"/>
                      </a:pPr>
                      <a:r>
                        <a:rPr lang="en-US" sz="1800" b="0" dirty="0">
                          <a:effectLst/>
                          <a:latin typeface="Times New Roman" panose="02020603050405020304" charset="0"/>
                          <a:cs typeface="Times New Roman" panose="02020603050405020304" charset="0"/>
                        </a:rPr>
                        <a:t>poor Internet</a:t>
                      </a:r>
                    </a:p>
                    <a:p>
                      <a:pPr marL="285750" lvl="0" indent="-285750" algn="ctr" rtl="0">
                        <a:spcBef>
                          <a:spcPts val="0"/>
                        </a:spcBef>
                        <a:spcAft>
                          <a:spcPts val="0"/>
                        </a:spcAft>
                        <a:buFont typeface="Arial" panose="020B0604020202020204" pitchFamily="34" charset="0"/>
                        <a:buChar char="•"/>
                      </a:pPr>
                      <a:r>
                        <a:rPr lang="en-US" sz="1800" b="0" dirty="0">
                          <a:effectLst/>
                          <a:latin typeface="Times New Roman" panose="02020603050405020304" charset="0"/>
                          <a:cs typeface="Times New Roman" panose="02020603050405020304" charset="0"/>
                        </a:rPr>
                        <a:t>Financial constraints </a:t>
                      </a:r>
                    </a:p>
                    <a:p>
                      <a:pPr marL="285750" lvl="0" indent="-285750" algn="ctr" rtl="0">
                        <a:spcBef>
                          <a:spcPts val="0"/>
                        </a:spcBef>
                        <a:spcAft>
                          <a:spcPts val="0"/>
                        </a:spcAft>
                        <a:buFont typeface="Arial" panose="020B0604020202020204" pitchFamily="34" charset="0"/>
                        <a:buChar char="•"/>
                      </a:pPr>
                      <a:r>
                        <a:rPr lang="en-US" sz="1800" b="0" dirty="0">
                          <a:effectLst/>
                          <a:latin typeface="Times New Roman" panose="02020603050405020304" charset="0"/>
                          <a:cs typeface="Times New Roman" panose="02020603050405020304" charset="0"/>
                        </a:rPr>
                        <a:t>Too many responsibilities at work</a:t>
                      </a:r>
                      <a:r>
                        <a:rPr lang="en-US" sz="1800" b="0" dirty="0">
                          <a:latin typeface="Times New Roman" panose="02020603050405020304" charset="0"/>
                          <a:cs typeface="Times New Roman" panose="02020603050405020304" charset="0"/>
                        </a:rPr>
                        <a:t>.</a:t>
                      </a:r>
                    </a:p>
                    <a:p>
                      <a:pPr marL="0" lvl="0" indent="0" algn="ctr" rtl="0">
                        <a:spcBef>
                          <a:spcPts val="0"/>
                        </a:spcBef>
                        <a:spcAft>
                          <a:spcPts val="0"/>
                        </a:spcAft>
                        <a:buNone/>
                      </a:pPr>
                      <a:endParaRPr lang="en-US" sz="1800" b="0" dirty="0">
                        <a:latin typeface="Times New Roman" panose="02020603050405020304" charset="0"/>
                        <a:cs typeface="Times New Roman" panose="02020603050405020304" charset="0"/>
                      </a:endParaRPr>
                    </a:p>
                    <a:p>
                      <a:pPr marL="0" lvl="0" indent="0" algn="ctr" rtl="0">
                        <a:spcBef>
                          <a:spcPts val="0"/>
                        </a:spcBef>
                        <a:spcAft>
                          <a:spcPts val="0"/>
                        </a:spcAft>
                        <a:buNone/>
                      </a:pPr>
                      <a:endParaRPr lang="en-US" sz="1800" b="0" dirty="0">
                        <a:latin typeface="Times New Roman" panose="02020603050405020304" charset="0"/>
                        <a:cs typeface="Times New Roman" panose="02020603050405020304" charset="0"/>
                      </a:endParaRPr>
                    </a:p>
                  </a:txBody>
                  <a:tcPr marL="63500" marR="63500" marT="63500" marB="63500" anchor="ctr">
                    <a:lnL w="12700" cap="flat" cmpd="sng">
                      <a:solidFill>
                        <a:srgbClr val="4F4F4F"/>
                      </a:solidFill>
                      <a:prstDash val="solid"/>
                      <a:round/>
                      <a:headEnd type="none" w="sm" len="sm"/>
                      <a:tailEnd type="none" w="sm" len="sm"/>
                    </a:lnL>
                    <a:lnR w="12700" cap="flat" cmpd="sng">
                      <a:solidFill>
                        <a:srgbClr val="4F4F4F"/>
                      </a:solidFill>
                      <a:prstDash val="solid"/>
                      <a:round/>
                      <a:headEnd type="none" w="sm" len="sm"/>
                      <a:tailEnd type="none" w="sm" len="sm"/>
                    </a:lnR>
                    <a:lnT w="12700" cap="flat" cmpd="sng">
                      <a:solidFill>
                        <a:srgbClr val="4F4F4F"/>
                      </a:solidFill>
                      <a:prstDash val="solid"/>
                      <a:round/>
                      <a:headEnd type="none" w="sm" len="sm"/>
                      <a:tailEnd type="none" w="sm" len="sm"/>
                    </a:lnT>
                    <a:lnB w="12700" cap="flat" cmpd="sng">
                      <a:solidFill>
                        <a:srgbClr val="4F4F4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 name="Picture 2"/>
          <p:cNvPicPr>
            <a:picLocks noChangeAspect="1"/>
          </p:cNvPicPr>
          <p:nvPr/>
        </p:nvPicPr>
        <p:blipFill>
          <a:blip r:embed="rId3"/>
          <a:stretch>
            <a:fillRect/>
          </a:stretch>
        </p:blipFill>
        <p:spPr>
          <a:xfrm>
            <a:off x="3075214" y="1997511"/>
            <a:ext cx="1665514" cy="166551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3E3BB"/>
        </a:solidFill>
        <a:effectLst/>
      </p:bgPr>
    </p:bg>
    <p:spTree>
      <p:nvGrpSpPr>
        <p:cNvPr id="1" name="Shape 159"/>
        <p:cNvGrpSpPr/>
        <p:nvPr/>
      </p:nvGrpSpPr>
      <p:grpSpPr>
        <a:xfrm>
          <a:off x="0" y="0"/>
          <a:ext cx="0" cy="0"/>
          <a:chOff x="0" y="0"/>
          <a:chExt cx="0" cy="0"/>
        </a:xfrm>
      </p:grpSpPr>
      <p:sp>
        <p:nvSpPr>
          <p:cNvPr id="160" name="Google Shape;160;p43"/>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Part 2</a:t>
            </a:r>
            <a:endParaRPr kumimoji="0" sz="3000" b="0" i="0" u="none" strike="noStrike" kern="0" cap="none" spc="0" normalizeH="0" baseline="0" noProof="0" dirty="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On Site SEO </a:t>
            </a:r>
            <a:endParaRPr kumimoji="0" sz="3000" b="0" i="0" u="none" strike="noStrike" kern="0" cap="none" spc="0" normalizeH="0" baseline="0" noProof="0" dirty="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Audit</a:t>
            </a:r>
            <a:endParaRPr kumimoji="0" sz="20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Google Shape;161;p43"/>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dirty="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45"/>
          <p:cNvSpPr txBox="1">
            <a:spLocks noGrp="1"/>
          </p:cNvSpPr>
          <p:nvPr>
            <p:ph type="title"/>
          </p:nvPr>
        </p:nvSpPr>
        <p:spPr>
          <a:xfrm>
            <a:off x="264900" y="0"/>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Keywords </a:t>
            </a:r>
            <a:endParaRPr dirty="0"/>
          </a:p>
        </p:txBody>
      </p:sp>
      <p:sp>
        <p:nvSpPr>
          <p:cNvPr id="174" name="Google Shape;174;p45"/>
          <p:cNvSpPr txBox="1">
            <a:spLocks noGrp="1"/>
          </p:cNvSpPr>
          <p:nvPr>
            <p:ph type="body" idx="1"/>
          </p:nvPr>
        </p:nvSpPr>
        <p:spPr>
          <a:xfrm>
            <a:off x="264900" y="750049"/>
            <a:ext cx="7242600" cy="1993151"/>
          </a:xfrm>
          <a:prstGeom prst="rect">
            <a:avLst/>
          </a:prstGeom>
        </p:spPr>
        <p:txBody>
          <a:bodyPr spcFirstLastPara="1" wrap="square" lIns="91425" tIns="91425" rIns="91425" bIns="91425" anchor="t" anchorCtr="0">
            <a:noAutofit/>
          </a:bodyPr>
          <a:lstStyle/>
          <a:p>
            <a:pPr marL="457200" lvl="0" indent="-368300" algn="l" rtl="0">
              <a:lnSpc>
                <a:spcPct val="160000"/>
              </a:lnSpc>
              <a:spcBef>
                <a:spcPts val="0"/>
              </a:spcBef>
              <a:spcAft>
                <a:spcPts val="0"/>
              </a:spcAft>
              <a:buSzPts val="2200"/>
              <a:buAutoNum type="arabicPeriod"/>
            </a:pPr>
            <a:r>
              <a:rPr lang="en" dirty="0">
                <a:solidFill>
                  <a:srgbClr val="525C65"/>
                </a:solidFill>
                <a:highlight>
                  <a:schemeClr val="lt1"/>
                </a:highlight>
              </a:rPr>
              <a:t>Using </a:t>
            </a:r>
            <a:r>
              <a:rPr lang="en" u="sng" dirty="0">
                <a:solidFill>
                  <a:schemeClr val="accent5"/>
                </a:solidFill>
                <a:highlight>
                  <a:schemeClr val="lt1"/>
                </a:highlight>
                <a:hlinkClick r:id="rId3">
                  <a:extLst>
                    <a:ext uri="{A12FA001-AC4F-418D-AE19-62706E023703}">
                      <ahyp:hlinkClr xmlns:ahyp="http://schemas.microsoft.com/office/drawing/2018/hyperlinkcolor" val="tx"/>
                    </a:ext>
                  </a:extLst>
                </a:hlinkClick>
              </a:rPr>
              <a:t>Moz Keyword Explorer tool</a:t>
            </a:r>
            <a:r>
              <a:rPr lang="en" dirty="0">
                <a:solidFill>
                  <a:srgbClr val="525C65"/>
                </a:solidFill>
                <a:highlight>
                  <a:schemeClr val="lt1"/>
                </a:highlight>
              </a:rPr>
              <a:t>, identify the Keywords you might target to drive users to this page. Be sure to use a mix of branded and non-branded Keywords. List 5 head and 5 tail keywords.</a:t>
            </a:r>
            <a:endParaRPr dirty="0">
              <a:solidFill>
                <a:srgbClr val="525C65"/>
              </a:solidFill>
              <a:highlight>
                <a:schemeClr val="lt1"/>
              </a:highlight>
            </a:endParaRPr>
          </a:p>
          <a:p>
            <a:pPr marL="0" lvl="0" indent="0" algn="l" rtl="0">
              <a:spcBef>
                <a:spcPts val="1100"/>
              </a:spcBef>
              <a:spcAft>
                <a:spcPts val="1600"/>
              </a:spcAft>
              <a:buNone/>
            </a:pPr>
            <a:endParaRPr dirty="0"/>
          </a:p>
        </p:txBody>
      </p:sp>
      <p:graphicFrame>
        <p:nvGraphicFramePr>
          <p:cNvPr id="175" name="Google Shape;175;p45"/>
          <p:cNvGraphicFramePr/>
          <p:nvPr/>
        </p:nvGraphicFramePr>
        <p:xfrm>
          <a:off x="264950" y="2743200"/>
          <a:ext cx="7507450" cy="7119105"/>
        </p:xfrm>
        <a:graphic>
          <a:graphicData uri="http://schemas.openxmlformats.org/drawingml/2006/table">
            <a:tbl>
              <a:tblPr>
                <a:noFill/>
              </a:tblPr>
              <a:tblGrid>
                <a:gridCol w="431525">
                  <a:extLst>
                    <a:ext uri="{9D8B030D-6E8A-4147-A177-3AD203B41FA5}">
                      <a16:colId xmlns:a16="http://schemas.microsoft.com/office/drawing/2014/main" val="20000"/>
                    </a:ext>
                  </a:extLst>
                </a:gridCol>
                <a:gridCol w="3370250">
                  <a:extLst>
                    <a:ext uri="{9D8B030D-6E8A-4147-A177-3AD203B41FA5}">
                      <a16:colId xmlns:a16="http://schemas.microsoft.com/office/drawing/2014/main" val="20001"/>
                    </a:ext>
                  </a:extLst>
                </a:gridCol>
                <a:gridCol w="3705675">
                  <a:extLst>
                    <a:ext uri="{9D8B030D-6E8A-4147-A177-3AD203B41FA5}">
                      <a16:colId xmlns:a16="http://schemas.microsoft.com/office/drawing/2014/main" val="20002"/>
                    </a:ext>
                  </a:extLst>
                </a:gridCol>
              </a:tblGrid>
              <a:tr h="805075">
                <a:tc>
                  <a:txBody>
                    <a:bodyPr/>
                    <a:lstStyle/>
                    <a:p>
                      <a:pPr marL="0" lvl="0" indent="0" algn="l" rtl="0">
                        <a:spcBef>
                          <a:spcPts val="0"/>
                        </a:spcBef>
                        <a:spcAft>
                          <a:spcPts val="0"/>
                        </a:spcAft>
                        <a:buNone/>
                      </a:pP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solidFill>
                      <a:srgbClr val="93E3BB"/>
                    </a:solidFill>
                  </a:tcPr>
                </a:tc>
                <a:tc>
                  <a:txBody>
                    <a:bodyPr/>
                    <a:lstStyle/>
                    <a:p>
                      <a:pPr marL="0" lvl="0" indent="0" algn="ctr" rtl="0">
                        <a:spcBef>
                          <a:spcPts val="0"/>
                        </a:spcBef>
                        <a:spcAft>
                          <a:spcPts val="0"/>
                        </a:spcAft>
                        <a:buNone/>
                      </a:pPr>
                      <a:r>
                        <a:rPr lang="en" sz="2700" dirty="0">
                          <a:solidFill>
                            <a:srgbClr val="525C65"/>
                          </a:solidFill>
                          <a:latin typeface="Open Sans"/>
                          <a:ea typeface="Open Sans"/>
                          <a:cs typeface="Open Sans"/>
                          <a:sym typeface="Open Sans"/>
                        </a:rPr>
                        <a:t>Head Keywords</a:t>
                      </a:r>
                      <a:endParaRPr sz="2700" dirty="0">
                        <a:solidFill>
                          <a:srgbClr val="525C65"/>
                        </a:solidFill>
                        <a:latin typeface="Open Sans"/>
                        <a:ea typeface="Open Sans"/>
                        <a:cs typeface="Open Sans"/>
                        <a:sym typeface="Open Sans"/>
                      </a:endParaRPr>
                    </a:p>
                  </a:txBody>
                  <a:tcPr marL="77700" marR="77700" marT="178775" marB="178775" anchor="ctr">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tc>
                  <a:txBody>
                    <a:bodyPr/>
                    <a:lstStyle/>
                    <a:p>
                      <a:pPr marL="0" lvl="0" indent="0" algn="ctr" rtl="0">
                        <a:spcBef>
                          <a:spcPts val="0"/>
                        </a:spcBef>
                        <a:spcAft>
                          <a:spcPts val="0"/>
                        </a:spcAft>
                        <a:buNone/>
                      </a:pPr>
                      <a:r>
                        <a:rPr lang="en" sz="2700" dirty="0">
                          <a:solidFill>
                            <a:srgbClr val="525C65"/>
                          </a:solidFill>
                          <a:latin typeface="Open Sans"/>
                          <a:ea typeface="Open Sans"/>
                          <a:cs typeface="Open Sans"/>
                          <a:sym typeface="Open Sans"/>
                        </a:rPr>
                        <a:t>Tail Keywords</a:t>
                      </a:r>
                      <a:endParaRPr sz="2700" dirty="0">
                        <a:solidFill>
                          <a:srgbClr val="525C65"/>
                        </a:solidFill>
                        <a:latin typeface="Open Sans"/>
                        <a:ea typeface="Open Sans"/>
                        <a:cs typeface="Open Sans"/>
                        <a:sym typeface="Open Sans"/>
                      </a:endParaRPr>
                    </a:p>
                  </a:txBody>
                  <a:tcPr marL="77700" marR="77700" marT="178775" marB="178775" anchor="ctr">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extLst>
                  <a:ext uri="{0D108BD9-81ED-4DB2-BD59-A6C34878D82A}">
                    <a16:rowId xmlns:a16="http://schemas.microsoft.com/office/drawing/2014/main" val="10000"/>
                  </a:ext>
                </a:extLst>
              </a:tr>
              <a:tr h="805075">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1</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solidFill>
                      <a:srgbClr val="93E3BB"/>
                    </a:solidFill>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Digital marketing</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Digital marketing certificate</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extLst>
                  <a:ext uri="{0D108BD9-81ED-4DB2-BD59-A6C34878D82A}">
                    <a16:rowId xmlns:a16="http://schemas.microsoft.com/office/drawing/2014/main" val="10001"/>
                  </a:ext>
                </a:extLst>
              </a:tr>
              <a:tr h="805075">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2</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solidFill>
                      <a:srgbClr val="93E3BB"/>
                    </a:solidFill>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Marketing courses</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700" dirty="0">
                          <a:solidFill>
                            <a:srgbClr val="525C65"/>
                          </a:solidFill>
                          <a:latin typeface="Open Sans"/>
                          <a:ea typeface="Open Sans"/>
                          <a:cs typeface="Open Sans"/>
                          <a:sym typeface="Open Sans"/>
                        </a:rPr>
                        <a:t>Digital marketing course</a:t>
                      </a:r>
                    </a:p>
                    <a:p>
                      <a:pPr marL="0" lvl="0" indent="0" algn="l" rtl="0">
                        <a:spcBef>
                          <a:spcPts val="0"/>
                        </a:spcBef>
                        <a:spcAft>
                          <a:spcPts val="0"/>
                        </a:spcAft>
                        <a:buNone/>
                      </a:pP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extLst>
                  <a:ext uri="{0D108BD9-81ED-4DB2-BD59-A6C34878D82A}">
                    <a16:rowId xmlns:a16="http://schemas.microsoft.com/office/drawing/2014/main" val="10002"/>
                  </a:ext>
                </a:extLst>
              </a:tr>
              <a:tr h="805075">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3</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solidFill>
                      <a:srgbClr val="93E3BB"/>
                    </a:solidFill>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nanodegree</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Digital marketing courses</a:t>
                      </a: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extLst>
                  <a:ext uri="{0D108BD9-81ED-4DB2-BD59-A6C34878D82A}">
                    <a16:rowId xmlns:a16="http://schemas.microsoft.com/office/drawing/2014/main" val="10003"/>
                  </a:ext>
                </a:extLst>
              </a:tr>
              <a:tr h="805075">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4</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solidFill>
                      <a:srgbClr val="93E3BB"/>
                    </a:solidFill>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Udacity </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700" dirty="0">
                          <a:solidFill>
                            <a:srgbClr val="525C65"/>
                          </a:solidFill>
                          <a:latin typeface="Open Sans"/>
                          <a:ea typeface="Open Sans"/>
                          <a:cs typeface="Open Sans"/>
                          <a:sym typeface="Open Sans"/>
                        </a:rPr>
                        <a:t>Digital marketing jobs</a:t>
                      </a:r>
                    </a:p>
                    <a:p>
                      <a:pPr marL="0" lvl="0" indent="0" algn="l" rtl="0">
                        <a:spcBef>
                          <a:spcPts val="0"/>
                        </a:spcBef>
                        <a:spcAft>
                          <a:spcPts val="0"/>
                        </a:spcAft>
                        <a:buNone/>
                      </a:pP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extLst>
                  <a:ext uri="{0D108BD9-81ED-4DB2-BD59-A6C34878D82A}">
                    <a16:rowId xmlns:a16="http://schemas.microsoft.com/office/drawing/2014/main" val="10004"/>
                  </a:ext>
                </a:extLst>
              </a:tr>
              <a:tr h="805075">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5</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solidFill>
                      <a:srgbClr val="93E3BB"/>
                    </a:solidFill>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Udacity scholarships</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Digital marketing salary</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D6769"/>
                      </a:solidFill>
                      <a:prstDash val="solid"/>
                      <a:round/>
                      <a:headEnd type="none" w="sm" len="sm"/>
                      <a:tailEnd type="none" w="sm" len="sm"/>
                    </a:lnL>
                    <a:lnR w="19050" cap="flat" cmpd="sng">
                      <a:solidFill>
                        <a:srgbClr val="5D6769"/>
                      </a:solidFill>
                      <a:prstDash val="solid"/>
                      <a:round/>
                      <a:headEnd type="none" w="sm" len="sm"/>
                      <a:tailEnd type="none" w="sm" len="sm"/>
                    </a:lnR>
                    <a:lnT w="19050" cap="flat" cmpd="sng">
                      <a:solidFill>
                        <a:srgbClr val="5D6769"/>
                      </a:solidFill>
                      <a:prstDash val="solid"/>
                      <a:round/>
                      <a:headEnd type="none" w="sm" len="sm"/>
                      <a:tailEnd type="none" w="sm" len="sm"/>
                    </a:lnT>
                    <a:lnB w="19050" cap="flat" cmpd="sng">
                      <a:solidFill>
                        <a:srgbClr val="5D676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B0EE-D606-28EB-313E-932B4E4B205E}"/>
              </a:ext>
            </a:extLst>
          </p:cNvPr>
          <p:cNvSpPr>
            <a:spLocks noGrp="1"/>
          </p:cNvSpPr>
          <p:nvPr>
            <p:ph type="title"/>
          </p:nvPr>
        </p:nvSpPr>
        <p:spPr>
          <a:xfrm>
            <a:off x="0" y="220031"/>
            <a:ext cx="7772400" cy="917889"/>
          </a:xfrm>
        </p:spPr>
        <p:txBody>
          <a:bodyPr/>
          <a:lstStyle/>
          <a:p>
            <a:r>
              <a:rPr lang="en-US" dirty="0"/>
              <a:t>Head screenshot</a:t>
            </a:r>
          </a:p>
        </p:txBody>
      </p:sp>
      <p:pic>
        <p:nvPicPr>
          <p:cNvPr id="5" name="Picture 4">
            <a:extLst>
              <a:ext uri="{FF2B5EF4-FFF2-40B4-BE49-F238E27FC236}">
                <a16:creationId xmlns:a16="http://schemas.microsoft.com/office/drawing/2014/main" id="{B763538F-54BD-0733-73A7-3762BFE99EF3}"/>
              </a:ext>
            </a:extLst>
          </p:cNvPr>
          <p:cNvPicPr>
            <a:picLocks noChangeAspect="1"/>
          </p:cNvPicPr>
          <p:nvPr/>
        </p:nvPicPr>
        <p:blipFill>
          <a:blip r:embed="rId2"/>
          <a:stretch>
            <a:fillRect/>
          </a:stretch>
        </p:blipFill>
        <p:spPr>
          <a:xfrm>
            <a:off x="0" y="1137920"/>
            <a:ext cx="7772400" cy="8700449"/>
          </a:xfrm>
          <a:prstGeom prst="rect">
            <a:avLst/>
          </a:prstGeom>
        </p:spPr>
      </p:pic>
    </p:spTree>
    <p:extLst>
      <p:ext uri="{BB962C8B-B14F-4D97-AF65-F5344CB8AC3E}">
        <p14:creationId xmlns:p14="http://schemas.microsoft.com/office/powerpoint/2010/main" val="1794030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B0EE-D606-28EB-313E-932B4E4B205E}"/>
              </a:ext>
            </a:extLst>
          </p:cNvPr>
          <p:cNvSpPr>
            <a:spLocks noGrp="1"/>
          </p:cNvSpPr>
          <p:nvPr>
            <p:ph type="title"/>
          </p:nvPr>
        </p:nvSpPr>
        <p:spPr>
          <a:xfrm>
            <a:off x="0" y="220031"/>
            <a:ext cx="7772400" cy="917889"/>
          </a:xfrm>
        </p:spPr>
        <p:txBody>
          <a:bodyPr/>
          <a:lstStyle/>
          <a:p>
            <a:r>
              <a:rPr lang="en-US" dirty="0"/>
              <a:t>Tail screenshot</a:t>
            </a:r>
          </a:p>
        </p:txBody>
      </p:sp>
      <p:pic>
        <p:nvPicPr>
          <p:cNvPr id="4" name="Picture 3">
            <a:extLst>
              <a:ext uri="{FF2B5EF4-FFF2-40B4-BE49-F238E27FC236}">
                <a16:creationId xmlns:a16="http://schemas.microsoft.com/office/drawing/2014/main" id="{40D8DACC-9022-4BD5-D221-8A705AE0EEA0}"/>
              </a:ext>
            </a:extLst>
          </p:cNvPr>
          <p:cNvPicPr>
            <a:picLocks noChangeAspect="1"/>
          </p:cNvPicPr>
          <p:nvPr/>
        </p:nvPicPr>
        <p:blipFill>
          <a:blip r:embed="rId2"/>
          <a:stretch>
            <a:fillRect/>
          </a:stretch>
        </p:blipFill>
        <p:spPr>
          <a:xfrm>
            <a:off x="0" y="1137920"/>
            <a:ext cx="7772400" cy="8202023"/>
          </a:xfrm>
          <a:prstGeom prst="rect">
            <a:avLst/>
          </a:prstGeom>
        </p:spPr>
      </p:pic>
    </p:spTree>
    <p:extLst>
      <p:ext uri="{BB962C8B-B14F-4D97-AF65-F5344CB8AC3E}">
        <p14:creationId xmlns:p14="http://schemas.microsoft.com/office/powerpoint/2010/main" val="15020621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6"/>
          <p:cNvSpPr txBox="1">
            <a:spLocks noGrp="1"/>
          </p:cNvSpPr>
          <p:nvPr>
            <p:ph type="title"/>
          </p:nvPr>
        </p:nvSpPr>
        <p:spPr>
          <a:xfrm>
            <a:off x="264900" y="434842"/>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Keyword with the Greatest Potential</a:t>
            </a:r>
            <a:endParaRPr b="1" dirty="0"/>
          </a:p>
        </p:txBody>
      </p:sp>
      <p:sp>
        <p:nvSpPr>
          <p:cNvPr id="181" name="Google Shape;181;p46"/>
          <p:cNvSpPr txBox="1">
            <a:spLocks noGrp="1"/>
          </p:cNvSpPr>
          <p:nvPr>
            <p:ph type="body" idx="1"/>
          </p:nvPr>
        </p:nvSpPr>
        <p:spPr>
          <a:xfrm>
            <a:off x="264950" y="1990171"/>
            <a:ext cx="7242600" cy="8068229"/>
          </a:xfrm>
          <a:prstGeom prst="rect">
            <a:avLst/>
          </a:prstGeom>
        </p:spPr>
        <p:txBody>
          <a:bodyPr spcFirstLastPara="1" wrap="square" lIns="91425" tIns="91425" rIns="91425" bIns="91425" anchor="t" anchorCtr="0">
            <a:noAutofit/>
          </a:bodyPr>
          <a:lstStyle/>
          <a:p>
            <a:pPr marL="0" lvl="0" indent="0" algn="ctr" rtl="0">
              <a:lnSpc>
                <a:spcPct val="160000"/>
              </a:lnSpc>
              <a:spcBef>
                <a:spcPts val="0"/>
              </a:spcBef>
              <a:spcAft>
                <a:spcPts val="0"/>
              </a:spcAft>
              <a:buNone/>
            </a:pPr>
            <a:r>
              <a:rPr lang="en" sz="2200" b="1" dirty="0">
                <a:solidFill>
                  <a:srgbClr val="525C65"/>
                </a:solidFill>
                <a:highlight>
                  <a:schemeClr val="lt1"/>
                </a:highlight>
              </a:rPr>
              <a:t>Head Keyword with the greatest potential?</a:t>
            </a:r>
          </a:p>
          <a:p>
            <a:pPr marL="0" indent="0">
              <a:lnSpc>
                <a:spcPct val="160000"/>
              </a:lnSpc>
              <a:buNone/>
            </a:pPr>
            <a:r>
              <a:rPr lang="en-US" sz="2400" dirty="0">
                <a:solidFill>
                  <a:srgbClr val="525C65"/>
                </a:solidFill>
                <a:highlight>
                  <a:srgbClr val="FFFFFF"/>
                </a:highlight>
              </a:rPr>
              <a:t>From my keyword query, the keyword “Digital marketing” has the greatest potential because it has a monthly search volume of  33,896, difficulty of 69 and high click through rate of 34%</a:t>
            </a:r>
          </a:p>
          <a:p>
            <a:pPr marL="0" lvl="0" indent="0" algn="l" rtl="0">
              <a:lnSpc>
                <a:spcPct val="160000"/>
              </a:lnSpc>
              <a:spcBef>
                <a:spcPts val="0"/>
              </a:spcBef>
              <a:spcAft>
                <a:spcPts val="0"/>
              </a:spcAft>
              <a:buNone/>
            </a:pPr>
            <a:endParaRPr sz="2200" dirty="0">
              <a:solidFill>
                <a:srgbClr val="525C65"/>
              </a:solidFill>
              <a:highlight>
                <a:schemeClr val="lt1"/>
              </a:highlight>
            </a:endParaRPr>
          </a:p>
          <a:p>
            <a:pPr marL="0" lvl="0" indent="0" algn="ctr" rtl="0">
              <a:lnSpc>
                <a:spcPct val="160000"/>
              </a:lnSpc>
              <a:spcBef>
                <a:spcPts val="1100"/>
              </a:spcBef>
              <a:spcAft>
                <a:spcPts val="0"/>
              </a:spcAft>
              <a:buNone/>
            </a:pPr>
            <a:r>
              <a:rPr lang="en" sz="2200" b="1" dirty="0">
                <a:solidFill>
                  <a:srgbClr val="525C65"/>
                </a:solidFill>
                <a:highlight>
                  <a:schemeClr val="lt1"/>
                </a:highlight>
              </a:rPr>
              <a:t>Tail Keyword with the greatest potential? </a:t>
            </a:r>
            <a:endParaRPr sz="1400" b="1" dirty="0">
              <a:solidFill>
                <a:srgbClr val="525C65"/>
              </a:solidFill>
              <a:highlight>
                <a:schemeClr val="lt1"/>
              </a:highlight>
            </a:endParaRPr>
          </a:p>
          <a:p>
            <a:pPr marL="0" lvl="0" indent="0" algn="l" rtl="0">
              <a:lnSpc>
                <a:spcPct val="160000"/>
              </a:lnSpc>
              <a:spcBef>
                <a:spcPts val="1100"/>
              </a:spcBef>
              <a:spcAft>
                <a:spcPts val="0"/>
              </a:spcAft>
              <a:buNone/>
            </a:pPr>
            <a:r>
              <a:rPr lang="en-US" sz="2800" dirty="0">
                <a:solidFill>
                  <a:srgbClr val="525C65"/>
                </a:solidFill>
                <a:highlight>
                  <a:srgbClr val="FFFFFF"/>
                </a:highlight>
              </a:rPr>
              <a:t>From my keyword query, the keyword “Digital marketing Salary” has the greatest potential because it has a monthly search volume of  5656,  low difficulty of 51 and high click through rate of 93%.</a:t>
            </a:r>
            <a:endParaRPr sz="2800" dirty="0">
              <a:solidFill>
                <a:srgbClr val="525C65"/>
              </a:solidFill>
              <a:highlight>
                <a:srgbClr val="FFFFFF"/>
              </a:highlight>
            </a:endParaRPr>
          </a:p>
          <a:p>
            <a:pPr marL="0" lvl="0" indent="0" algn="l" rtl="0">
              <a:spcBef>
                <a:spcPts val="1100"/>
              </a:spcBef>
              <a:spcAft>
                <a:spcPts val="1600"/>
              </a:spcAft>
              <a:buNone/>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7"/>
          <p:cNvSpPr txBox="1">
            <a:spLocks noGrp="1"/>
          </p:cNvSpPr>
          <p:nvPr>
            <p:ph type="title"/>
          </p:nvPr>
        </p:nvSpPr>
        <p:spPr>
          <a:xfrm>
            <a:off x="0" y="40145"/>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Audit: Metadata</a:t>
            </a:r>
            <a:endParaRPr dirty="0"/>
          </a:p>
        </p:txBody>
      </p:sp>
      <p:graphicFrame>
        <p:nvGraphicFramePr>
          <p:cNvPr id="188" name="Google Shape;188;p47"/>
          <p:cNvGraphicFramePr/>
          <p:nvPr/>
        </p:nvGraphicFramePr>
        <p:xfrm>
          <a:off x="241187" y="815680"/>
          <a:ext cx="7290025" cy="9331640"/>
        </p:xfrm>
        <a:graphic>
          <a:graphicData uri="http://schemas.openxmlformats.org/drawingml/2006/table">
            <a:tbl>
              <a:tblPr>
                <a:noFill/>
              </a:tblPr>
              <a:tblGrid>
                <a:gridCol w="1744850">
                  <a:extLst>
                    <a:ext uri="{9D8B030D-6E8A-4147-A177-3AD203B41FA5}">
                      <a16:colId xmlns:a16="http://schemas.microsoft.com/office/drawing/2014/main" val="20000"/>
                    </a:ext>
                  </a:extLst>
                </a:gridCol>
                <a:gridCol w="5545175">
                  <a:extLst>
                    <a:ext uri="{9D8B030D-6E8A-4147-A177-3AD203B41FA5}">
                      <a16:colId xmlns:a16="http://schemas.microsoft.com/office/drawing/2014/main" val="20001"/>
                    </a:ext>
                  </a:extLst>
                </a:gridCol>
              </a:tblGrid>
              <a:tr h="657975">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url: </a:t>
                      </a:r>
                      <a:r>
                        <a:rPr lang="en-US" sz="2000" dirty="0" err="1"/>
                        <a:t>view-source:https</a:t>
                      </a:r>
                      <a:r>
                        <a:rPr lang="en-US" sz="2000" dirty="0"/>
                        <a:t>://www.udacity.com/course/digital-marketing-nanodegree--nd018  </a:t>
                      </a:r>
                    </a:p>
                    <a:p>
                      <a:pPr marL="0" lvl="0" indent="0" algn="l" rtl="0">
                        <a:spcBef>
                          <a:spcPts val="0"/>
                        </a:spcBef>
                        <a:spcAft>
                          <a:spcPts val="0"/>
                        </a:spcAft>
                        <a:buNone/>
                      </a:pPr>
                      <a:endParaRPr sz="20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705250">
                <a:tc gridSpan="2">
                  <a:txBody>
                    <a:bodyPr/>
                    <a:lstStyle/>
                    <a:p>
                      <a:pPr marL="0" lvl="0" indent="0" algn="ctr" rtl="0">
                        <a:spcBef>
                          <a:spcPts val="0"/>
                        </a:spcBef>
                        <a:spcAft>
                          <a:spcPts val="0"/>
                        </a:spcAft>
                        <a:buNone/>
                      </a:pPr>
                      <a:r>
                        <a:rPr lang="en" sz="2300">
                          <a:solidFill>
                            <a:schemeClr val="lt1"/>
                          </a:solidFill>
                          <a:latin typeface="Open Sans"/>
                          <a:ea typeface="Open Sans"/>
                          <a:cs typeface="Open Sans"/>
                          <a:sym typeface="Open Sans"/>
                        </a:rPr>
                        <a:t>Current</a:t>
                      </a:r>
                      <a:endParaRPr sz="2700">
                        <a:solidFill>
                          <a:schemeClr val="lt1"/>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solidFill>
                      <a:srgbClr val="93E3BB"/>
                    </a:solidFill>
                  </a:tcPr>
                </a:tc>
                <a:tc hMerge="1">
                  <a:txBody>
                    <a:bodyPr/>
                    <a:lstStyle/>
                    <a:p>
                      <a:endParaRPr lang="en-US"/>
                    </a:p>
                  </a:txBody>
                  <a:tcPr/>
                </a:tc>
                <a:extLst>
                  <a:ext uri="{0D108BD9-81ED-4DB2-BD59-A6C34878D82A}">
                    <a16:rowId xmlns:a16="http://schemas.microsoft.com/office/drawing/2014/main" val="10001"/>
                  </a:ext>
                </a:extLst>
              </a:tr>
              <a:tr h="817200">
                <a:tc>
                  <a:txBody>
                    <a:bodyPr/>
                    <a:lstStyle/>
                    <a:p>
                      <a:pPr marL="0" lvl="0" indent="0" algn="l" rtl="0">
                        <a:spcBef>
                          <a:spcPts val="0"/>
                        </a:spcBef>
                        <a:spcAft>
                          <a:spcPts val="0"/>
                        </a:spcAft>
                        <a:buNone/>
                      </a:pPr>
                      <a:r>
                        <a:rPr lang="en" sz="2300">
                          <a:solidFill>
                            <a:srgbClr val="525C65"/>
                          </a:solidFill>
                          <a:latin typeface="Open Sans"/>
                          <a:ea typeface="Open Sans"/>
                          <a:cs typeface="Open Sans"/>
                          <a:sym typeface="Open Sans"/>
                        </a:rPr>
                        <a:t>Title Tag</a:t>
                      </a:r>
                      <a:endParaRPr sz="230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Digital Marketing Course Online</a:t>
                      </a:r>
                      <a:endParaRPr sz="18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2"/>
                  </a:ext>
                </a:extLst>
              </a:tr>
              <a:tr h="1120525">
                <a:tc>
                  <a:txBody>
                    <a:bodyPr/>
                    <a:lstStyle/>
                    <a:p>
                      <a:pPr marL="0" lvl="0" indent="0" algn="l" rtl="0">
                        <a:spcBef>
                          <a:spcPts val="0"/>
                        </a:spcBef>
                        <a:spcAft>
                          <a:spcPts val="0"/>
                        </a:spcAft>
                        <a:buNone/>
                      </a:pPr>
                      <a:r>
                        <a:rPr lang="en" sz="2300">
                          <a:solidFill>
                            <a:srgbClr val="525C65"/>
                          </a:solidFill>
                          <a:latin typeface="Open Sans"/>
                          <a:ea typeface="Open Sans"/>
                          <a:cs typeface="Open Sans"/>
                          <a:sym typeface="Open Sans"/>
                        </a:rPr>
                        <a:t>Meta-</a:t>
                      </a:r>
                      <a:endParaRPr sz="2300">
                        <a:solidFill>
                          <a:srgbClr val="525C65"/>
                        </a:solidFill>
                        <a:latin typeface="Open Sans"/>
                        <a:ea typeface="Open Sans"/>
                        <a:cs typeface="Open Sans"/>
                        <a:sym typeface="Open Sans"/>
                      </a:endParaRPr>
                    </a:p>
                    <a:p>
                      <a:pPr marL="0" lvl="0" indent="0" algn="l" rtl="0">
                        <a:spcBef>
                          <a:spcPts val="0"/>
                        </a:spcBef>
                        <a:spcAft>
                          <a:spcPts val="0"/>
                        </a:spcAft>
                        <a:buNone/>
                      </a:pPr>
                      <a:r>
                        <a:rPr lang="en" sz="2300">
                          <a:solidFill>
                            <a:srgbClr val="525C65"/>
                          </a:solidFill>
                          <a:latin typeface="Open Sans"/>
                          <a:ea typeface="Open Sans"/>
                          <a:cs typeface="Open Sans"/>
                          <a:sym typeface="Open Sans"/>
                        </a:rPr>
                        <a:t>Description</a:t>
                      </a:r>
                      <a:endParaRPr sz="230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Take Udacity digital marketing course online. You will learn SEO, SEM, Google Ads, Email Marketing and Affiliate tactics to maximize traffic and improve online visibility</a:t>
                      </a:r>
                      <a:endParaRPr sz="18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3"/>
                  </a:ext>
                </a:extLst>
              </a:tr>
              <a:tr h="817200">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1</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err="1">
                          <a:solidFill>
                            <a:srgbClr val="000000"/>
                          </a:solidFill>
                          <a:effectLst/>
                          <a:latin typeface="Arial"/>
                          <a:ea typeface="Arial"/>
                          <a:cs typeface="Arial"/>
                          <a:sym typeface="Arial"/>
                        </a:rPr>
                        <a:t>img</a:t>
                      </a:r>
                      <a:r>
                        <a:rPr lang="en-US" sz="1800" b="0" i="0" u="none" strike="noStrike" cap="none" dirty="0">
                          <a:solidFill>
                            <a:srgbClr val="000000"/>
                          </a:solidFill>
                          <a:effectLst/>
                          <a:latin typeface="Arial"/>
                          <a:ea typeface="Arial"/>
                          <a:cs typeface="Arial"/>
                          <a:sym typeface="Arial"/>
                        </a:rPr>
                        <a:t> class="wordmark_logo__2xZEi" </a:t>
                      </a:r>
                      <a:r>
                        <a:rPr lang="en-US" sz="1800" b="0" i="0" u="none" strike="noStrike" cap="none" dirty="0" err="1">
                          <a:solidFill>
                            <a:srgbClr val="000000"/>
                          </a:solidFill>
                          <a:effectLst/>
                          <a:latin typeface="Arial"/>
                          <a:ea typeface="Arial"/>
                          <a:cs typeface="Arial"/>
                          <a:sym typeface="Arial"/>
                        </a:rPr>
                        <a:t>src</a:t>
                      </a:r>
                      <a:r>
                        <a:rPr lang="en-US" sz="1800" b="0"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hlinkClick r:id="rId3"/>
                        </a:rPr>
                        <a:t>/images/</a:t>
                      </a:r>
                      <a:r>
                        <a:rPr lang="en-US" sz="1800" b="0" i="0" u="none" strike="noStrike" cap="none" dirty="0" err="1">
                          <a:solidFill>
                            <a:srgbClr val="000000"/>
                          </a:solidFill>
                          <a:effectLst/>
                          <a:latin typeface="Arial"/>
                          <a:ea typeface="Arial"/>
                          <a:cs typeface="Arial"/>
                          <a:sym typeface="Arial"/>
                          <a:hlinkClick r:id="rId3"/>
                        </a:rPr>
                        <a:t>svgs</a:t>
                      </a:r>
                      <a:r>
                        <a:rPr lang="en-US" sz="1800" b="0" i="0" u="none" strike="noStrike" cap="none" dirty="0">
                          <a:solidFill>
                            <a:srgbClr val="000000"/>
                          </a:solidFill>
                          <a:effectLst/>
                          <a:latin typeface="Arial"/>
                          <a:ea typeface="Arial"/>
                          <a:cs typeface="Arial"/>
                          <a:sym typeface="Arial"/>
                          <a:hlinkClick r:id="rId3"/>
                        </a:rPr>
                        <a:t>/</a:t>
                      </a:r>
                      <a:r>
                        <a:rPr lang="en-US" sz="1800" b="0" i="0" u="none" strike="noStrike" cap="none" dirty="0" err="1">
                          <a:solidFill>
                            <a:srgbClr val="000000"/>
                          </a:solidFill>
                          <a:effectLst/>
                          <a:latin typeface="Arial"/>
                          <a:ea typeface="Arial"/>
                          <a:cs typeface="Arial"/>
                          <a:sym typeface="Arial"/>
                          <a:hlinkClick r:id="rId3"/>
                        </a:rPr>
                        <a:t>udacity-tt-logo.svg</a:t>
                      </a:r>
                      <a:r>
                        <a:rPr lang="en-US" sz="1800" b="0" i="0" u="none" strike="noStrike" cap="none" dirty="0">
                          <a:solidFill>
                            <a:srgbClr val="000000"/>
                          </a:solidFill>
                          <a:effectLst/>
                          <a:latin typeface="Arial"/>
                          <a:ea typeface="Arial"/>
                          <a:cs typeface="Arial"/>
                          <a:sym typeface="Arial"/>
                        </a:rPr>
                        <a:t>" alt="Udacity</a:t>
                      </a:r>
                      <a:endParaRPr sz="18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4"/>
                  </a:ext>
                </a:extLst>
              </a:tr>
              <a:tr h="817200">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a:t>
                      </a:r>
                      <a:r>
                        <a:rPr lang="en-US" sz="2300" dirty="0">
                          <a:solidFill>
                            <a:srgbClr val="525C65"/>
                          </a:solidFill>
                          <a:latin typeface="Open Sans"/>
                          <a:ea typeface="Open Sans"/>
                          <a:cs typeface="Open Sans"/>
                          <a:sym typeface="Open Sans"/>
                        </a:rPr>
                        <a:t>2</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lgn="ctr">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err="1">
                          <a:solidFill>
                            <a:srgbClr val="000000"/>
                          </a:solidFill>
                          <a:effectLst/>
                          <a:latin typeface="Arial"/>
                          <a:ea typeface="Arial"/>
                          <a:cs typeface="Arial"/>
                          <a:sym typeface="Arial"/>
                        </a:rPr>
                        <a:t>img</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src</a:t>
                      </a:r>
                      <a:r>
                        <a:rPr lang="en-US" sz="1800" b="0"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hlinkClick r:id="rId4"/>
                        </a:rPr>
                        <a:t>/images/brand-refresh/mobile-</a:t>
                      </a:r>
                      <a:r>
                        <a:rPr lang="en-US" sz="1800" b="0" i="0" u="none" strike="noStrike" cap="none" dirty="0" err="1">
                          <a:solidFill>
                            <a:srgbClr val="000000"/>
                          </a:solidFill>
                          <a:effectLst/>
                          <a:latin typeface="Arial"/>
                          <a:ea typeface="Arial"/>
                          <a:cs typeface="Arial"/>
                          <a:sym typeface="Arial"/>
                          <a:hlinkClick r:id="rId4"/>
                        </a:rPr>
                        <a:t>open.svg</a:t>
                      </a:r>
                      <a:r>
                        <a:rPr lang="en-US" sz="1800" b="0" i="0" u="none" strike="noStrike" cap="none" dirty="0">
                          <a:solidFill>
                            <a:srgbClr val="000000"/>
                          </a:solidFill>
                          <a:effectLst/>
                          <a:latin typeface="Arial"/>
                          <a:ea typeface="Arial"/>
                          <a:cs typeface="Arial"/>
                          <a:sym typeface="Arial"/>
                        </a:rPr>
                        <a:t>" alt=""</a:t>
                      </a:r>
                      <a:endParaRPr sz="1800" dirty="0">
                        <a:solidFill>
                          <a:srgbClr val="525C65"/>
                        </a:solidFill>
                        <a:latin typeface="Open Sans"/>
                        <a:ea typeface="Open Sans"/>
                        <a:cs typeface="Open Sans"/>
                        <a:sym typeface="Open Sans"/>
                      </a:endParaRPr>
                    </a:p>
                  </a:txBody>
                  <a:tcPr marL="77700" marR="77700" marT="178775" marB="178775">
                    <a:lnL w="19050" cap="flat" cmpd="sng" algn="ctr">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344639045"/>
                  </a:ext>
                </a:extLst>
              </a:tr>
              <a:tr h="817200">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a:t>
                      </a:r>
                      <a:r>
                        <a:rPr lang="en-US" sz="2300" dirty="0">
                          <a:solidFill>
                            <a:srgbClr val="525C65"/>
                          </a:solidFill>
                          <a:latin typeface="Open Sans"/>
                          <a:ea typeface="Open Sans"/>
                          <a:cs typeface="Open Sans"/>
                          <a:sym typeface="Open Sans"/>
                        </a:rPr>
                        <a:t>3</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lgn="ctr">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err="1">
                          <a:solidFill>
                            <a:srgbClr val="000000"/>
                          </a:solidFill>
                          <a:effectLst/>
                          <a:latin typeface="Arial"/>
                          <a:ea typeface="Arial"/>
                          <a:cs typeface="Arial"/>
                          <a:sym typeface="Arial"/>
                        </a:rPr>
                        <a:t>img</a:t>
                      </a:r>
                      <a:r>
                        <a:rPr lang="en-US" sz="1800" b="0" i="0" u="none" strike="noStrike" cap="none" dirty="0">
                          <a:solidFill>
                            <a:srgbClr val="000000"/>
                          </a:solidFill>
                          <a:effectLst/>
                          <a:latin typeface="Arial"/>
                          <a:ea typeface="Arial"/>
                          <a:cs typeface="Arial"/>
                          <a:sym typeface="Arial"/>
                        </a:rPr>
                        <a:t> class="_consumer-schools_schoolIcon__25KX1" </a:t>
                      </a:r>
                      <a:r>
                        <a:rPr lang="en-US" sz="1800" b="0" i="0" u="none" strike="noStrike" cap="none" dirty="0" err="1">
                          <a:solidFill>
                            <a:srgbClr val="000000"/>
                          </a:solidFill>
                          <a:effectLst/>
                          <a:latin typeface="Arial"/>
                          <a:ea typeface="Arial"/>
                          <a:cs typeface="Arial"/>
                          <a:sym typeface="Arial"/>
                        </a:rPr>
                        <a:t>src</a:t>
                      </a:r>
                      <a:r>
                        <a:rPr lang="en-US" sz="1800" b="0"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hlinkClick r:id="rId5"/>
                        </a:rPr>
                        <a:t>/images/brand-refresh/school-icons/</a:t>
                      </a:r>
                      <a:r>
                        <a:rPr lang="en-US" sz="1800" b="0" i="0" u="none" strike="noStrike" cap="none" dirty="0" err="1">
                          <a:solidFill>
                            <a:srgbClr val="000000"/>
                          </a:solidFill>
                          <a:effectLst/>
                          <a:latin typeface="Arial"/>
                          <a:ea typeface="Arial"/>
                          <a:cs typeface="Arial"/>
                          <a:sym typeface="Arial"/>
                          <a:hlinkClick r:id="rId5"/>
                        </a:rPr>
                        <a:t>ai.svg</a:t>
                      </a:r>
                      <a:r>
                        <a:rPr lang="en-US" sz="1800" b="0" i="0" u="none" strike="noStrike" cap="none" dirty="0" err="1">
                          <a:solidFill>
                            <a:srgbClr val="000000"/>
                          </a:solidFill>
                          <a:effectLst/>
                          <a:latin typeface="Arial"/>
                          <a:ea typeface="Arial"/>
                          <a:cs typeface="Arial"/>
                          <a:sym typeface="Arial"/>
                        </a:rPr>
                        <a:t>“alt</a:t>
                      </a:r>
                      <a:r>
                        <a:rPr lang="en-US" sz="1800" b="0" i="0" u="none" strike="noStrike" cap="none" dirty="0">
                          <a:solidFill>
                            <a:srgbClr val="000000"/>
                          </a:solidFill>
                          <a:effectLst/>
                          <a:latin typeface="Arial"/>
                          <a:ea typeface="Arial"/>
                          <a:cs typeface="Arial"/>
                          <a:sym typeface="Arial"/>
                        </a:rPr>
                        <a:t>=""</a:t>
                      </a:r>
                      <a:endParaRPr sz="1800" dirty="0">
                        <a:solidFill>
                          <a:srgbClr val="525C65"/>
                        </a:solidFill>
                        <a:latin typeface="Open Sans"/>
                        <a:ea typeface="Open Sans"/>
                        <a:cs typeface="Open Sans"/>
                        <a:sym typeface="Open Sans"/>
                      </a:endParaRPr>
                    </a:p>
                  </a:txBody>
                  <a:tcPr marL="77700" marR="77700" marT="178775" marB="178775">
                    <a:lnL w="19050" cap="flat" cmpd="sng" algn="ctr">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336765138"/>
                  </a:ext>
                </a:extLst>
              </a:tr>
              <a:tr h="817200">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a:t>
                      </a:r>
                      <a:r>
                        <a:rPr lang="en-US" sz="2300" dirty="0">
                          <a:solidFill>
                            <a:srgbClr val="525C65"/>
                          </a:solidFill>
                          <a:latin typeface="Open Sans"/>
                          <a:ea typeface="Open Sans"/>
                          <a:cs typeface="Open Sans"/>
                          <a:sym typeface="Open Sans"/>
                        </a:rPr>
                        <a:t>4</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lgn="ctr">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err="1">
                          <a:solidFill>
                            <a:srgbClr val="000000"/>
                          </a:solidFill>
                          <a:effectLst/>
                          <a:latin typeface="Bahnschrift" panose="020B0502040204020203" pitchFamily="34" charset="0"/>
                          <a:ea typeface="Arial"/>
                          <a:cs typeface="Arial"/>
                          <a:sym typeface="Arial"/>
                        </a:rPr>
                        <a:t>img</a:t>
                      </a:r>
                      <a:r>
                        <a:rPr lang="en-US" sz="1800" b="0" i="0" u="none" strike="noStrike" cap="none" dirty="0">
                          <a:solidFill>
                            <a:srgbClr val="000000"/>
                          </a:solidFill>
                          <a:effectLst/>
                          <a:latin typeface="Bahnschrift" panose="020B0502040204020203" pitchFamily="34" charset="0"/>
                          <a:ea typeface="Arial"/>
                          <a:cs typeface="Arial"/>
                          <a:sym typeface="Arial"/>
                        </a:rPr>
                        <a:t> class="_consumer-schools_schoolIcon__25KX1" </a:t>
                      </a:r>
                      <a:r>
                        <a:rPr lang="en-US" sz="1800" b="0" i="0" u="none" strike="noStrike" cap="none" dirty="0" err="1">
                          <a:solidFill>
                            <a:srgbClr val="000000"/>
                          </a:solidFill>
                          <a:effectLst/>
                          <a:latin typeface="Bahnschrift" panose="020B0502040204020203" pitchFamily="34" charset="0"/>
                          <a:ea typeface="Arial"/>
                          <a:cs typeface="Arial"/>
                          <a:sym typeface="Arial"/>
                        </a:rPr>
                        <a:t>src</a:t>
                      </a:r>
                      <a:r>
                        <a:rPr lang="en-US" sz="1800" b="0" i="0" u="none" strike="noStrike" cap="none" dirty="0">
                          <a:solidFill>
                            <a:srgbClr val="000000"/>
                          </a:solidFill>
                          <a:effectLst/>
                          <a:latin typeface="Bahnschrift" panose="020B0502040204020203" pitchFamily="34" charset="0"/>
                          <a:ea typeface="Arial"/>
                          <a:cs typeface="Arial"/>
                          <a:sym typeface="Arial"/>
                        </a:rPr>
                        <a:t>="</a:t>
                      </a:r>
                      <a:r>
                        <a:rPr lang="en-US" sz="1800" b="0" i="0" u="none" strike="noStrike" cap="none" dirty="0">
                          <a:solidFill>
                            <a:srgbClr val="000000"/>
                          </a:solidFill>
                          <a:effectLst/>
                          <a:latin typeface="Bahnschrift" panose="020B0502040204020203" pitchFamily="34" charset="0"/>
                          <a:ea typeface="Arial"/>
                          <a:cs typeface="Arial"/>
                          <a:sym typeface="Arial"/>
                          <a:hlinkClick r:id="rId6"/>
                        </a:rPr>
                        <a:t>/images/brand-refresh/school-icons/autonomous-</a:t>
                      </a:r>
                      <a:r>
                        <a:rPr lang="en-US" sz="1800" b="0" i="0" u="none" strike="noStrike" cap="none" dirty="0" err="1">
                          <a:solidFill>
                            <a:srgbClr val="000000"/>
                          </a:solidFill>
                          <a:effectLst/>
                          <a:latin typeface="Bahnschrift" panose="020B0502040204020203" pitchFamily="34" charset="0"/>
                          <a:ea typeface="Arial"/>
                          <a:cs typeface="Arial"/>
                          <a:sym typeface="Arial"/>
                          <a:hlinkClick r:id="rId6"/>
                        </a:rPr>
                        <a:t>systems.svg</a:t>
                      </a:r>
                      <a:r>
                        <a:rPr lang="en-US" sz="1800" b="0" i="0" u="none" strike="noStrike" cap="none" dirty="0">
                          <a:solidFill>
                            <a:srgbClr val="000000"/>
                          </a:solidFill>
                          <a:effectLst/>
                          <a:latin typeface="Bahnschrift" panose="020B0502040204020203" pitchFamily="34" charset="0"/>
                          <a:ea typeface="Arial"/>
                          <a:cs typeface="Arial"/>
                          <a:sym typeface="Arial"/>
                        </a:rPr>
                        <a:t>" alt=""</a:t>
                      </a:r>
                      <a:endParaRPr sz="1800" dirty="0">
                        <a:solidFill>
                          <a:srgbClr val="525C65"/>
                        </a:solidFill>
                        <a:latin typeface="Bahnschrift" panose="020B0502040204020203" pitchFamily="34" charset="0"/>
                        <a:ea typeface="Open Sans"/>
                        <a:cs typeface="Open Sans"/>
                        <a:sym typeface="Open Sans"/>
                      </a:endParaRPr>
                    </a:p>
                  </a:txBody>
                  <a:tcPr marL="77700" marR="77700" marT="178775" marB="178775">
                    <a:lnL w="19050" cap="flat" cmpd="sng" algn="ctr">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2187803042"/>
                  </a:ext>
                </a:extLst>
              </a:tr>
              <a:tr h="817200">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a:t>
                      </a:r>
                      <a:r>
                        <a:rPr lang="en-US" sz="2300" dirty="0">
                          <a:solidFill>
                            <a:srgbClr val="525C65"/>
                          </a:solidFill>
                          <a:latin typeface="Open Sans"/>
                          <a:ea typeface="Open Sans"/>
                          <a:cs typeface="Open Sans"/>
                          <a:sym typeface="Open Sans"/>
                        </a:rPr>
                        <a:t>5</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lgn="ctr">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&lt;</a:t>
                      </a:r>
                      <a:r>
                        <a:rPr lang="en-US" sz="1800" b="0" i="0" u="none" strike="noStrike" cap="none" dirty="0" err="1">
                          <a:solidFill>
                            <a:srgbClr val="000000"/>
                          </a:solidFill>
                          <a:effectLst/>
                          <a:latin typeface="Arial"/>
                          <a:ea typeface="Arial"/>
                          <a:cs typeface="Arial"/>
                          <a:sym typeface="Arial"/>
                        </a:rPr>
                        <a:t>img</a:t>
                      </a:r>
                      <a:r>
                        <a:rPr lang="en-US" sz="1800" b="0" i="0" u="none" strike="noStrike" cap="none" dirty="0">
                          <a:solidFill>
                            <a:srgbClr val="000000"/>
                          </a:solidFill>
                          <a:effectLst/>
                          <a:latin typeface="Arial"/>
                          <a:ea typeface="Arial"/>
                          <a:cs typeface="Arial"/>
                          <a:sym typeface="Arial"/>
                        </a:rPr>
                        <a:t> class="_consumer-schools_schoolIcon__25KX1" </a:t>
                      </a:r>
                      <a:r>
                        <a:rPr lang="en-US" sz="1800" b="0" i="0" u="none" strike="noStrike" cap="none" dirty="0" err="1">
                          <a:solidFill>
                            <a:srgbClr val="000000"/>
                          </a:solidFill>
                          <a:effectLst/>
                          <a:latin typeface="Arial"/>
                          <a:ea typeface="Arial"/>
                          <a:cs typeface="Arial"/>
                          <a:sym typeface="Arial"/>
                        </a:rPr>
                        <a:t>src</a:t>
                      </a:r>
                      <a:r>
                        <a:rPr lang="en-US" sz="1800" b="0"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hlinkClick r:id="rId7"/>
                        </a:rPr>
                        <a:t>/images/brand-refresh/school-icons/cloud-</a:t>
                      </a:r>
                      <a:r>
                        <a:rPr lang="en-US" sz="1800" b="0" i="0" u="none" strike="noStrike" cap="none" dirty="0" err="1">
                          <a:solidFill>
                            <a:srgbClr val="000000"/>
                          </a:solidFill>
                          <a:effectLst/>
                          <a:latin typeface="Arial"/>
                          <a:ea typeface="Arial"/>
                          <a:cs typeface="Arial"/>
                          <a:sym typeface="Arial"/>
                          <a:hlinkClick r:id="rId7"/>
                        </a:rPr>
                        <a:t>computing.svg</a:t>
                      </a:r>
                      <a:r>
                        <a:rPr lang="en-US" sz="1800" b="0" i="0" u="none" strike="noStrike" cap="none" dirty="0">
                          <a:solidFill>
                            <a:srgbClr val="000000"/>
                          </a:solidFill>
                          <a:effectLst/>
                          <a:latin typeface="Arial"/>
                          <a:ea typeface="Arial"/>
                          <a:cs typeface="Arial"/>
                          <a:sym typeface="Arial"/>
                        </a:rPr>
                        <a:t>" alt=""</a:t>
                      </a:r>
                      <a:endParaRPr sz="1800" dirty="0">
                        <a:solidFill>
                          <a:srgbClr val="525C65"/>
                        </a:solidFill>
                        <a:latin typeface="Open Sans"/>
                        <a:ea typeface="Open Sans"/>
                        <a:cs typeface="Open Sans"/>
                        <a:sym typeface="Open Sans"/>
                      </a:endParaRPr>
                    </a:p>
                  </a:txBody>
                  <a:tcPr marL="77700" marR="77700" marT="178775" marB="178775">
                    <a:lnL w="19050" cap="flat" cmpd="sng" algn="ctr">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565185991"/>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graphicFrame>
        <p:nvGraphicFramePr>
          <p:cNvPr id="188" name="Google Shape;188;p47"/>
          <p:cNvGraphicFramePr/>
          <p:nvPr/>
        </p:nvGraphicFramePr>
        <p:xfrm>
          <a:off x="0" y="334417"/>
          <a:ext cx="7772399" cy="9872460"/>
        </p:xfrm>
        <a:graphic>
          <a:graphicData uri="http://schemas.openxmlformats.org/drawingml/2006/table">
            <a:tbl>
              <a:tblPr>
                <a:noFill/>
              </a:tblPr>
              <a:tblGrid>
                <a:gridCol w="1860306">
                  <a:extLst>
                    <a:ext uri="{9D8B030D-6E8A-4147-A177-3AD203B41FA5}">
                      <a16:colId xmlns:a16="http://schemas.microsoft.com/office/drawing/2014/main" val="20000"/>
                    </a:ext>
                  </a:extLst>
                </a:gridCol>
                <a:gridCol w="5912093">
                  <a:extLst>
                    <a:ext uri="{9D8B030D-6E8A-4147-A177-3AD203B41FA5}">
                      <a16:colId xmlns:a16="http://schemas.microsoft.com/office/drawing/2014/main" val="20001"/>
                    </a:ext>
                  </a:extLst>
                </a:gridCol>
              </a:tblGrid>
              <a:tr h="1222152">
                <a:tc gridSpan="2">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url: </a:t>
                      </a:r>
                      <a:r>
                        <a:rPr lang="en-US" sz="2000" dirty="0" err="1"/>
                        <a:t>view-source:https</a:t>
                      </a:r>
                      <a:r>
                        <a:rPr lang="en-US" sz="2000" dirty="0"/>
                        <a:t>://www.udacity.com/course/digital-marketing-nanodegree--nd018  </a:t>
                      </a:r>
                    </a:p>
                    <a:p>
                      <a:pPr marL="0" lvl="0" indent="0" algn="l" rtl="0">
                        <a:spcBef>
                          <a:spcPts val="0"/>
                        </a:spcBef>
                        <a:spcAft>
                          <a:spcPts val="0"/>
                        </a:spcAft>
                        <a:buNone/>
                      </a:pPr>
                      <a:endParaRPr sz="20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680348">
                <a:tc gridSpan="2">
                  <a:txBody>
                    <a:bodyPr/>
                    <a:lstStyle/>
                    <a:p>
                      <a:pPr marL="0" lvl="0" indent="0" algn="ctr" rtl="0">
                        <a:spcBef>
                          <a:spcPts val="0"/>
                        </a:spcBef>
                        <a:spcAft>
                          <a:spcPts val="0"/>
                        </a:spcAft>
                        <a:buNone/>
                      </a:pPr>
                      <a:r>
                        <a:rPr lang="en" sz="2300" dirty="0">
                          <a:solidFill>
                            <a:schemeClr val="lt1"/>
                          </a:solidFill>
                          <a:latin typeface="Open Sans"/>
                          <a:ea typeface="Open Sans"/>
                          <a:cs typeface="Open Sans"/>
                          <a:sym typeface="Open Sans"/>
                        </a:rPr>
                        <a:t>Revision</a:t>
                      </a:r>
                      <a:endParaRPr sz="2700" dirty="0">
                        <a:solidFill>
                          <a:schemeClr val="lt1"/>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solidFill>
                      <a:srgbClr val="93E3BB"/>
                    </a:solidFill>
                  </a:tcPr>
                </a:tc>
                <a:tc hMerge="1">
                  <a:txBody>
                    <a:bodyPr/>
                    <a:lstStyle/>
                    <a:p>
                      <a:endParaRPr lang="en-US"/>
                    </a:p>
                  </a:txBody>
                  <a:tcPr/>
                </a:tc>
                <a:extLst>
                  <a:ext uri="{0D108BD9-81ED-4DB2-BD59-A6C34878D82A}">
                    <a16:rowId xmlns:a16="http://schemas.microsoft.com/office/drawing/2014/main" val="10001"/>
                  </a:ext>
                </a:extLst>
              </a:tr>
              <a:tr h="777958">
                <a:tc>
                  <a:txBody>
                    <a:bodyPr/>
                    <a:lstStyle/>
                    <a:p>
                      <a:pPr marL="0" lvl="0" indent="0" algn="l" rtl="0">
                        <a:spcBef>
                          <a:spcPts val="0"/>
                        </a:spcBef>
                        <a:spcAft>
                          <a:spcPts val="0"/>
                        </a:spcAft>
                        <a:buNone/>
                      </a:pPr>
                      <a:r>
                        <a:rPr lang="en" sz="2300">
                          <a:solidFill>
                            <a:srgbClr val="525C65"/>
                          </a:solidFill>
                          <a:latin typeface="Open Sans"/>
                          <a:ea typeface="Open Sans"/>
                          <a:cs typeface="Open Sans"/>
                          <a:sym typeface="Open Sans"/>
                        </a:rPr>
                        <a:t>Title Tag</a:t>
                      </a:r>
                      <a:endParaRPr sz="230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Online Digital Marketing Course</a:t>
                      </a:r>
                      <a:endParaRPr sz="18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2"/>
                  </a:ext>
                </a:extLst>
              </a:tr>
              <a:tr h="1384969">
                <a:tc>
                  <a:txBody>
                    <a:bodyPr/>
                    <a:lstStyle/>
                    <a:p>
                      <a:pPr marL="0" lvl="0" indent="0" algn="l" rtl="0">
                        <a:spcBef>
                          <a:spcPts val="0"/>
                        </a:spcBef>
                        <a:spcAft>
                          <a:spcPts val="0"/>
                        </a:spcAft>
                        <a:buNone/>
                      </a:pPr>
                      <a:r>
                        <a:rPr lang="en" sz="2300">
                          <a:solidFill>
                            <a:srgbClr val="525C65"/>
                          </a:solidFill>
                          <a:latin typeface="Open Sans"/>
                          <a:ea typeface="Open Sans"/>
                          <a:cs typeface="Open Sans"/>
                          <a:sym typeface="Open Sans"/>
                        </a:rPr>
                        <a:t>Meta-</a:t>
                      </a:r>
                      <a:endParaRPr sz="2300">
                        <a:solidFill>
                          <a:srgbClr val="525C65"/>
                        </a:solidFill>
                        <a:latin typeface="Open Sans"/>
                        <a:ea typeface="Open Sans"/>
                        <a:cs typeface="Open Sans"/>
                        <a:sym typeface="Open Sans"/>
                      </a:endParaRPr>
                    </a:p>
                    <a:p>
                      <a:pPr marL="0" lvl="0" indent="0" algn="l" rtl="0">
                        <a:spcBef>
                          <a:spcPts val="0"/>
                        </a:spcBef>
                        <a:spcAft>
                          <a:spcPts val="0"/>
                        </a:spcAft>
                        <a:buNone/>
                      </a:pPr>
                      <a:r>
                        <a:rPr lang="en" sz="2300">
                          <a:solidFill>
                            <a:srgbClr val="525C65"/>
                          </a:solidFill>
                          <a:latin typeface="Open Sans"/>
                          <a:ea typeface="Open Sans"/>
                          <a:cs typeface="Open Sans"/>
                          <a:sym typeface="Open Sans"/>
                        </a:rPr>
                        <a:t>Description</a:t>
                      </a:r>
                      <a:endParaRPr sz="230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Udacity digital marketing online course will teach you SEO, SEM, Google Ads, Email Marketing and Affiliate tactics to maximize traffic and improve online visibility</a:t>
                      </a:r>
                      <a:endParaRPr sz="18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3"/>
                  </a:ext>
                </a:extLst>
              </a:tr>
              <a:tr h="870712">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1</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err="1">
                          <a:solidFill>
                            <a:srgbClr val="000000"/>
                          </a:solidFill>
                          <a:effectLst/>
                          <a:latin typeface="Arial"/>
                          <a:ea typeface="Arial"/>
                          <a:cs typeface="Arial"/>
                          <a:sym typeface="Arial"/>
                        </a:rPr>
                        <a:t>img</a:t>
                      </a:r>
                      <a:r>
                        <a:rPr lang="en-US" sz="1800" b="0" i="0" u="none" strike="noStrike" cap="none" dirty="0">
                          <a:solidFill>
                            <a:srgbClr val="000000"/>
                          </a:solidFill>
                          <a:effectLst/>
                          <a:latin typeface="Arial"/>
                          <a:ea typeface="Arial"/>
                          <a:cs typeface="Arial"/>
                          <a:sym typeface="Arial"/>
                        </a:rPr>
                        <a:t> class="wordmark_logo__2xZEi" </a:t>
                      </a:r>
                      <a:r>
                        <a:rPr lang="en-US" sz="1800" b="0" i="0" u="none" strike="noStrike" cap="none" dirty="0" err="1">
                          <a:solidFill>
                            <a:srgbClr val="000000"/>
                          </a:solidFill>
                          <a:effectLst/>
                          <a:latin typeface="Arial"/>
                          <a:ea typeface="Arial"/>
                          <a:cs typeface="Arial"/>
                          <a:sym typeface="Arial"/>
                        </a:rPr>
                        <a:t>src</a:t>
                      </a:r>
                      <a:r>
                        <a:rPr lang="en-US" sz="1800" b="0"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hlinkClick r:id="rId3"/>
                        </a:rPr>
                        <a:t>/images/</a:t>
                      </a:r>
                      <a:r>
                        <a:rPr lang="en-US" sz="1800" b="0" i="0" u="none" strike="noStrike" cap="none" dirty="0" err="1">
                          <a:solidFill>
                            <a:srgbClr val="000000"/>
                          </a:solidFill>
                          <a:effectLst/>
                          <a:latin typeface="Arial"/>
                          <a:ea typeface="Arial"/>
                          <a:cs typeface="Arial"/>
                          <a:sym typeface="Arial"/>
                          <a:hlinkClick r:id="rId3"/>
                        </a:rPr>
                        <a:t>svgs</a:t>
                      </a:r>
                      <a:r>
                        <a:rPr lang="en-US" sz="1800" b="0" i="0" u="none" strike="noStrike" cap="none" dirty="0">
                          <a:solidFill>
                            <a:srgbClr val="000000"/>
                          </a:solidFill>
                          <a:effectLst/>
                          <a:latin typeface="Arial"/>
                          <a:ea typeface="Arial"/>
                          <a:cs typeface="Arial"/>
                          <a:sym typeface="Arial"/>
                          <a:hlinkClick r:id="rId3"/>
                        </a:rPr>
                        <a:t>/</a:t>
                      </a:r>
                      <a:r>
                        <a:rPr lang="en-US" sz="1800" b="0" i="0" u="none" strike="noStrike" cap="none" dirty="0" err="1">
                          <a:solidFill>
                            <a:srgbClr val="000000"/>
                          </a:solidFill>
                          <a:effectLst/>
                          <a:latin typeface="Arial"/>
                          <a:ea typeface="Arial"/>
                          <a:cs typeface="Arial"/>
                          <a:sym typeface="Arial"/>
                          <a:hlinkClick r:id="rId3"/>
                        </a:rPr>
                        <a:t>udacity-tt-logo.svg</a:t>
                      </a:r>
                      <a:r>
                        <a:rPr lang="en-US" sz="1800" b="0" i="0" u="none" strike="noStrike" cap="none" dirty="0">
                          <a:solidFill>
                            <a:srgbClr val="000000"/>
                          </a:solidFill>
                          <a:effectLst/>
                          <a:latin typeface="Arial"/>
                          <a:ea typeface="Arial"/>
                          <a:cs typeface="Arial"/>
                          <a:sym typeface="Arial"/>
                        </a:rPr>
                        <a:t>" alt=“logo”</a:t>
                      </a:r>
                      <a:endParaRPr sz="18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4"/>
                  </a:ext>
                </a:extLst>
              </a:tr>
              <a:tr h="870712">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a:t>
                      </a:r>
                      <a:r>
                        <a:rPr lang="en-US" sz="2300" dirty="0">
                          <a:solidFill>
                            <a:srgbClr val="525C65"/>
                          </a:solidFill>
                          <a:latin typeface="Open Sans"/>
                          <a:ea typeface="Open Sans"/>
                          <a:cs typeface="Open Sans"/>
                          <a:sym typeface="Open Sans"/>
                        </a:rPr>
                        <a:t>2</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lgn="ctr">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err="1">
                          <a:solidFill>
                            <a:srgbClr val="000000"/>
                          </a:solidFill>
                          <a:effectLst/>
                          <a:latin typeface="Arial"/>
                          <a:ea typeface="Arial"/>
                          <a:cs typeface="Arial"/>
                          <a:sym typeface="Arial"/>
                        </a:rPr>
                        <a:t>img</a:t>
                      </a:r>
                      <a:r>
                        <a:rPr lang="en-US" sz="1800" b="0" i="0" u="none" strike="noStrike" cap="none" dirty="0">
                          <a:solidFill>
                            <a:srgbClr val="000000"/>
                          </a:solidFill>
                          <a:effectLst/>
                          <a:latin typeface="Arial"/>
                          <a:ea typeface="Arial"/>
                          <a:cs typeface="Arial"/>
                          <a:sym typeface="Arial"/>
                        </a:rPr>
                        <a:t> </a:t>
                      </a:r>
                      <a:r>
                        <a:rPr lang="en-US" sz="1800" b="0" i="0" u="none" strike="noStrike" cap="none" dirty="0" err="1">
                          <a:solidFill>
                            <a:srgbClr val="000000"/>
                          </a:solidFill>
                          <a:effectLst/>
                          <a:latin typeface="Arial"/>
                          <a:ea typeface="Arial"/>
                          <a:cs typeface="Arial"/>
                          <a:sym typeface="Arial"/>
                        </a:rPr>
                        <a:t>src</a:t>
                      </a:r>
                      <a:r>
                        <a:rPr lang="en-US" sz="1800" b="0"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hlinkClick r:id="rId4"/>
                        </a:rPr>
                        <a:t>/images/brand-refresh/mobile-</a:t>
                      </a:r>
                      <a:r>
                        <a:rPr lang="en-US" sz="1800" b="0" i="0" u="none" strike="noStrike" cap="none" dirty="0" err="1">
                          <a:solidFill>
                            <a:srgbClr val="000000"/>
                          </a:solidFill>
                          <a:effectLst/>
                          <a:latin typeface="Arial"/>
                          <a:ea typeface="Arial"/>
                          <a:cs typeface="Arial"/>
                          <a:sym typeface="Arial"/>
                          <a:hlinkClick r:id="rId4"/>
                        </a:rPr>
                        <a:t>open.svg</a:t>
                      </a:r>
                      <a:r>
                        <a:rPr lang="en-US" sz="1800" b="0" i="0" u="none" strike="noStrike" cap="none" dirty="0">
                          <a:solidFill>
                            <a:srgbClr val="000000"/>
                          </a:solidFill>
                          <a:effectLst/>
                          <a:latin typeface="Arial"/>
                          <a:ea typeface="Arial"/>
                          <a:cs typeface="Arial"/>
                          <a:sym typeface="Arial"/>
                        </a:rPr>
                        <a:t>" alt=“ open icon"</a:t>
                      </a:r>
                      <a:endParaRPr sz="1800" dirty="0">
                        <a:solidFill>
                          <a:srgbClr val="525C65"/>
                        </a:solidFill>
                        <a:latin typeface="Open Sans"/>
                        <a:ea typeface="Open Sans"/>
                        <a:cs typeface="Open Sans"/>
                        <a:sym typeface="Open Sans"/>
                      </a:endParaRPr>
                    </a:p>
                  </a:txBody>
                  <a:tcPr marL="77700" marR="77700" marT="178775" marB="178775">
                    <a:lnL w="19050" cap="flat" cmpd="sng" algn="ctr">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344639045"/>
                  </a:ext>
                </a:extLst>
              </a:tr>
              <a:tr h="1134292">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a:t>
                      </a:r>
                      <a:r>
                        <a:rPr lang="en-US" sz="2300" dirty="0">
                          <a:solidFill>
                            <a:srgbClr val="525C65"/>
                          </a:solidFill>
                          <a:latin typeface="Open Sans"/>
                          <a:ea typeface="Open Sans"/>
                          <a:cs typeface="Open Sans"/>
                          <a:sym typeface="Open Sans"/>
                        </a:rPr>
                        <a:t>3</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lgn="ctr">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err="1">
                          <a:solidFill>
                            <a:srgbClr val="000000"/>
                          </a:solidFill>
                          <a:effectLst/>
                          <a:latin typeface="Arial"/>
                          <a:ea typeface="Arial"/>
                          <a:cs typeface="Arial"/>
                          <a:sym typeface="Arial"/>
                        </a:rPr>
                        <a:t>img</a:t>
                      </a:r>
                      <a:r>
                        <a:rPr lang="en-US" sz="1800" b="0" i="0" u="none" strike="noStrike" cap="none" dirty="0">
                          <a:solidFill>
                            <a:srgbClr val="000000"/>
                          </a:solidFill>
                          <a:effectLst/>
                          <a:latin typeface="Arial"/>
                          <a:ea typeface="Arial"/>
                          <a:cs typeface="Arial"/>
                          <a:sym typeface="Arial"/>
                        </a:rPr>
                        <a:t> class="_consumer-schools_schoolIcon__25KX1" </a:t>
                      </a:r>
                      <a:r>
                        <a:rPr lang="en-US" sz="1800" b="0" i="0" u="none" strike="noStrike" cap="none" dirty="0" err="1">
                          <a:solidFill>
                            <a:srgbClr val="000000"/>
                          </a:solidFill>
                          <a:effectLst/>
                          <a:latin typeface="Arial"/>
                          <a:ea typeface="Arial"/>
                          <a:cs typeface="Arial"/>
                          <a:sym typeface="Arial"/>
                        </a:rPr>
                        <a:t>src</a:t>
                      </a:r>
                      <a:r>
                        <a:rPr lang="en-US" sz="1800" b="0"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hlinkClick r:id="rId5"/>
                        </a:rPr>
                        <a:t>/images/brand-refresh/school-icons/</a:t>
                      </a:r>
                      <a:r>
                        <a:rPr lang="en-US" sz="1800" b="0" i="0" u="none" strike="noStrike" cap="none" dirty="0" err="1">
                          <a:solidFill>
                            <a:srgbClr val="000000"/>
                          </a:solidFill>
                          <a:effectLst/>
                          <a:latin typeface="Arial"/>
                          <a:ea typeface="Arial"/>
                          <a:cs typeface="Arial"/>
                          <a:sym typeface="Arial"/>
                          <a:hlinkClick r:id="rId5"/>
                        </a:rPr>
                        <a:t>ai.svg</a:t>
                      </a:r>
                      <a:r>
                        <a:rPr lang="en-US" sz="1800" b="0" i="0" u="none" strike="noStrike" cap="none" dirty="0" err="1">
                          <a:solidFill>
                            <a:srgbClr val="000000"/>
                          </a:solidFill>
                          <a:effectLst/>
                          <a:latin typeface="Arial"/>
                          <a:ea typeface="Arial"/>
                          <a:cs typeface="Arial"/>
                          <a:sym typeface="Arial"/>
                        </a:rPr>
                        <a:t>“alt</a:t>
                      </a:r>
                      <a:r>
                        <a:rPr lang="en-US" sz="1800" b="0" i="0" u="none" strike="noStrike" cap="none" dirty="0">
                          <a:solidFill>
                            <a:srgbClr val="000000"/>
                          </a:solidFill>
                          <a:effectLst/>
                          <a:latin typeface="Arial"/>
                          <a:ea typeface="Arial"/>
                          <a:cs typeface="Arial"/>
                          <a:sym typeface="Arial"/>
                        </a:rPr>
                        <a:t>=“ ai"</a:t>
                      </a:r>
                      <a:endParaRPr sz="1800" dirty="0">
                        <a:solidFill>
                          <a:srgbClr val="525C65"/>
                        </a:solidFill>
                        <a:latin typeface="Open Sans"/>
                        <a:ea typeface="Open Sans"/>
                        <a:cs typeface="Open Sans"/>
                        <a:sym typeface="Open Sans"/>
                      </a:endParaRPr>
                    </a:p>
                  </a:txBody>
                  <a:tcPr marL="77700" marR="77700" marT="178775" marB="178775">
                    <a:lnL w="19050" cap="flat" cmpd="sng" algn="ctr">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336765138"/>
                  </a:ext>
                </a:extLst>
              </a:tr>
              <a:tr h="1397872">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a:t>
                      </a:r>
                      <a:r>
                        <a:rPr lang="en-US" sz="2300" dirty="0">
                          <a:solidFill>
                            <a:srgbClr val="525C65"/>
                          </a:solidFill>
                          <a:latin typeface="Open Sans"/>
                          <a:ea typeface="Open Sans"/>
                          <a:cs typeface="Open Sans"/>
                          <a:sym typeface="Open Sans"/>
                        </a:rPr>
                        <a:t>4</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lgn="ctr">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err="1">
                          <a:solidFill>
                            <a:srgbClr val="000000"/>
                          </a:solidFill>
                          <a:effectLst/>
                          <a:latin typeface="Bahnschrift" panose="020B0502040204020203" pitchFamily="34" charset="0"/>
                          <a:ea typeface="Arial"/>
                          <a:cs typeface="Arial"/>
                          <a:sym typeface="Arial"/>
                        </a:rPr>
                        <a:t>img</a:t>
                      </a:r>
                      <a:r>
                        <a:rPr lang="en-US" sz="1800" b="0" i="0" u="none" strike="noStrike" cap="none" dirty="0">
                          <a:solidFill>
                            <a:srgbClr val="000000"/>
                          </a:solidFill>
                          <a:effectLst/>
                          <a:latin typeface="Bahnschrift" panose="020B0502040204020203" pitchFamily="34" charset="0"/>
                          <a:ea typeface="Arial"/>
                          <a:cs typeface="Arial"/>
                          <a:sym typeface="Arial"/>
                        </a:rPr>
                        <a:t> class="_consumer-schools_schoolIcon__25KX1" </a:t>
                      </a:r>
                      <a:r>
                        <a:rPr lang="en-US" sz="1800" b="0" i="0" u="none" strike="noStrike" cap="none" dirty="0" err="1">
                          <a:solidFill>
                            <a:srgbClr val="000000"/>
                          </a:solidFill>
                          <a:effectLst/>
                          <a:latin typeface="Bahnschrift" panose="020B0502040204020203" pitchFamily="34" charset="0"/>
                          <a:ea typeface="Arial"/>
                          <a:cs typeface="Arial"/>
                          <a:sym typeface="Arial"/>
                        </a:rPr>
                        <a:t>src</a:t>
                      </a:r>
                      <a:r>
                        <a:rPr lang="en-US" sz="1800" b="0" i="0" u="none" strike="noStrike" cap="none" dirty="0">
                          <a:solidFill>
                            <a:srgbClr val="000000"/>
                          </a:solidFill>
                          <a:effectLst/>
                          <a:latin typeface="Bahnschrift" panose="020B0502040204020203" pitchFamily="34" charset="0"/>
                          <a:ea typeface="Arial"/>
                          <a:cs typeface="Arial"/>
                          <a:sym typeface="Arial"/>
                        </a:rPr>
                        <a:t>="</a:t>
                      </a:r>
                      <a:r>
                        <a:rPr lang="en-US" sz="1800" b="0" i="0" u="none" strike="noStrike" cap="none" dirty="0">
                          <a:solidFill>
                            <a:srgbClr val="000000"/>
                          </a:solidFill>
                          <a:effectLst/>
                          <a:latin typeface="Bahnschrift" panose="020B0502040204020203" pitchFamily="34" charset="0"/>
                          <a:ea typeface="Arial"/>
                          <a:cs typeface="Arial"/>
                          <a:sym typeface="Arial"/>
                          <a:hlinkClick r:id="rId6"/>
                        </a:rPr>
                        <a:t>/images/brand-refresh/school-icons/autonomous-</a:t>
                      </a:r>
                      <a:r>
                        <a:rPr lang="en-US" sz="1800" b="0" i="0" u="none" strike="noStrike" cap="none" dirty="0" err="1">
                          <a:solidFill>
                            <a:srgbClr val="000000"/>
                          </a:solidFill>
                          <a:effectLst/>
                          <a:latin typeface="Bahnschrift" panose="020B0502040204020203" pitchFamily="34" charset="0"/>
                          <a:ea typeface="Arial"/>
                          <a:cs typeface="Arial"/>
                          <a:sym typeface="Arial"/>
                          <a:hlinkClick r:id="rId6"/>
                        </a:rPr>
                        <a:t>systems.svg</a:t>
                      </a:r>
                      <a:r>
                        <a:rPr lang="en-US" sz="1800" b="0" i="0" u="none" strike="noStrike" cap="none" dirty="0">
                          <a:solidFill>
                            <a:srgbClr val="000000"/>
                          </a:solidFill>
                          <a:effectLst/>
                          <a:latin typeface="Bahnschrift" panose="020B0502040204020203" pitchFamily="34" charset="0"/>
                          <a:ea typeface="Arial"/>
                          <a:cs typeface="Arial"/>
                          <a:sym typeface="Arial"/>
                        </a:rPr>
                        <a:t>" alt=“ autonomous icon"</a:t>
                      </a:r>
                      <a:endParaRPr sz="1800" dirty="0">
                        <a:solidFill>
                          <a:srgbClr val="525C65"/>
                        </a:solidFill>
                        <a:latin typeface="Bahnschrift" panose="020B0502040204020203" pitchFamily="34" charset="0"/>
                        <a:ea typeface="Open Sans"/>
                        <a:cs typeface="Open Sans"/>
                        <a:sym typeface="Open Sans"/>
                      </a:endParaRPr>
                    </a:p>
                  </a:txBody>
                  <a:tcPr marL="77700" marR="77700" marT="178775" marB="178775">
                    <a:lnL w="19050" cap="flat" cmpd="sng" algn="ctr">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2187803042"/>
                  </a:ext>
                </a:extLst>
              </a:tr>
              <a:tr h="1384969">
                <a:tc>
                  <a:txBody>
                    <a:bodyPr/>
                    <a:lstStyle/>
                    <a:p>
                      <a:pPr marL="0" lvl="0" indent="0" algn="l" rtl="0">
                        <a:spcBef>
                          <a:spcPts val="0"/>
                        </a:spcBef>
                        <a:spcAft>
                          <a:spcPts val="0"/>
                        </a:spcAft>
                        <a:buNone/>
                      </a:pPr>
                      <a:r>
                        <a:rPr lang="en" sz="2300" dirty="0">
                          <a:solidFill>
                            <a:srgbClr val="525C65"/>
                          </a:solidFill>
                          <a:latin typeface="Open Sans"/>
                          <a:ea typeface="Open Sans"/>
                          <a:cs typeface="Open Sans"/>
                          <a:sym typeface="Open Sans"/>
                        </a:rPr>
                        <a:t>Alt-Tag </a:t>
                      </a:r>
                      <a:r>
                        <a:rPr lang="en-US" sz="2300" dirty="0">
                          <a:solidFill>
                            <a:srgbClr val="525C65"/>
                          </a:solidFill>
                          <a:latin typeface="Open Sans"/>
                          <a:ea typeface="Open Sans"/>
                          <a:cs typeface="Open Sans"/>
                          <a:sym typeface="Open Sans"/>
                        </a:rPr>
                        <a:t>5</a:t>
                      </a:r>
                      <a:endParaRPr sz="23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lgn="ctr">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1800" b="0" i="0" u="none" strike="noStrike" cap="none" dirty="0">
                          <a:solidFill>
                            <a:srgbClr val="000000"/>
                          </a:solidFill>
                          <a:effectLst/>
                          <a:latin typeface="Arial"/>
                          <a:ea typeface="Arial"/>
                          <a:cs typeface="Arial"/>
                          <a:sym typeface="Arial"/>
                        </a:rPr>
                        <a:t>&lt;</a:t>
                      </a:r>
                      <a:r>
                        <a:rPr lang="en-US" sz="1800" b="0" i="0" u="none" strike="noStrike" cap="none" dirty="0" err="1">
                          <a:solidFill>
                            <a:srgbClr val="000000"/>
                          </a:solidFill>
                          <a:effectLst/>
                          <a:latin typeface="Arial"/>
                          <a:ea typeface="Arial"/>
                          <a:cs typeface="Arial"/>
                          <a:sym typeface="Arial"/>
                        </a:rPr>
                        <a:t>img</a:t>
                      </a:r>
                      <a:r>
                        <a:rPr lang="en-US" sz="1800" b="0" i="0" u="none" strike="noStrike" cap="none" dirty="0">
                          <a:solidFill>
                            <a:srgbClr val="000000"/>
                          </a:solidFill>
                          <a:effectLst/>
                          <a:latin typeface="Arial"/>
                          <a:ea typeface="Arial"/>
                          <a:cs typeface="Arial"/>
                          <a:sym typeface="Arial"/>
                        </a:rPr>
                        <a:t> class="_consumer-schools_schoolIcon__25KX1" </a:t>
                      </a:r>
                      <a:r>
                        <a:rPr lang="en-US" sz="1800" b="0" i="0" u="none" strike="noStrike" cap="none" dirty="0" err="1">
                          <a:solidFill>
                            <a:srgbClr val="000000"/>
                          </a:solidFill>
                          <a:effectLst/>
                          <a:latin typeface="Arial"/>
                          <a:ea typeface="Arial"/>
                          <a:cs typeface="Arial"/>
                          <a:sym typeface="Arial"/>
                        </a:rPr>
                        <a:t>src</a:t>
                      </a:r>
                      <a:r>
                        <a:rPr lang="en-US" sz="1800" b="0" i="0" u="none" strike="noStrike" cap="none" dirty="0">
                          <a:solidFill>
                            <a:srgbClr val="000000"/>
                          </a:solidFill>
                          <a:effectLst/>
                          <a:latin typeface="Arial"/>
                          <a:ea typeface="Arial"/>
                          <a:cs typeface="Arial"/>
                          <a:sym typeface="Arial"/>
                        </a:rPr>
                        <a:t>="</a:t>
                      </a:r>
                      <a:r>
                        <a:rPr lang="en-US" sz="1800" b="0" i="0" u="none" strike="noStrike" cap="none" dirty="0">
                          <a:solidFill>
                            <a:srgbClr val="000000"/>
                          </a:solidFill>
                          <a:effectLst/>
                          <a:latin typeface="Arial"/>
                          <a:ea typeface="Arial"/>
                          <a:cs typeface="Arial"/>
                          <a:sym typeface="Arial"/>
                          <a:hlinkClick r:id="rId7"/>
                        </a:rPr>
                        <a:t>/images/brand-refresh/school-icons/cloud-</a:t>
                      </a:r>
                      <a:r>
                        <a:rPr lang="en-US" sz="1800" b="0" i="0" u="none" strike="noStrike" cap="none" dirty="0" err="1">
                          <a:solidFill>
                            <a:srgbClr val="000000"/>
                          </a:solidFill>
                          <a:effectLst/>
                          <a:latin typeface="Arial"/>
                          <a:ea typeface="Arial"/>
                          <a:cs typeface="Arial"/>
                          <a:sym typeface="Arial"/>
                          <a:hlinkClick r:id="rId7"/>
                        </a:rPr>
                        <a:t>computing.svg</a:t>
                      </a:r>
                      <a:r>
                        <a:rPr lang="en-US" sz="1800" b="0" i="0" u="none" strike="noStrike" cap="none" dirty="0">
                          <a:solidFill>
                            <a:srgbClr val="000000"/>
                          </a:solidFill>
                          <a:effectLst/>
                          <a:latin typeface="Arial"/>
                          <a:ea typeface="Arial"/>
                          <a:cs typeface="Arial"/>
                          <a:sym typeface="Arial"/>
                        </a:rPr>
                        <a:t>" alt=“ cloud icon"</a:t>
                      </a:r>
                      <a:endParaRPr sz="1800" dirty="0">
                        <a:solidFill>
                          <a:srgbClr val="525C65"/>
                        </a:solidFill>
                        <a:latin typeface="Open Sans"/>
                        <a:ea typeface="Open Sans"/>
                        <a:cs typeface="Open Sans"/>
                        <a:sym typeface="Open Sans"/>
                      </a:endParaRPr>
                    </a:p>
                  </a:txBody>
                  <a:tcPr marL="77700" marR="77700" marT="178775" marB="178775">
                    <a:lnL w="19050" cap="flat" cmpd="sng" algn="ctr">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lgn="ctr">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565185991"/>
                  </a:ext>
                </a:extLst>
              </a:tr>
            </a:tbl>
          </a:graphicData>
        </a:graphic>
      </p:graphicFrame>
    </p:spTree>
    <p:extLst>
      <p:ext uri="{BB962C8B-B14F-4D97-AF65-F5344CB8AC3E}">
        <p14:creationId xmlns:p14="http://schemas.microsoft.com/office/powerpoint/2010/main" val="3548097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Suggested Blog Topics </a:t>
            </a:r>
            <a:endParaRPr/>
          </a:p>
        </p:txBody>
      </p:sp>
      <p:sp>
        <p:nvSpPr>
          <p:cNvPr id="194" name="Google Shape;194;p4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525C65"/>
                </a:solidFill>
                <a:highlight>
                  <a:srgbClr val="FFFFFF"/>
                </a:highlight>
              </a:rPr>
              <a:t>Write three Blog topics that incorporate the highest potential Keywords. Include a short summary </a:t>
            </a:r>
            <a:r>
              <a:rPr lang="en" sz="2000">
                <a:solidFill>
                  <a:srgbClr val="525C65"/>
                </a:solidFill>
                <a:highlight>
                  <a:schemeClr val="lt1"/>
                </a:highlight>
              </a:rPr>
              <a:t>(150 - 300 words max for each post) </a:t>
            </a:r>
            <a:r>
              <a:rPr lang="en" sz="2000">
                <a:solidFill>
                  <a:srgbClr val="525C65"/>
                </a:solidFill>
                <a:highlight>
                  <a:srgbClr val="FFFFFF"/>
                </a:highlight>
              </a:rPr>
              <a:t> as to why you chose those Keyword topics and what you might write about. </a:t>
            </a:r>
            <a:endParaRPr sz="2000">
              <a:solidFill>
                <a:srgbClr val="525C65"/>
              </a:solidFill>
              <a:highlight>
                <a:srgbClr val="FFFFFF"/>
              </a:highlight>
            </a:endParaRPr>
          </a:p>
          <a:p>
            <a:pPr marL="0" lvl="0" indent="0" algn="l" rtl="0">
              <a:spcBef>
                <a:spcPts val="1600"/>
              </a:spcBef>
              <a:spcAft>
                <a:spcPts val="0"/>
              </a:spcAft>
              <a:buNone/>
            </a:pPr>
            <a:r>
              <a:rPr lang="en" sz="2000">
                <a:solidFill>
                  <a:srgbClr val="525C65"/>
                </a:solidFill>
                <a:highlight>
                  <a:srgbClr val="FFFFFF"/>
                </a:highlight>
              </a:rPr>
              <a:t>Note that you don't have to write these blog posts, just a very brief summary </a:t>
            </a:r>
            <a:r>
              <a:rPr lang="en" sz="2000">
                <a:solidFill>
                  <a:srgbClr val="525C65"/>
                </a:solidFill>
                <a:highlight>
                  <a:schemeClr val="lt1"/>
                </a:highlight>
              </a:rPr>
              <a:t>(150 - 300 words max for each post)</a:t>
            </a:r>
            <a:r>
              <a:rPr lang="en" sz="2000">
                <a:solidFill>
                  <a:srgbClr val="525C65"/>
                </a:solidFill>
                <a:highlight>
                  <a:srgbClr val="FFFFFF"/>
                </a:highlight>
              </a:rPr>
              <a:t> and a motivation about why you think they would work. </a:t>
            </a:r>
            <a:endParaRPr sz="2000">
              <a:solidFill>
                <a:srgbClr val="525C65"/>
              </a:solidFill>
              <a:highlight>
                <a:srgbClr val="FFFFFF"/>
              </a:highlight>
            </a:endParaRPr>
          </a:p>
          <a:p>
            <a:pPr marL="0" lvl="0" indent="0" algn="l" rtl="0">
              <a:spcBef>
                <a:spcPts val="1600"/>
              </a:spcBef>
              <a:spcAft>
                <a:spcPts val="0"/>
              </a:spcAft>
              <a:buNone/>
            </a:pPr>
            <a:r>
              <a:rPr lang="en" sz="2000">
                <a:solidFill>
                  <a:srgbClr val="525C65"/>
                </a:solidFill>
                <a:highlight>
                  <a:srgbClr val="FFFFFF"/>
                </a:highlight>
              </a:rPr>
              <a:t>Topic 1 - short explanation </a:t>
            </a:r>
            <a:endParaRPr sz="2000">
              <a:solidFill>
                <a:srgbClr val="525C65"/>
              </a:solidFill>
              <a:highlight>
                <a:srgbClr val="FFFFFF"/>
              </a:highlight>
            </a:endParaRPr>
          </a:p>
          <a:p>
            <a:pPr marL="0" lvl="0" indent="0" algn="l" rtl="0">
              <a:spcBef>
                <a:spcPts val="1600"/>
              </a:spcBef>
              <a:spcAft>
                <a:spcPts val="0"/>
              </a:spcAft>
              <a:buNone/>
            </a:pPr>
            <a:r>
              <a:rPr lang="en" sz="2000">
                <a:solidFill>
                  <a:srgbClr val="525C65"/>
                </a:solidFill>
                <a:highlight>
                  <a:srgbClr val="FFFFFF"/>
                </a:highlight>
              </a:rPr>
              <a:t>Topic 2 - </a:t>
            </a:r>
            <a:r>
              <a:rPr lang="en" sz="2000">
                <a:solidFill>
                  <a:srgbClr val="525C65"/>
                </a:solidFill>
                <a:highlight>
                  <a:schemeClr val="lt1"/>
                </a:highlight>
              </a:rPr>
              <a:t>short explanation </a:t>
            </a:r>
            <a:endParaRPr sz="2000">
              <a:solidFill>
                <a:srgbClr val="525C65"/>
              </a:solidFill>
              <a:highlight>
                <a:srgbClr val="FFFFFF"/>
              </a:highlight>
            </a:endParaRPr>
          </a:p>
          <a:p>
            <a:pPr marL="0" lvl="0" indent="0" algn="l" rtl="0">
              <a:spcBef>
                <a:spcPts val="1600"/>
              </a:spcBef>
              <a:spcAft>
                <a:spcPts val="1600"/>
              </a:spcAft>
              <a:buNone/>
            </a:pPr>
            <a:r>
              <a:rPr lang="en" sz="2000">
                <a:solidFill>
                  <a:srgbClr val="525C65"/>
                </a:solidFill>
                <a:highlight>
                  <a:srgbClr val="FFFFFF"/>
                </a:highlight>
              </a:rPr>
              <a:t>Topic 3 - </a:t>
            </a:r>
            <a:r>
              <a:rPr lang="en" sz="2000">
                <a:solidFill>
                  <a:srgbClr val="525C65"/>
                </a:solidFill>
                <a:highlight>
                  <a:schemeClr val="lt1"/>
                </a:highlight>
              </a:rPr>
              <a:t>short explanation </a:t>
            </a:r>
            <a:endParaRPr sz="2000">
              <a:solidFill>
                <a:srgbClr val="525C65"/>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9"/>
          <p:cNvSpPr txBox="1">
            <a:spLocks noGrp="1"/>
          </p:cNvSpPr>
          <p:nvPr>
            <p:ph type="title"/>
          </p:nvPr>
        </p:nvSpPr>
        <p:spPr>
          <a:xfrm>
            <a:off x="0" y="-150982"/>
            <a:ext cx="7242600" cy="11199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4000" b="1" dirty="0">
                <a:solidFill>
                  <a:srgbClr val="2D3D4A"/>
                </a:solidFill>
                <a:latin typeface="+mj-lt"/>
              </a:rPr>
              <a:t>Marketing Objective: </a:t>
            </a:r>
            <a:endParaRPr sz="4000" b="1" dirty="0">
              <a:solidFill>
                <a:srgbClr val="2D3D4A"/>
              </a:solidFill>
              <a:latin typeface="+mj-lt"/>
            </a:endParaRPr>
          </a:p>
          <a:p>
            <a:pPr marL="0" marR="0" lvl="0" indent="0" algn="l" rtl="0">
              <a:lnSpc>
                <a:spcPct val="115000"/>
              </a:lnSpc>
              <a:spcBef>
                <a:spcPts val="0"/>
              </a:spcBef>
              <a:spcAft>
                <a:spcPts val="0"/>
              </a:spcAft>
              <a:buNone/>
            </a:pPr>
            <a:r>
              <a:rPr lang="en" sz="3300" dirty="0">
                <a:solidFill>
                  <a:srgbClr val="2D3D4A"/>
                </a:solidFill>
                <a:latin typeface="+mj-lt"/>
              </a:rPr>
              <a:t>Your Company’s Product/Service</a:t>
            </a:r>
            <a:endParaRPr sz="3300" dirty="0">
              <a:solidFill>
                <a:srgbClr val="2D3D4A"/>
              </a:solidFill>
              <a:latin typeface="+mj-lt"/>
            </a:endParaRPr>
          </a:p>
        </p:txBody>
      </p:sp>
      <p:sp>
        <p:nvSpPr>
          <p:cNvPr id="310" name="Google Shape;310;p79"/>
          <p:cNvSpPr txBox="1">
            <a:spLocks noGrp="1"/>
          </p:cNvSpPr>
          <p:nvPr>
            <p:ph type="body" idx="1"/>
          </p:nvPr>
        </p:nvSpPr>
        <p:spPr>
          <a:xfrm>
            <a:off x="0" y="1456410"/>
            <a:ext cx="7772400" cy="620713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US" sz="2200" i="1" dirty="0">
              <a:latin typeface="+mn-lt"/>
              <a:ea typeface="Open Sans Light"/>
              <a:cs typeface="Open Sans Light"/>
              <a:sym typeface="Open Sans Light"/>
            </a:endParaRPr>
          </a:p>
          <a:p>
            <a:pPr marL="0" lvl="0" indent="0" algn="l" rtl="0">
              <a:spcBef>
                <a:spcPts val="0"/>
              </a:spcBef>
              <a:spcAft>
                <a:spcPts val="1600"/>
              </a:spcAft>
              <a:buNone/>
            </a:pPr>
            <a:r>
              <a:rPr lang="en-US" sz="2200" dirty="0">
                <a:latin typeface="Arial" panose="020B0604020202020204" pitchFamily="34" charset="0"/>
                <a:ea typeface="Open Sans Light"/>
                <a:cs typeface="Open Sans Light"/>
                <a:sym typeface="Open Sans Light"/>
              </a:rPr>
              <a:t>To enroll 200 students within 3 months with a total budget of $50,000.</a:t>
            </a:r>
          </a:p>
          <a:p>
            <a:pPr marL="0" lvl="0" indent="0" algn="l" rtl="0">
              <a:spcBef>
                <a:spcPts val="0"/>
              </a:spcBef>
              <a:spcAft>
                <a:spcPts val="1600"/>
              </a:spcAft>
              <a:buNone/>
            </a:pPr>
            <a:endParaRPr lang="en-US" sz="2200" dirty="0">
              <a:latin typeface="Arial" panose="020B0604020202020204" pitchFamily="34" charset="0"/>
              <a:ea typeface="Open Sans Light"/>
              <a:cs typeface="Open Sans Light"/>
              <a:sym typeface="Open Sans Light"/>
            </a:endParaRPr>
          </a:p>
          <a:p>
            <a:pPr marL="0" lvl="0" indent="0" algn="l" rtl="0">
              <a:spcBef>
                <a:spcPts val="0"/>
              </a:spcBef>
              <a:spcAft>
                <a:spcPts val="1600"/>
              </a:spcAft>
              <a:buNone/>
            </a:pPr>
            <a:endParaRPr lang="en-US" sz="2200" dirty="0">
              <a:latin typeface="Arial" panose="020B0604020202020204" pitchFamily="34" charset="0"/>
              <a:ea typeface="Open Sans Light"/>
              <a:cs typeface="Open Sans Light"/>
              <a:sym typeface="Open Sans Light"/>
            </a:endParaRPr>
          </a:p>
          <a:p>
            <a:pPr marL="0" lvl="0" indent="0" algn="l" rtl="0">
              <a:spcBef>
                <a:spcPts val="0"/>
              </a:spcBef>
              <a:spcAft>
                <a:spcPts val="1600"/>
              </a:spcAft>
              <a:buNone/>
            </a:pPr>
            <a:r>
              <a:rPr lang="en-US" sz="2200" dirty="0">
                <a:latin typeface="Arial" panose="020B0604020202020204" pitchFamily="34" charset="0"/>
                <a:ea typeface="Open Sans Light"/>
                <a:cs typeface="Open Sans Light"/>
                <a:sym typeface="Open Sans Light"/>
              </a:rPr>
              <a:t>KPI: The number of students enrolled</a:t>
            </a:r>
            <a:r>
              <a:rPr lang="en-US" sz="2200" dirty="0">
                <a:latin typeface="+mn-lt"/>
                <a:ea typeface="Open Sans Light"/>
                <a:cs typeface="Open Sans Light"/>
                <a:sym typeface="Open Sans Light"/>
              </a:rPr>
              <a:t>.</a:t>
            </a:r>
            <a:endParaRPr sz="2200" dirty="0">
              <a:latin typeface="+mn-lt"/>
              <a:ea typeface="Open Sans Light"/>
              <a:cs typeface="Open Sans Light"/>
              <a:sym typeface="Open Sans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9E6D-9E7E-6944-DF03-2EB5E78E403C}"/>
              </a:ext>
            </a:extLst>
          </p:cNvPr>
          <p:cNvSpPr>
            <a:spLocks noGrp="1"/>
          </p:cNvSpPr>
          <p:nvPr>
            <p:ph type="title"/>
          </p:nvPr>
        </p:nvSpPr>
        <p:spPr>
          <a:xfrm>
            <a:off x="264900" y="0"/>
            <a:ext cx="7242600" cy="1119900"/>
          </a:xfrm>
        </p:spPr>
        <p:txBody>
          <a:bodyPr/>
          <a:lstStyle/>
          <a:p>
            <a:r>
              <a:rPr lang="en-US" dirty="0"/>
              <a:t>Blog One: An Overview of Digital Marketing</a:t>
            </a:r>
          </a:p>
        </p:txBody>
      </p:sp>
      <p:sp>
        <p:nvSpPr>
          <p:cNvPr id="3" name="Text Placeholder 2">
            <a:extLst>
              <a:ext uri="{FF2B5EF4-FFF2-40B4-BE49-F238E27FC236}">
                <a16:creationId xmlns:a16="http://schemas.microsoft.com/office/drawing/2014/main" id="{3CCC51DA-B958-39E5-7595-74346C47F6E4}"/>
              </a:ext>
            </a:extLst>
          </p:cNvPr>
          <p:cNvSpPr>
            <a:spLocks noGrp="1"/>
          </p:cNvSpPr>
          <p:nvPr>
            <p:ph type="body" idx="1"/>
          </p:nvPr>
        </p:nvSpPr>
        <p:spPr>
          <a:xfrm>
            <a:off x="0" y="1119900"/>
            <a:ext cx="7772400" cy="8938500"/>
          </a:xfrm>
        </p:spPr>
        <p:txBody>
          <a:bodyPr/>
          <a:lstStyle/>
          <a:p>
            <a:pPr marL="0" marR="0" indent="0">
              <a:lnSpc>
                <a:spcPct val="107000"/>
              </a:lnSpc>
              <a:spcBef>
                <a:spcPts val="0"/>
              </a:spcBef>
              <a:spcAft>
                <a:spcPts val="800"/>
              </a:spcAft>
              <a:buNone/>
            </a:pPr>
            <a:r>
              <a:rPr lang="en-US" sz="1600" dirty="0">
                <a:solidFill>
                  <a:srgbClr val="202124"/>
                </a:solidFill>
                <a:effectLst/>
                <a:latin typeface="+mn-lt"/>
                <a:ea typeface="Calibri" panose="020F0502020204030204" pitchFamily="34" charset="0"/>
                <a:cs typeface="Calibri" panose="020F0502020204030204" pitchFamily="34" charset="0"/>
              </a:rPr>
              <a:t>Digital marketing, also called online marketing, is </a:t>
            </a:r>
            <a:r>
              <a:rPr lang="en-US" sz="1600" dirty="0">
                <a:effectLst/>
                <a:latin typeface="+mn-lt"/>
                <a:ea typeface="Calibri" panose="020F0502020204030204" pitchFamily="34" charset="0"/>
                <a:cs typeface="Times New Roman" panose="02020603050405020304" pitchFamily="18" charset="0"/>
              </a:rPr>
              <a:t>the promotion of brands to connect with potential customers using the internet and other forms of digital communication.</a:t>
            </a:r>
          </a:p>
          <a:p>
            <a:pPr marL="0" marR="0" indent="0" fontAlgn="base">
              <a:spcBef>
                <a:spcPts val="1200"/>
              </a:spcBef>
              <a:spcAft>
                <a:spcPts val="1200"/>
              </a:spcAft>
              <a:buNone/>
            </a:pPr>
            <a:r>
              <a:rPr lang="en-US" sz="1600" dirty="0">
                <a:solidFill>
                  <a:srgbClr val="33475B"/>
                </a:solidFill>
                <a:effectLst/>
                <a:latin typeface="+mn-lt"/>
                <a:ea typeface="Times New Roman" panose="02020603050405020304" pitchFamily="18" charset="0"/>
              </a:rPr>
              <a:t>Simply put, digital marketing refers to all marketing efforts that occur on the internet. Businesses leverage digital channels such as search engines, social media, email, and other websites to connect with current and prospective customers. This also includes communication through text or multimedia messages.</a:t>
            </a:r>
            <a:endParaRPr lang="en-US" sz="1600" dirty="0">
              <a:effectLst/>
              <a:latin typeface="+mn-lt"/>
              <a:ea typeface="Times New Roman" panose="02020603050405020304" pitchFamily="18" charset="0"/>
            </a:endParaRPr>
          </a:p>
          <a:p>
            <a:pPr marL="0" marR="0" indent="0">
              <a:lnSpc>
                <a:spcPct val="107000"/>
              </a:lnSpc>
              <a:spcBef>
                <a:spcPts val="0"/>
              </a:spcBef>
              <a:spcAft>
                <a:spcPts val="800"/>
              </a:spcAft>
              <a:buNone/>
            </a:pPr>
            <a:r>
              <a:rPr lang="en-US" sz="1600" dirty="0">
                <a:solidFill>
                  <a:srgbClr val="33475B"/>
                </a:solidFill>
                <a:effectLst/>
                <a:latin typeface="+mn-lt"/>
                <a:ea typeface="Calibri" panose="020F0502020204030204" pitchFamily="34" charset="0"/>
                <a:cs typeface="Calibri" panose="020F0502020204030204" pitchFamily="34" charset="0"/>
              </a:rPr>
              <a:t>Digital marketing is vital for your business and brand awareness. It seems like every other brand has a website. And if they don't, they at least have a social media presence or digital ad strategy. Digital content and marketing is so common that consumers now expect and rely on it as a way to learn about brands.</a:t>
            </a:r>
            <a:endParaRPr lang="en-US" sz="1600" dirty="0">
              <a:effectLst/>
              <a:latin typeface="+mn-l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600" dirty="0">
                <a:effectLst/>
                <a:latin typeface="+mn-lt"/>
                <a:ea typeface="Calibri" panose="020F0502020204030204" pitchFamily="34" charset="0"/>
                <a:cs typeface="Calibri" panose="020F0502020204030204" pitchFamily="34" charset="0"/>
              </a:rPr>
              <a:t>There are various types of Digital Marketing: -</a:t>
            </a:r>
            <a:endParaRPr lang="en-US" sz="16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600" dirty="0">
                <a:effectLst/>
                <a:latin typeface="+mn-lt"/>
                <a:ea typeface="Calibri" panose="020F0502020204030204" pitchFamily="34" charset="0"/>
                <a:cs typeface="Calibri" panose="020F0502020204030204" pitchFamily="34" charset="0"/>
              </a:rPr>
              <a:t>Search Engine Optimization</a:t>
            </a:r>
            <a:endParaRPr lang="en-US" sz="16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600" dirty="0">
                <a:effectLst/>
                <a:latin typeface="+mn-lt"/>
                <a:ea typeface="Calibri" panose="020F0502020204030204" pitchFamily="34" charset="0"/>
                <a:cs typeface="Calibri" panose="020F0502020204030204" pitchFamily="34" charset="0"/>
              </a:rPr>
              <a:t>Social Media Marketing</a:t>
            </a:r>
            <a:endParaRPr lang="en-US" sz="16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600" dirty="0">
                <a:effectLst/>
                <a:latin typeface="+mn-lt"/>
                <a:ea typeface="Calibri" panose="020F0502020204030204" pitchFamily="34" charset="0"/>
                <a:cs typeface="Calibri" panose="020F0502020204030204" pitchFamily="34" charset="0"/>
              </a:rPr>
              <a:t>Content Marketing</a:t>
            </a:r>
            <a:endParaRPr lang="en-US" sz="16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600" dirty="0">
                <a:effectLst/>
                <a:latin typeface="+mn-lt"/>
                <a:ea typeface="Calibri" panose="020F0502020204030204" pitchFamily="34" charset="0"/>
                <a:cs typeface="Calibri" panose="020F0502020204030204" pitchFamily="34" charset="0"/>
              </a:rPr>
              <a:t>Pay-Per-Click Marketing</a:t>
            </a:r>
            <a:endParaRPr lang="en-US" sz="16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600" dirty="0">
                <a:effectLst/>
                <a:latin typeface="+mn-lt"/>
                <a:ea typeface="Calibri" panose="020F0502020204030204" pitchFamily="34" charset="0"/>
                <a:cs typeface="Calibri" panose="020F0502020204030204" pitchFamily="34" charset="0"/>
              </a:rPr>
              <a:t>Affiliate Marketing</a:t>
            </a:r>
            <a:endParaRPr lang="en-US" sz="16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600" dirty="0">
                <a:effectLst/>
                <a:latin typeface="+mn-lt"/>
                <a:ea typeface="Calibri" panose="020F0502020204030204" pitchFamily="34" charset="0"/>
                <a:cs typeface="Calibri" panose="020F0502020204030204" pitchFamily="34" charset="0"/>
              </a:rPr>
              <a:t>Native Advertising</a:t>
            </a:r>
            <a:endParaRPr lang="en-US" sz="16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600" dirty="0">
                <a:effectLst/>
                <a:latin typeface="+mn-lt"/>
                <a:ea typeface="Calibri" panose="020F0502020204030204" pitchFamily="34" charset="0"/>
                <a:cs typeface="Calibri" panose="020F0502020204030204" pitchFamily="34" charset="0"/>
              </a:rPr>
              <a:t>Marketing automation</a:t>
            </a:r>
            <a:endParaRPr lang="en-US" sz="1600" dirty="0">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600" dirty="0">
                <a:effectLst/>
                <a:latin typeface="+mn-lt"/>
                <a:ea typeface="Calibri" panose="020F0502020204030204" pitchFamily="34" charset="0"/>
                <a:cs typeface="Calibri" panose="020F0502020204030204" pitchFamily="34" charset="0"/>
              </a:rPr>
              <a:t>Email Marketing</a:t>
            </a:r>
          </a:p>
          <a:p>
            <a:pPr marL="0" marR="0" lvl="0" indent="0">
              <a:lnSpc>
                <a:spcPct val="107000"/>
              </a:lnSpc>
              <a:spcBef>
                <a:spcPts val="0"/>
              </a:spcBef>
              <a:spcAft>
                <a:spcPts val="800"/>
              </a:spcAft>
              <a:buNone/>
            </a:pPr>
            <a:r>
              <a:rPr lang="en-US" sz="1600" b="1" dirty="0">
                <a:effectLst/>
                <a:latin typeface="+mn-lt"/>
                <a:ea typeface="Calibri" panose="020F0502020204030204" pitchFamily="34" charset="0"/>
                <a:cs typeface="Times New Roman" panose="02020603050405020304" pitchFamily="18" charset="0"/>
              </a:rPr>
              <a:t>MOTIVATION.</a:t>
            </a:r>
          </a:p>
          <a:p>
            <a:pPr marL="0" marR="0" lvl="0" indent="0">
              <a:lnSpc>
                <a:spcPct val="107000"/>
              </a:lnSpc>
              <a:spcBef>
                <a:spcPts val="0"/>
              </a:spcBef>
              <a:spcAft>
                <a:spcPts val="800"/>
              </a:spcAft>
              <a:buNone/>
            </a:pPr>
            <a:r>
              <a:rPr lang="en-US" sz="1600" dirty="0">
                <a:effectLst/>
                <a:latin typeface="+mn-lt"/>
                <a:ea typeface="Calibri" panose="020F0502020204030204" pitchFamily="34" charset="0"/>
                <a:cs typeface="Times New Roman" panose="02020603050405020304" pitchFamily="18" charset="0"/>
              </a:rPr>
              <a:t>I chose Digital marketing as </a:t>
            </a:r>
            <a:r>
              <a:rPr lang="en-US" sz="1600" dirty="0">
                <a:latin typeface="+mn-lt"/>
                <a:ea typeface="Calibri" panose="020F0502020204030204" pitchFamily="34" charset="0"/>
                <a:cs typeface="Times New Roman" panose="02020603050405020304" pitchFamily="18" charset="0"/>
              </a:rPr>
              <a:t>a head keyword because when compared to other keywords it showed a higher search volume. A lot of p</a:t>
            </a:r>
            <a:r>
              <a:rPr lang="en-US" sz="1600" dirty="0">
                <a:effectLst/>
                <a:latin typeface="+mn-lt"/>
                <a:ea typeface="Calibri" panose="020F0502020204030204" pitchFamily="34" charset="0"/>
                <a:cs typeface="Times New Roman" panose="02020603050405020304" pitchFamily="18" charset="0"/>
              </a:rPr>
              <a:t>eople are into business and are concerned with gaining in-demand tech skills like Digital marketing that can help them boost their businesses at the comfort of their homes and one that is less stressful. Hence the higher search volume.  A blogpost like this can help them realize what tha</a:t>
            </a:r>
            <a:r>
              <a:rPr lang="en-US" sz="1600" dirty="0">
                <a:latin typeface="+mn-lt"/>
                <a:ea typeface="Calibri" panose="020F0502020204030204" pitchFamily="34" charset="0"/>
                <a:cs typeface="Times New Roman" panose="02020603050405020304" pitchFamily="18" charset="0"/>
              </a:rPr>
              <a:t>t skill is and what it entails and encourage them to research more on how to get this skill- digital marketing.</a:t>
            </a:r>
            <a:endParaRPr lang="en-US" sz="1600" dirty="0">
              <a:effectLst/>
              <a:latin typeface="+mn-lt"/>
              <a:ea typeface="Calibri" panose="020F0502020204030204" pitchFamily="34" charset="0"/>
              <a:cs typeface="Times New Roman" panose="02020603050405020304" pitchFamily="18" charset="0"/>
            </a:endParaRPr>
          </a:p>
          <a:p>
            <a:pPr marL="114300" indent="0">
              <a:buNone/>
            </a:pPr>
            <a:endParaRPr lang="en-US" sz="1600" dirty="0"/>
          </a:p>
        </p:txBody>
      </p:sp>
    </p:spTree>
    <p:extLst>
      <p:ext uri="{BB962C8B-B14F-4D97-AF65-F5344CB8AC3E}">
        <p14:creationId xmlns:p14="http://schemas.microsoft.com/office/powerpoint/2010/main" val="1326468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1B8A-101A-BA1D-0412-2A7316B1333B}"/>
              </a:ext>
            </a:extLst>
          </p:cNvPr>
          <p:cNvSpPr>
            <a:spLocks noGrp="1"/>
          </p:cNvSpPr>
          <p:nvPr>
            <p:ph type="title"/>
          </p:nvPr>
        </p:nvSpPr>
        <p:spPr>
          <a:xfrm>
            <a:off x="0" y="0"/>
            <a:ext cx="6624320" cy="873760"/>
          </a:xfrm>
        </p:spPr>
        <p:txBody>
          <a:bodyPr/>
          <a:lstStyle/>
          <a:p>
            <a:r>
              <a:rPr lang="en-US" sz="2400" dirty="0"/>
              <a:t>Blog Two: Digital Marketing Salary and Benefits</a:t>
            </a:r>
          </a:p>
        </p:txBody>
      </p:sp>
      <p:sp>
        <p:nvSpPr>
          <p:cNvPr id="3" name="Text Placeholder 2">
            <a:extLst>
              <a:ext uri="{FF2B5EF4-FFF2-40B4-BE49-F238E27FC236}">
                <a16:creationId xmlns:a16="http://schemas.microsoft.com/office/drawing/2014/main" id="{AFC83DED-66AD-9AB0-C93A-09D2E8DF146C}"/>
              </a:ext>
            </a:extLst>
          </p:cNvPr>
          <p:cNvSpPr>
            <a:spLocks noGrp="1"/>
          </p:cNvSpPr>
          <p:nvPr>
            <p:ph type="body" idx="1"/>
          </p:nvPr>
        </p:nvSpPr>
        <p:spPr>
          <a:xfrm>
            <a:off x="0" y="1076960"/>
            <a:ext cx="7772400" cy="9875520"/>
          </a:xfrm>
        </p:spPr>
        <p:txBody>
          <a:bodyPr/>
          <a:lstStyle/>
          <a:p>
            <a:pPr marL="0" marR="0">
              <a:lnSpc>
                <a:spcPct val="100000"/>
              </a:lnSpc>
              <a:spcBef>
                <a:spcPts val="0"/>
              </a:spcBef>
              <a:spcAft>
                <a:spcPts val="0"/>
              </a:spcAft>
            </a:pPr>
            <a:r>
              <a:rPr lang="en-US" sz="1600" dirty="0">
                <a:solidFill>
                  <a:srgbClr val="403B3B"/>
                </a:solidFill>
                <a:effectLst/>
                <a:latin typeface="+mn-lt"/>
                <a:ea typeface="Times New Roman" panose="02020603050405020304" pitchFamily="18" charset="0"/>
              </a:rPr>
              <a:t>According to </a:t>
            </a:r>
            <a:r>
              <a:rPr lang="en-US" sz="1600" u="sng" dirty="0" err="1">
                <a:solidFill>
                  <a:srgbClr val="403B3B"/>
                </a:solidFill>
                <a:effectLst/>
                <a:latin typeface="+mn-lt"/>
                <a:ea typeface="Times New Roman" panose="02020603050405020304" pitchFamily="18" charset="0"/>
                <a:hlinkClick r:id="rId2"/>
              </a:rPr>
              <a:t>payscale</a:t>
            </a:r>
            <a:r>
              <a:rPr lang="en-US" sz="1600" dirty="0">
                <a:solidFill>
                  <a:srgbClr val="403B3B"/>
                </a:solidFill>
                <a:effectLst/>
                <a:latin typeface="+mn-lt"/>
                <a:ea typeface="Times New Roman" panose="02020603050405020304" pitchFamily="18" charset="0"/>
              </a:rPr>
              <a:t>, In Nigeria, </a:t>
            </a:r>
            <a:r>
              <a:rPr lang="en-US" sz="1600" dirty="0">
                <a:solidFill>
                  <a:srgbClr val="302C2C"/>
                </a:solidFill>
                <a:effectLst/>
                <a:latin typeface="+mn-lt"/>
                <a:ea typeface="Times New Roman" panose="02020603050405020304" pitchFamily="18" charset="0"/>
              </a:rPr>
              <a:t>an early career Digital Marketing Manager with 1-4 years of experience earns an average total compensation (includes tips, bonus, and overtime pay) of ₦1,238,513 based on 36 salaries. A mid-career Digital Marketing Manager with 5-9 years of experience earns an average total compensation of ₦2,280,000 based on 13 salaries.</a:t>
            </a:r>
            <a:endParaRPr lang="en-US" sz="1600" dirty="0">
              <a:effectLst/>
              <a:latin typeface="+mn-lt"/>
              <a:ea typeface="Times New Roman" panose="02020603050405020304" pitchFamily="18" charset="0"/>
            </a:endParaRPr>
          </a:p>
          <a:p>
            <a:pPr marL="0" marR="0">
              <a:lnSpc>
                <a:spcPct val="100000"/>
              </a:lnSpc>
              <a:spcBef>
                <a:spcPts val="0"/>
              </a:spcBef>
              <a:spcAft>
                <a:spcPts val="0"/>
              </a:spcAft>
            </a:pPr>
            <a:r>
              <a:rPr lang="en-US" sz="1600" dirty="0">
                <a:solidFill>
                  <a:srgbClr val="403B3B"/>
                </a:solidFill>
                <a:effectLst/>
                <a:latin typeface="+mn-lt"/>
                <a:ea typeface="Times New Roman" panose="02020603050405020304" pitchFamily="18" charset="0"/>
              </a:rPr>
              <a:t>Digital marketing offers a number of other advantages as well. These are a few of the benefits.</a:t>
            </a:r>
            <a:endParaRPr lang="en-US" sz="1600" dirty="0">
              <a:effectLst/>
              <a:latin typeface="+mn-lt"/>
              <a:ea typeface="Times New Roman" panose="02020603050405020304" pitchFamily="18" charset="0"/>
            </a:endParaRPr>
          </a:p>
          <a:p>
            <a:pPr marL="342900" marR="0" lvl="0" indent="-342900">
              <a:lnSpc>
                <a:spcPct val="100000"/>
              </a:lnSpc>
              <a:spcBef>
                <a:spcPts val="0"/>
              </a:spcBef>
              <a:spcAft>
                <a:spcPts val="0"/>
              </a:spcAft>
              <a:buFont typeface="Helvetica" panose="020B0604020202020204" pitchFamily="34" charset="0"/>
              <a:buChar char="-"/>
            </a:pPr>
            <a:r>
              <a:rPr lang="en-US" sz="1600" b="1" dirty="0">
                <a:solidFill>
                  <a:srgbClr val="241C15"/>
                </a:solidFill>
                <a:effectLst/>
                <a:latin typeface="+mn-lt"/>
                <a:ea typeface="Times New Roman" panose="02020603050405020304" pitchFamily="18" charset="0"/>
              </a:rPr>
              <a:t>A broad geographic reach</a:t>
            </a:r>
            <a:endParaRPr lang="en-US" sz="1600" dirty="0">
              <a:effectLst/>
              <a:latin typeface="+mn-lt"/>
              <a:ea typeface="Times New Roman" panose="02020603050405020304" pitchFamily="18" charset="0"/>
            </a:endParaRPr>
          </a:p>
          <a:p>
            <a:pPr marL="0" marR="0">
              <a:lnSpc>
                <a:spcPct val="100000"/>
              </a:lnSpc>
              <a:spcBef>
                <a:spcPts val="0"/>
              </a:spcBef>
              <a:spcAft>
                <a:spcPts val="0"/>
              </a:spcAft>
            </a:pPr>
            <a:r>
              <a:rPr lang="en-US" sz="1600" dirty="0">
                <a:solidFill>
                  <a:srgbClr val="403B3B"/>
                </a:solidFill>
                <a:effectLst/>
                <a:latin typeface="+mn-lt"/>
                <a:ea typeface="Times New Roman" panose="02020603050405020304" pitchFamily="18" charset="0"/>
              </a:rPr>
              <a:t>When you post an ad online, people can see it no matter where they are (provided you haven’t limited your ad geographically). This makes it easy to grow your business's market reach.</a:t>
            </a:r>
            <a:endParaRPr lang="en-US" sz="1600" dirty="0">
              <a:effectLst/>
              <a:latin typeface="+mn-lt"/>
              <a:ea typeface="Times New Roman" panose="02020603050405020304" pitchFamily="18" charset="0"/>
            </a:endParaRPr>
          </a:p>
          <a:p>
            <a:pPr marL="342900" marR="0" lvl="0" indent="-342900">
              <a:lnSpc>
                <a:spcPct val="100000"/>
              </a:lnSpc>
              <a:spcBef>
                <a:spcPts val="0"/>
              </a:spcBef>
              <a:spcAft>
                <a:spcPts val="0"/>
              </a:spcAft>
              <a:buFont typeface="Helvetica" panose="020B0604020202020204" pitchFamily="34" charset="0"/>
              <a:buChar char="-"/>
            </a:pPr>
            <a:r>
              <a:rPr lang="en-US" sz="1600" b="1" dirty="0">
                <a:solidFill>
                  <a:srgbClr val="241C15"/>
                </a:solidFill>
                <a:effectLst/>
                <a:latin typeface="+mn-lt"/>
                <a:ea typeface="Times New Roman" panose="02020603050405020304" pitchFamily="18" charset="0"/>
              </a:rPr>
              <a:t>Cost efficiency</a:t>
            </a:r>
            <a:endParaRPr lang="en-US" sz="1600" dirty="0">
              <a:effectLst/>
              <a:latin typeface="+mn-lt"/>
              <a:ea typeface="Times New Roman" panose="02020603050405020304" pitchFamily="18" charset="0"/>
            </a:endParaRPr>
          </a:p>
          <a:p>
            <a:pPr marL="0" marR="0">
              <a:lnSpc>
                <a:spcPct val="100000"/>
              </a:lnSpc>
              <a:spcBef>
                <a:spcPts val="0"/>
              </a:spcBef>
              <a:spcAft>
                <a:spcPts val="0"/>
              </a:spcAft>
            </a:pPr>
            <a:r>
              <a:rPr lang="en-US" sz="1600" dirty="0">
                <a:solidFill>
                  <a:srgbClr val="403B3B"/>
                </a:solidFill>
                <a:effectLst/>
                <a:latin typeface="+mn-lt"/>
                <a:ea typeface="Times New Roman" panose="02020603050405020304" pitchFamily="18" charset="0"/>
              </a:rPr>
              <a:t>Digital marketing not only reaches a broader audience than traditional marketing but also carries a lower cost. Overhead costs for newspaper ads, television spots, and other traditional marketing opportunities can be high. They also give you less control over whether your target audiences will see those messages in the first place.</a:t>
            </a:r>
            <a:endParaRPr lang="en-US" sz="1600" dirty="0">
              <a:effectLst/>
              <a:latin typeface="+mn-lt"/>
              <a:ea typeface="Times New Roman" panose="02020603050405020304" pitchFamily="18" charset="0"/>
            </a:endParaRPr>
          </a:p>
          <a:p>
            <a:pPr marL="342900" marR="0" lvl="0" indent="-342900">
              <a:lnSpc>
                <a:spcPct val="100000"/>
              </a:lnSpc>
              <a:spcBef>
                <a:spcPts val="0"/>
              </a:spcBef>
              <a:spcAft>
                <a:spcPts val="0"/>
              </a:spcAft>
              <a:buFont typeface="Helvetica" panose="020B0604020202020204" pitchFamily="34" charset="0"/>
              <a:buChar char="-"/>
            </a:pPr>
            <a:r>
              <a:rPr lang="en-US" sz="1600" b="1" dirty="0">
                <a:solidFill>
                  <a:srgbClr val="241C15"/>
                </a:solidFill>
                <a:effectLst/>
                <a:latin typeface="+mn-lt"/>
                <a:ea typeface="Times New Roman" panose="02020603050405020304" pitchFamily="18" charset="0"/>
              </a:rPr>
              <a:t>Quantifiable results</a:t>
            </a:r>
            <a:endParaRPr lang="en-US" sz="1600" dirty="0">
              <a:effectLst/>
              <a:latin typeface="+mn-lt"/>
              <a:ea typeface="Times New Roman" panose="02020603050405020304" pitchFamily="18" charset="0"/>
            </a:endParaRPr>
          </a:p>
          <a:p>
            <a:pPr marL="0" marR="0">
              <a:lnSpc>
                <a:spcPct val="100000"/>
              </a:lnSpc>
              <a:spcBef>
                <a:spcPts val="0"/>
              </a:spcBef>
              <a:spcAft>
                <a:spcPts val="0"/>
              </a:spcAft>
            </a:pPr>
            <a:r>
              <a:rPr lang="en-US" sz="1600" dirty="0">
                <a:solidFill>
                  <a:srgbClr val="403B3B"/>
                </a:solidFill>
                <a:effectLst/>
                <a:latin typeface="+mn-lt"/>
                <a:ea typeface="Times New Roman" panose="02020603050405020304" pitchFamily="18" charset="0"/>
              </a:rPr>
              <a:t>To know whether your marketing strategy works, you have to find out how many customers it attracts and how much revenue it ultimately drives. With digital marketing, results monitoring is simple. Digital marketing software and platforms automatically track the number of desired conversions that you get, whether that means email open rates, visits to your home page, or direct purchases.</a:t>
            </a:r>
            <a:endParaRPr lang="en-US" sz="1600" dirty="0">
              <a:effectLst/>
              <a:latin typeface="+mn-lt"/>
              <a:ea typeface="Times New Roman" panose="02020603050405020304" pitchFamily="18" charset="0"/>
            </a:endParaRPr>
          </a:p>
          <a:p>
            <a:pPr marL="342900" marR="0" lvl="0" indent="-342900">
              <a:lnSpc>
                <a:spcPct val="100000"/>
              </a:lnSpc>
              <a:spcBef>
                <a:spcPts val="0"/>
              </a:spcBef>
              <a:spcAft>
                <a:spcPts val="0"/>
              </a:spcAft>
              <a:buFont typeface="Helvetica" panose="020B0604020202020204" pitchFamily="34" charset="0"/>
              <a:buChar char="-"/>
            </a:pPr>
            <a:r>
              <a:rPr lang="en-US" sz="1600" b="1" dirty="0">
                <a:solidFill>
                  <a:srgbClr val="241C15"/>
                </a:solidFill>
                <a:effectLst/>
                <a:latin typeface="+mn-lt"/>
                <a:ea typeface="Times New Roman" panose="02020603050405020304" pitchFamily="18" charset="0"/>
              </a:rPr>
              <a:t>Easier personalization</a:t>
            </a:r>
            <a:endParaRPr lang="en-US" sz="1600" dirty="0">
              <a:effectLst/>
              <a:latin typeface="+mn-lt"/>
              <a:ea typeface="Times New Roman" panose="02020603050405020304" pitchFamily="18" charset="0"/>
            </a:endParaRPr>
          </a:p>
          <a:p>
            <a:pPr marL="0" marR="0">
              <a:lnSpc>
                <a:spcPct val="100000"/>
              </a:lnSpc>
              <a:spcBef>
                <a:spcPts val="0"/>
              </a:spcBef>
              <a:spcAft>
                <a:spcPts val="0"/>
              </a:spcAft>
            </a:pPr>
            <a:r>
              <a:rPr lang="en-US" sz="1600" dirty="0">
                <a:solidFill>
                  <a:srgbClr val="403B3B"/>
                </a:solidFill>
                <a:effectLst/>
                <a:latin typeface="+mn-lt"/>
                <a:ea typeface="Times New Roman" panose="02020603050405020304" pitchFamily="18" charset="0"/>
              </a:rPr>
              <a:t>Digital marketing allows you to gather customer data in a way that offline marketing can't. Data collected digitally tends to be much more precise and specific.</a:t>
            </a:r>
            <a:endParaRPr lang="en-US" sz="1600" dirty="0">
              <a:effectLst/>
              <a:latin typeface="+mn-lt"/>
              <a:ea typeface="Times New Roman" panose="02020603050405020304" pitchFamily="18" charset="0"/>
            </a:endParaRPr>
          </a:p>
          <a:p>
            <a:pPr marL="114300" indent="0">
              <a:lnSpc>
                <a:spcPct val="100000"/>
              </a:lnSpc>
              <a:buNone/>
            </a:pPr>
            <a:endParaRPr lang="en-US" sz="1600" dirty="0">
              <a:latin typeface="+mn-lt"/>
            </a:endParaRPr>
          </a:p>
          <a:p>
            <a:pPr marL="114300" indent="0">
              <a:lnSpc>
                <a:spcPct val="100000"/>
              </a:lnSpc>
              <a:buNone/>
            </a:pPr>
            <a:r>
              <a:rPr lang="en-US" sz="1600" b="1" dirty="0">
                <a:latin typeface="+mn-lt"/>
                <a:ea typeface="Calibri" panose="020F0502020204030204" pitchFamily="34" charset="0"/>
                <a:cs typeface="Times New Roman" panose="02020603050405020304" pitchFamily="18" charset="0"/>
              </a:rPr>
              <a:t>MOTIVATION.</a:t>
            </a:r>
            <a:endParaRPr lang="en-US" sz="1600" b="1" dirty="0">
              <a:effectLst/>
              <a:latin typeface="+mn-lt"/>
              <a:ea typeface="Calibri" panose="020F0502020204030204" pitchFamily="34" charset="0"/>
              <a:cs typeface="Times New Roman" panose="02020603050405020304" pitchFamily="18" charset="0"/>
            </a:endParaRPr>
          </a:p>
          <a:p>
            <a:pPr marL="114300" indent="0">
              <a:lnSpc>
                <a:spcPct val="100000"/>
              </a:lnSpc>
              <a:buNone/>
            </a:pPr>
            <a:r>
              <a:rPr lang="en-US" sz="1600" dirty="0">
                <a:effectLst/>
                <a:latin typeface="+mn-lt"/>
                <a:ea typeface="Calibri" panose="020F0502020204030204" pitchFamily="34" charset="0"/>
                <a:cs typeface="Times New Roman" panose="02020603050405020304" pitchFamily="18" charset="0"/>
              </a:rPr>
              <a:t>I chose Digital marketing salary as </a:t>
            </a:r>
            <a:r>
              <a:rPr lang="en-US" sz="1600" dirty="0">
                <a:latin typeface="+mn-lt"/>
                <a:ea typeface="Calibri" panose="020F0502020204030204" pitchFamily="34" charset="0"/>
                <a:cs typeface="Times New Roman" panose="02020603050405020304" pitchFamily="18" charset="0"/>
              </a:rPr>
              <a:t>a tail keyword because when compared to other keywords it showed a higher search volume. It is a buzzword used by many people when they think of how well paid a digital marketer is. </a:t>
            </a:r>
            <a:r>
              <a:rPr lang="en-US" sz="1600" dirty="0">
                <a:latin typeface="+mn-lt"/>
              </a:rPr>
              <a:t>Individuals are majorly discouraged in becoming a digital marketer because they perceive it entails only social media marketing, hence, less pay and less benefit. Hence, blogpost content like this will encourage people to realize that digital marketing job is a high paying job.</a:t>
            </a:r>
          </a:p>
        </p:txBody>
      </p:sp>
    </p:spTree>
    <p:extLst>
      <p:ext uri="{BB962C8B-B14F-4D97-AF65-F5344CB8AC3E}">
        <p14:creationId xmlns:p14="http://schemas.microsoft.com/office/powerpoint/2010/main" val="2126213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1543-952B-840F-8D82-32A215BB057E}"/>
              </a:ext>
            </a:extLst>
          </p:cNvPr>
          <p:cNvSpPr>
            <a:spLocks noGrp="1"/>
          </p:cNvSpPr>
          <p:nvPr>
            <p:ph type="title"/>
          </p:nvPr>
        </p:nvSpPr>
        <p:spPr>
          <a:xfrm>
            <a:off x="0" y="0"/>
            <a:ext cx="7242600" cy="1119900"/>
          </a:xfrm>
        </p:spPr>
        <p:txBody>
          <a:bodyPr/>
          <a:lstStyle/>
          <a:p>
            <a:r>
              <a:rPr lang="en-US" dirty="0"/>
              <a:t>Blog Three: Why You Should Pursue a Career in Digital Marketing.</a:t>
            </a:r>
          </a:p>
        </p:txBody>
      </p:sp>
      <p:sp>
        <p:nvSpPr>
          <p:cNvPr id="3" name="Text Placeholder 2">
            <a:extLst>
              <a:ext uri="{FF2B5EF4-FFF2-40B4-BE49-F238E27FC236}">
                <a16:creationId xmlns:a16="http://schemas.microsoft.com/office/drawing/2014/main" id="{13071179-CD53-0668-D40D-A3DA20F31551}"/>
              </a:ext>
            </a:extLst>
          </p:cNvPr>
          <p:cNvSpPr>
            <a:spLocks noGrp="1"/>
          </p:cNvSpPr>
          <p:nvPr>
            <p:ph type="body" idx="1"/>
          </p:nvPr>
        </p:nvSpPr>
        <p:spPr>
          <a:xfrm>
            <a:off x="0" y="1119900"/>
            <a:ext cx="7772400" cy="8938500"/>
          </a:xfrm>
        </p:spPr>
        <p:txBody>
          <a:bodyPr/>
          <a:lstStyle/>
          <a:p>
            <a:pPr marL="0" marR="0" lvl="0" indent="0" fontAlgn="base">
              <a:spcBef>
                <a:spcPts val="0"/>
              </a:spcBef>
              <a:spcAft>
                <a:spcPts val="0"/>
              </a:spcAft>
              <a:buNone/>
            </a:pPr>
            <a:r>
              <a:rPr lang="en-US" sz="1600" dirty="0">
                <a:solidFill>
                  <a:srgbClr val="222222"/>
                </a:solidFill>
                <a:effectLst/>
                <a:latin typeface="+mn-lt"/>
                <a:ea typeface="Times New Roman" panose="02020603050405020304" pitchFamily="18" charset="0"/>
              </a:rPr>
              <a:t>There are numerous reasons why you should pursue a career in digital marketing, amongst which are these few;</a:t>
            </a:r>
          </a:p>
          <a:p>
            <a:pPr marL="342900" marR="0" lvl="0" indent="-342900" fontAlgn="base">
              <a:spcBef>
                <a:spcPts val="0"/>
              </a:spcBef>
              <a:spcAft>
                <a:spcPts val="0"/>
              </a:spcAft>
              <a:buFont typeface="Helvetica" panose="020B0604020202020204" pitchFamily="34" charset="0"/>
              <a:buChar char="-"/>
            </a:pPr>
            <a:r>
              <a:rPr lang="en-US" sz="1600" b="1" dirty="0">
                <a:solidFill>
                  <a:srgbClr val="222222"/>
                </a:solidFill>
                <a:effectLst/>
                <a:latin typeface="+mn-lt"/>
                <a:ea typeface="Times New Roman" panose="02020603050405020304" pitchFamily="18" charset="0"/>
              </a:rPr>
              <a:t>Digital Marketing Is A Lucrative Career</a:t>
            </a:r>
            <a:endParaRPr lang="en-US" sz="1600" b="1" dirty="0">
              <a:effectLst/>
              <a:latin typeface="+mn-lt"/>
              <a:ea typeface="Times New Roman" panose="02020603050405020304" pitchFamily="18" charset="0"/>
            </a:endParaRPr>
          </a:p>
          <a:p>
            <a:pPr marL="0" marR="0" indent="0" fontAlgn="base">
              <a:spcBef>
                <a:spcPts val="0"/>
              </a:spcBef>
              <a:spcAft>
                <a:spcPts val="0"/>
              </a:spcAft>
              <a:buNone/>
            </a:pPr>
            <a:r>
              <a:rPr lang="en-US" sz="1600" dirty="0">
                <a:solidFill>
                  <a:srgbClr val="222222"/>
                </a:solidFill>
                <a:effectLst/>
                <a:latin typeface="+mn-lt"/>
                <a:ea typeface="Times New Roman" panose="02020603050405020304" pitchFamily="18" charset="0"/>
              </a:rPr>
              <a:t>As you enter the digital marketing industry, you can garner a starting salary between 25-35k per month. This is on par with starting salaries in any other industry. </a:t>
            </a:r>
            <a:endParaRPr lang="en-US" sz="1600" dirty="0">
              <a:effectLst/>
              <a:latin typeface="+mn-lt"/>
              <a:ea typeface="Times New Roman" panose="02020603050405020304" pitchFamily="18" charset="0"/>
            </a:endParaRPr>
          </a:p>
          <a:p>
            <a:pPr marL="0" marR="0" indent="0" fontAlgn="base">
              <a:spcBef>
                <a:spcPts val="0"/>
              </a:spcBef>
              <a:spcAft>
                <a:spcPts val="0"/>
              </a:spcAft>
              <a:buNone/>
            </a:pPr>
            <a:r>
              <a:rPr lang="en-US" sz="1600" dirty="0">
                <a:solidFill>
                  <a:srgbClr val="222222"/>
                </a:solidFill>
                <a:effectLst/>
                <a:latin typeface="+mn-lt"/>
                <a:ea typeface="Times New Roman" panose="02020603050405020304" pitchFamily="18" charset="0"/>
              </a:rPr>
              <a:t>You can demand this salary on the basis of your experience and talent, rather than the number of degrees you have under your belt.</a:t>
            </a:r>
            <a:endParaRPr lang="en-US" sz="1600" dirty="0">
              <a:effectLst/>
              <a:latin typeface="+mn-lt"/>
              <a:ea typeface="Times New Roman" panose="02020603050405020304" pitchFamily="18" charset="0"/>
            </a:endParaRPr>
          </a:p>
          <a:p>
            <a:pPr marL="342900" marR="0" lvl="0" indent="-342900" fontAlgn="base">
              <a:spcBef>
                <a:spcPts val="0"/>
              </a:spcBef>
              <a:spcAft>
                <a:spcPts val="0"/>
              </a:spcAft>
              <a:buFont typeface="Helvetica" panose="020B0604020202020204" pitchFamily="34" charset="0"/>
              <a:buChar char="-"/>
            </a:pPr>
            <a:r>
              <a:rPr lang="en-US" sz="1600" b="1" dirty="0">
                <a:solidFill>
                  <a:srgbClr val="222222"/>
                </a:solidFill>
                <a:effectLst/>
                <a:latin typeface="+mn-lt"/>
                <a:ea typeface="Times New Roman" panose="02020603050405020304" pitchFamily="18" charset="0"/>
              </a:rPr>
              <a:t>Digital Marketing Is Here To Stay</a:t>
            </a:r>
            <a:endParaRPr lang="en-US" sz="1600" dirty="0">
              <a:effectLst/>
              <a:latin typeface="+mn-lt"/>
              <a:ea typeface="Times New Roman" panose="02020603050405020304" pitchFamily="18" charset="0"/>
            </a:endParaRPr>
          </a:p>
          <a:p>
            <a:pPr marL="0" marR="0" indent="0" fontAlgn="base">
              <a:spcBef>
                <a:spcPts val="0"/>
              </a:spcBef>
              <a:spcAft>
                <a:spcPts val="0"/>
              </a:spcAft>
              <a:buNone/>
            </a:pPr>
            <a:r>
              <a:rPr lang="en-US" sz="1600" dirty="0">
                <a:solidFill>
                  <a:srgbClr val="222222"/>
                </a:solidFill>
                <a:effectLst/>
                <a:latin typeface="+mn-lt"/>
                <a:ea typeface="Times New Roman" panose="02020603050405020304" pitchFamily="18" charset="0"/>
              </a:rPr>
              <a:t>Back in the 90s, ‘the Internet’ may have seemed to some like a passing fad. We know now that this isn’t true at all!</a:t>
            </a:r>
            <a:r>
              <a:rPr lang="en-US" sz="1600" dirty="0">
                <a:latin typeface="+mn-lt"/>
                <a:ea typeface="Times New Roman" panose="02020603050405020304" pitchFamily="18" charset="0"/>
              </a:rPr>
              <a:t> </a:t>
            </a:r>
            <a:r>
              <a:rPr lang="en-US" sz="1600" u="none" strike="noStrike" dirty="0">
                <a:solidFill>
                  <a:srgbClr val="2EA3F2"/>
                </a:solidFill>
                <a:effectLst/>
                <a:latin typeface="+mn-lt"/>
                <a:ea typeface="Times New Roman" panose="02020603050405020304" pitchFamily="18" charset="0"/>
                <a:hlinkClick r:id="rId2"/>
              </a:rPr>
              <a:t>Digital marketing is growing at a rate of 25-30% yearly</a:t>
            </a:r>
            <a:r>
              <a:rPr lang="en-US" sz="1600" dirty="0">
                <a:solidFill>
                  <a:srgbClr val="222222"/>
                </a:solidFill>
                <a:effectLst/>
                <a:latin typeface="+mn-lt"/>
                <a:ea typeface="Times New Roman" panose="02020603050405020304" pitchFamily="18" charset="0"/>
              </a:rPr>
              <a:t> and shows no signs of slowing. Huge multinational companies like Unilever and P&amp;G now spend a significant proportion of their marketing budgets on digital marketing, and unicorns like Amazon and Zomato spend an even higher proportion.</a:t>
            </a:r>
          </a:p>
          <a:p>
            <a:pPr marL="0" marR="0" lvl="0" indent="0" fontAlgn="base">
              <a:spcBef>
                <a:spcPts val="0"/>
              </a:spcBef>
              <a:spcAft>
                <a:spcPts val="0"/>
              </a:spcAft>
              <a:buNone/>
            </a:pPr>
            <a:r>
              <a:rPr lang="en-US" sz="1600" dirty="0">
                <a:solidFill>
                  <a:srgbClr val="222222"/>
                </a:solidFill>
                <a:latin typeface="+mn-lt"/>
                <a:ea typeface="Times New Roman" panose="02020603050405020304" pitchFamily="18" charset="0"/>
              </a:rPr>
              <a:t>-  </a:t>
            </a:r>
            <a:r>
              <a:rPr lang="en-US" sz="1600" dirty="0">
                <a:solidFill>
                  <a:srgbClr val="222222"/>
                </a:solidFill>
                <a:effectLst/>
                <a:latin typeface="+mn-lt"/>
                <a:ea typeface="Times New Roman" panose="02020603050405020304" pitchFamily="18" charset="0"/>
              </a:rPr>
              <a:t> </a:t>
            </a:r>
            <a:r>
              <a:rPr lang="en-US" sz="1600" b="1" dirty="0">
                <a:solidFill>
                  <a:srgbClr val="222222"/>
                </a:solidFill>
                <a:effectLst/>
                <a:latin typeface="+mn-lt"/>
                <a:ea typeface="Times New Roman" panose="02020603050405020304" pitchFamily="18" charset="0"/>
              </a:rPr>
              <a:t>Digital Marketing Offers Accelerated Career Growth</a:t>
            </a:r>
            <a:endParaRPr lang="en-US" sz="1600" dirty="0">
              <a:solidFill>
                <a:srgbClr val="222222"/>
              </a:solidFill>
              <a:effectLst/>
              <a:latin typeface="+mn-lt"/>
              <a:ea typeface="Times New Roman" panose="02020603050405020304" pitchFamily="18" charset="0"/>
            </a:endParaRPr>
          </a:p>
          <a:p>
            <a:pPr marL="0" marR="0" indent="0" fontAlgn="base">
              <a:spcBef>
                <a:spcPts val="0"/>
              </a:spcBef>
              <a:spcAft>
                <a:spcPts val="0"/>
              </a:spcAft>
              <a:buNone/>
            </a:pPr>
            <a:r>
              <a:rPr lang="en-US" sz="1600" dirty="0">
                <a:solidFill>
                  <a:srgbClr val="222222"/>
                </a:solidFill>
                <a:effectLst/>
                <a:latin typeface="+mn-lt"/>
                <a:ea typeface="Times New Roman" panose="02020603050405020304" pitchFamily="18" charset="0"/>
              </a:rPr>
              <a:t>For all those who feel that digital marketing is a field with little upward mobility, we beg to differ. Since it is a relatively new field, there are fewer rules and structures. Think about it – there are some digital marketing jobs that are yet to be discovered! So the possibilities for growth are really limitless.</a:t>
            </a:r>
          </a:p>
          <a:p>
            <a:pPr marL="0" marR="0" indent="0" fontAlgn="base">
              <a:spcBef>
                <a:spcPts val="0"/>
              </a:spcBef>
              <a:spcAft>
                <a:spcPts val="0"/>
              </a:spcAft>
              <a:buNone/>
            </a:pPr>
            <a:r>
              <a:rPr lang="en-US" sz="1600" b="1" dirty="0">
                <a:solidFill>
                  <a:srgbClr val="222222"/>
                </a:solidFill>
                <a:latin typeface="+mn-lt"/>
                <a:ea typeface="Times New Roman" panose="02020603050405020304" pitchFamily="18" charset="0"/>
              </a:rPr>
              <a:t>-  </a:t>
            </a:r>
            <a:r>
              <a:rPr lang="en-US" sz="1600" b="1" dirty="0">
                <a:solidFill>
                  <a:srgbClr val="222222"/>
                </a:solidFill>
                <a:effectLst/>
                <a:latin typeface="+mn-lt"/>
                <a:ea typeface="Times New Roman" panose="02020603050405020304" pitchFamily="18" charset="0"/>
              </a:rPr>
              <a:t>There’s No ‘One Preferred Role’ In a Digital Marketing Career</a:t>
            </a:r>
            <a:endParaRPr lang="en-US" sz="1600" dirty="0">
              <a:solidFill>
                <a:srgbClr val="222222"/>
              </a:solidFill>
              <a:effectLst/>
              <a:latin typeface="+mn-lt"/>
              <a:ea typeface="Times New Roman" panose="02020603050405020304" pitchFamily="18" charset="0"/>
            </a:endParaRPr>
          </a:p>
          <a:p>
            <a:pPr marL="0" marR="0" indent="0" fontAlgn="base">
              <a:spcBef>
                <a:spcPts val="0"/>
              </a:spcBef>
              <a:spcAft>
                <a:spcPts val="0"/>
              </a:spcAft>
              <a:buNone/>
            </a:pPr>
            <a:r>
              <a:rPr lang="en-US" sz="1600" dirty="0">
                <a:solidFill>
                  <a:srgbClr val="222222"/>
                </a:solidFill>
                <a:effectLst/>
                <a:latin typeface="+mn-lt"/>
                <a:ea typeface="Times New Roman" panose="02020603050405020304" pitchFamily="18" charset="0"/>
              </a:rPr>
              <a:t>Gone are the days when working in an agency was equivalent to being ‘backend support’. Digital marketing agencies are now as mainstream as ever and work with some of the best brands in the country. Also, the possibilities for what role you can assume within a digital marketing agency are endless. And no one role is better than the other.</a:t>
            </a:r>
          </a:p>
          <a:p>
            <a:pPr marL="0" marR="0" indent="0" fontAlgn="base">
              <a:spcBef>
                <a:spcPts val="0"/>
              </a:spcBef>
              <a:spcAft>
                <a:spcPts val="0"/>
              </a:spcAft>
              <a:buNone/>
            </a:pPr>
            <a:r>
              <a:rPr lang="en-US" sz="1600" b="1" dirty="0">
                <a:solidFill>
                  <a:srgbClr val="222222"/>
                </a:solidFill>
                <a:latin typeface="+mn-lt"/>
                <a:ea typeface="Times New Roman" panose="02020603050405020304" pitchFamily="18" charset="0"/>
              </a:rPr>
              <a:t>MOTIVATION.</a:t>
            </a:r>
            <a:endParaRPr lang="en-US" sz="1600" b="1" dirty="0">
              <a:solidFill>
                <a:srgbClr val="222222"/>
              </a:solidFill>
              <a:effectLst/>
              <a:latin typeface="+mn-lt"/>
              <a:ea typeface="Times New Roman" panose="02020603050405020304" pitchFamily="18" charset="0"/>
            </a:endParaRPr>
          </a:p>
          <a:p>
            <a:pPr marL="0" marR="0" indent="0" fontAlgn="base">
              <a:spcBef>
                <a:spcPts val="0"/>
              </a:spcBef>
              <a:spcAft>
                <a:spcPts val="0"/>
              </a:spcAft>
              <a:buNone/>
            </a:pPr>
            <a:r>
              <a:rPr lang="en-US" sz="1600" dirty="0">
                <a:effectLst/>
                <a:latin typeface="+mn-lt"/>
                <a:ea typeface="Calibri" panose="020F0502020204030204" pitchFamily="34" charset="0"/>
                <a:cs typeface="Times New Roman" panose="02020603050405020304" pitchFamily="18" charset="0"/>
              </a:rPr>
              <a:t>I chose Digital marketing </a:t>
            </a:r>
            <a:r>
              <a:rPr lang="en-US" sz="1600" dirty="0">
                <a:latin typeface="+mn-lt"/>
                <a:ea typeface="Calibri" panose="020F0502020204030204" pitchFamily="34" charset="0"/>
                <a:cs typeface="Times New Roman" panose="02020603050405020304" pitchFamily="18" charset="0"/>
              </a:rPr>
              <a:t>because when compared to other keywords it showed a higher search volume. On top of that, </a:t>
            </a:r>
            <a:r>
              <a:rPr lang="en-US" sz="1600" dirty="0">
                <a:solidFill>
                  <a:srgbClr val="222222"/>
                </a:solidFill>
                <a:latin typeface="+mn-lt"/>
                <a:ea typeface="Calibri" panose="020F0502020204030204" pitchFamily="34" charset="0"/>
                <a:cs typeface="Times New Roman" panose="02020603050405020304" pitchFamily="18" charset="0"/>
              </a:rPr>
              <a:t>a</a:t>
            </a:r>
            <a:r>
              <a:rPr lang="en-US" sz="1600" dirty="0">
                <a:solidFill>
                  <a:srgbClr val="222222"/>
                </a:solidFill>
                <a:latin typeface="+mn-lt"/>
              </a:rPr>
              <a:t> lot of people interested in tech are confused on which path to take. Also, a lot of persons have heard about Digital marketing but don’t have enough motivation  to go ahead and pursue a career in it. Hence, a blogpost like this will direct them to start seeing digital marketing as a potential course and one that can result in a worthwhile career.</a:t>
            </a:r>
          </a:p>
          <a:p>
            <a:pPr marL="0" marR="0" indent="0" fontAlgn="base">
              <a:spcBef>
                <a:spcPts val="0"/>
              </a:spcBef>
              <a:spcAft>
                <a:spcPts val="0"/>
              </a:spcAft>
              <a:buNone/>
            </a:pPr>
            <a:endParaRPr lang="en-US" sz="1600" dirty="0">
              <a:latin typeface="+mn-lt"/>
            </a:endParaRPr>
          </a:p>
        </p:txBody>
      </p:sp>
    </p:spTree>
    <p:extLst>
      <p:ext uri="{BB962C8B-B14F-4D97-AF65-F5344CB8AC3E}">
        <p14:creationId xmlns:p14="http://schemas.microsoft.com/office/powerpoint/2010/main" val="842040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93E3BB"/>
        </a:solidFill>
        <a:effectLst/>
      </p:bgPr>
    </p:bg>
    <p:spTree>
      <p:nvGrpSpPr>
        <p:cNvPr id="1" name="Shape 198"/>
        <p:cNvGrpSpPr/>
        <p:nvPr/>
      </p:nvGrpSpPr>
      <p:grpSpPr>
        <a:xfrm>
          <a:off x="0" y="0"/>
          <a:ext cx="0" cy="0"/>
          <a:chOff x="0" y="0"/>
          <a:chExt cx="0" cy="0"/>
        </a:xfrm>
      </p:grpSpPr>
      <p:sp>
        <p:nvSpPr>
          <p:cNvPr id="199" name="Google Shape;199;p49"/>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Part 3</a:t>
            </a: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Off-Site SEO</a:t>
            </a: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49"/>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50"/>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Technical Audit: Backlink Audit</a:t>
            </a:r>
            <a:br>
              <a:rPr lang="en"/>
            </a:br>
            <a:endParaRPr/>
          </a:p>
        </p:txBody>
      </p:sp>
      <p:graphicFrame>
        <p:nvGraphicFramePr>
          <p:cNvPr id="207" name="Google Shape;207;p50"/>
          <p:cNvGraphicFramePr/>
          <p:nvPr/>
        </p:nvGraphicFramePr>
        <p:xfrm>
          <a:off x="0" y="1564105"/>
          <a:ext cx="7772400" cy="7705448"/>
        </p:xfrm>
        <a:graphic>
          <a:graphicData uri="http://schemas.openxmlformats.org/drawingml/2006/table">
            <a:tbl>
              <a:tblPr>
                <a:noFill/>
              </a:tblPr>
              <a:tblGrid>
                <a:gridCol w="373462">
                  <a:extLst>
                    <a:ext uri="{9D8B030D-6E8A-4147-A177-3AD203B41FA5}">
                      <a16:colId xmlns:a16="http://schemas.microsoft.com/office/drawing/2014/main" val="20000"/>
                    </a:ext>
                  </a:extLst>
                </a:gridCol>
                <a:gridCol w="5160347">
                  <a:extLst>
                    <a:ext uri="{9D8B030D-6E8A-4147-A177-3AD203B41FA5}">
                      <a16:colId xmlns:a16="http://schemas.microsoft.com/office/drawing/2014/main" val="20001"/>
                    </a:ext>
                  </a:extLst>
                </a:gridCol>
                <a:gridCol w="2238591">
                  <a:extLst>
                    <a:ext uri="{9D8B030D-6E8A-4147-A177-3AD203B41FA5}">
                      <a16:colId xmlns:a16="http://schemas.microsoft.com/office/drawing/2014/main" val="20002"/>
                    </a:ext>
                  </a:extLst>
                </a:gridCol>
              </a:tblGrid>
              <a:tr h="2438743">
                <a:tc>
                  <a:txBody>
                    <a:bodyPr/>
                    <a:lstStyle/>
                    <a:p>
                      <a:pPr marL="0" lvl="0" indent="0" algn="l" rtl="0">
                        <a:spcBef>
                          <a:spcPts val="0"/>
                        </a:spcBef>
                        <a:spcAft>
                          <a:spcPts val="0"/>
                        </a:spcAft>
                        <a:buNone/>
                      </a:pPr>
                      <a:endParaRPr sz="270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solidFill>
                      <a:srgbClr val="93E3BB"/>
                    </a:solidFill>
                  </a:tcPr>
                </a:tc>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Backlink </a:t>
                      </a:r>
                      <a:endParaRPr sz="2700">
                        <a:solidFill>
                          <a:srgbClr val="525C65"/>
                        </a:solidFill>
                        <a:latin typeface="Open Sans"/>
                        <a:ea typeface="Open Sans"/>
                        <a:cs typeface="Open Sans"/>
                        <a:sym typeface="Open Sans"/>
                      </a:endParaRPr>
                    </a:p>
                  </a:txBody>
                  <a:tcPr marL="77700" marR="77700" marT="178775" marB="178775" anchor="ctr">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Domain Authority (DA)</a:t>
                      </a:r>
                      <a:endParaRPr sz="2700">
                        <a:solidFill>
                          <a:srgbClr val="525C65"/>
                        </a:solidFill>
                        <a:latin typeface="Open Sans"/>
                        <a:ea typeface="Open Sans"/>
                        <a:cs typeface="Open Sans"/>
                        <a:sym typeface="Open Sans"/>
                      </a:endParaRPr>
                    </a:p>
                  </a:txBody>
                  <a:tcPr marL="77700" marR="77700" marT="178775" marB="178775" anchor="ctr">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0"/>
                  </a:ext>
                </a:extLst>
              </a:tr>
              <a:tr h="2494205">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1</a:t>
                      </a:r>
                      <a:endParaRPr sz="270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solidFill>
                      <a:srgbClr val="93E3BB"/>
                    </a:solidFill>
                  </a:tcPr>
                </a:tc>
                <a:tc>
                  <a:txBody>
                    <a:bodyPr/>
                    <a:lstStyle/>
                    <a:p>
                      <a:pPr marL="0" lvl="0" indent="0" algn="l" rtl="0">
                        <a:spcBef>
                          <a:spcPts val="0"/>
                        </a:spcBef>
                        <a:spcAft>
                          <a:spcPts val="0"/>
                        </a:spcAft>
                        <a:buNone/>
                      </a:pPr>
                      <a:r>
                        <a:rPr lang="en-US" sz="2700" b="0" i="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hlinkClick r:id="rId3" action="ppaction://hlinkfile"/>
                        </a:rPr>
                        <a:t>azure.microsoft.com/</a:t>
                      </a:r>
                      <a:r>
                        <a:rPr lang="en-US" sz="2700" b="0" i="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hlinkClick r:id="rId3" action="ppaction://hlinkfile"/>
                        </a:rPr>
                        <a:t>en</a:t>
                      </a:r>
                      <a:r>
                        <a:rPr lang="en-US" sz="2700" b="0" i="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hlinkClick r:id="rId3" action="ppaction://hlinkfile"/>
                        </a:rPr>
                        <a:t>-us/blog/announcing-advanced-azure-machine-learning-nanodegree-program-with-udacity</a:t>
                      </a:r>
                      <a:r>
                        <a:rPr lang="en-US" sz="2700" b="0" i="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a:t>
                      </a:r>
                      <a:endParaRPr sz="2700" dirty="0">
                        <a:solidFill>
                          <a:srgbClr val="525C65"/>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99</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1"/>
                  </a:ext>
                </a:extLst>
              </a:tr>
              <a:tr h="1178065">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2</a:t>
                      </a:r>
                      <a:endParaRPr sz="270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solidFill>
                      <a:srgbClr val="93E3BB"/>
                    </a:solidFill>
                  </a:tcPr>
                </a:tc>
                <a:tc>
                  <a:txBody>
                    <a:bodyPr/>
                    <a:lstStyle/>
                    <a:p>
                      <a:pPr marL="0" lvl="0" indent="0" algn="l" rtl="0">
                        <a:spcBef>
                          <a:spcPts val="0"/>
                        </a:spcBef>
                        <a:spcAft>
                          <a:spcPts val="0"/>
                        </a:spcAft>
                        <a:buNone/>
                      </a:pPr>
                      <a:r>
                        <a:rPr lang="en-US" sz="2700" b="0" i="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hlinkClick r:id="rId4" action="ppaction://hlinkfile"/>
                        </a:rPr>
                        <a:t>xd.adobe.com/ideas/career-tips/online-</a:t>
                      </a:r>
                      <a:r>
                        <a:rPr lang="en-US" sz="2700" b="0" i="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hlinkClick r:id="rId4" action="ppaction://hlinkfile"/>
                        </a:rPr>
                        <a:t>ux</a:t>
                      </a:r>
                      <a:r>
                        <a:rPr lang="en-US" sz="2700" b="0" i="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hlinkClick r:id="rId4" action="ppaction://hlinkfile"/>
                        </a:rPr>
                        <a:t>-design-courses-bootcamps/</a:t>
                      </a:r>
                      <a:endParaRPr sz="2700" dirty="0">
                        <a:solidFill>
                          <a:srgbClr val="525C65"/>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97</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2"/>
                  </a:ext>
                </a:extLst>
              </a:tr>
              <a:tr h="1178065">
                <a:tc>
                  <a:txBody>
                    <a:bodyPr/>
                    <a:lstStyle/>
                    <a:p>
                      <a:pPr marL="0" lvl="0" indent="0" algn="l" rtl="0">
                        <a:spcBef>
                          <a:spcPts val="0"/>
                        </a:spcBef>
                        <a:spcAft>
                          <a:spcPts val="0"/>
                        </a:spcAft>
                        <a:buNone/>
                      </a:pPr>
                      <a:r>
                        <a:rPr lang="en" sz="2700">
                          <a:solidFill>
                            <a:srgbClr val="525C65"/>
                          </a:solidFill>
                          <a:latin typeface="Open Sans"/>
                          <a:ea typeface="Open Sans"/>
                          <a:cs typeface="Open Sans"/>
                          <a:sym typeface="Open Sans"/>
                        </a:rPr>
                        <a:t>3</a:t>
                      </a:r>
                      <a:endParaRPr sz="270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solidFill>
                      <a:srgbClr val="93E3BB"/>
                    </a:solidFill>
                  </a:tcPr>
                </a:tc>
                <a:tc>
                  <a:txBody>
                    <a:bodyPr/>
                    <a:lstStyle/>
                    <a:p>
                      <a:pPr marL="0" lvl="0" indent="0" algn="l" rtl="0">
                        <a:spcBef>
                          <a:spcPts val="0"/>
                        </a:spcBef>
                        <a:spcAft>
                          <a:spcPts val="0"/>
                        </a:spcAft>
                        <a:buNone/>
                      </a:pPr>
                      <a:r>
                        <a:rPr lang="en-US" sz="2700" b="0" i="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hlinkClick r:id="rId5"/>
                        </a:rPr>
                        <a:t>www.cloudflare.com/en-in/case-studies/udacity/</a:t>
                      </a:r>
                      <a:endParaRPr sz="2700" dirty="0">
                        <a:solidFill>
                          <a:srgbClr val="525C65"/>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tc>
                  <a:txBody>
                    <a:bodyPr/>
                    <a:lstStyle/>
                    <a:p>
                      <a:pPr marL="0" lvl="0" indent="0" algn="l" rtl="0">
                        <a:spcBef>
                          <a:spcPts val="0"/>
                        </a:spcBef>
                        <a:spcAft>
                          <a:spcPts val="0"/>
                        </a:spcAft>
                        <a:buNone/>
                      </a:pPr>
                      <a:r>
                        <a:rPr lang="en-US" sz="2700" dirty="0">
                          <a:solidFill>
                            <a:srgbClr val="525C65"/>
                          </a:solidFill>
                          <a:latin typeface="Open Sans"/>
                          <a:ea typeface="Open Sans"/>
                          <a:cs typeface="Open Sans"/>
                          <a:sym typeface="Open Sans"/>
                        </a:rPr>
                        <a:t>98</a:t>
                      </a:r>
                      <a:endParaRPr sz="2700" dirty="0">
                        <a:solidFill>
                          <a:srgbClr val="525C65"/>
                        </a:solidFill>
                        <a:latin typeface="Open Sans"/>
                        <a:ea typeface="Open Sans"/>
                        <a:cs typeface="Open Sans"/>
                        <a:sym typeface="Open Sans"/>
                      </a:endParaRPr>
                    </a:p>
                  </a:txBody>
                  <a:tcPr marL="77700" marR="77700" marT="178775" marB="178775">
                    <a:lnL w="19050" cap="flat" cmpd="sng">
                      <a:solidFill>
                        <a:srgbClr val="525C65"/>
                      </a:solidFill>
                      <a:prstDash val="solid"/>
                      <a:round/>
                      <a:headEnd type="none" w="sm" len="sm"/>
                      <a:tailEnd type="none" w="sm" len="sm"/>
                    </a:lnL>
                    <a:lnR w="19050" cap="flat" cmpd="sng">
                      <a:solidFill>
                        <a:srgbClr val="525C65"/>
                      </a:solidFill>
                      <a:prstDash val="solid"/>
                      <a:round/>
                      <a:headEnd type="none" w="sm" len="sm"/>
                      <a:tailEnd type="none" w="sm" len="sm"/>
                    </a:lnR>
                    <a:lnT w="19050" cap="flat" cmpd="sng">
                      <a:solidFill>
                        <a:srgbClr val="525C65"/>
                      </a:solidFill>
                      <a:prstDash val="solid"/>
                      <a:round/>
                      <a:headEnd type="none" w="sm" len="sm"/>
                      <a:tailEnd type="none" w="sm" len="sm"/>
                    </a:lnT>
                    <a:lnB w="19050" cap="flat" cmpd="sng">
                      <a:solidFill>
                        <a:srgbClr val="525C6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1"/>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Link-Building</a:t>
            </a:r>
            <a:endParaRPr/>
          </a:p>
        </p:txBody>
      </p:sp>
      <p:sp>
        <p:nvSpPr>
          <p:cNvPr id="213" name="Google Shape;213;p51"/>
          <p:cNvSpPr txBox="1">
            <a:spLocks noGrp="1"/>
          </p:cNvSpPr>
          <p:nvPr>
            <p:ph type="body" idx="1"/>
          </p:nvPr>
        </p:nvSpPr>
        <p:spPr>
          <a:xfrm>
            <a:off x="105375" y="1508675"/>
            <a:ext cx="7561800" cy="18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525C65"/>
                </a:solidFill>
                <a:highlight>
                  <a:srgbClr val="FFFFFF"/>
                </a:highlight>
              </a:rPr>
              <a:t>Using the </a:t>
            </a:r>
            <a:r>
              <a:rPr lang="en" dirty="0">
                <a:solidFill>
                  <a:srgbClr val="02B3E4"/>
                </a:solidFill>
                <a:highlight>
                  <a:srgbClr val="FFFFFF"/>
                </a:highlight>
                <a:uFill>
                  <a:noFill/>
                </a:uFill>
                <a:hlinkClick r:id="rId3">
                  <a:extLst>
                    <a:ext uri="{A12FA001-AC4F-418D-AE19-62706E023703}">
                      <ahyp:hlinkClr xmlns:ahyp="http://schemas.microsoft.com/office/drawing/2018/hyperlinkcolor" val="tx"/>
                    </a:ext>
                  </a:extLst>
                </a:hlinkClick>
              </a:rPr>
              <a:t>SEMRush</a:t>
            </a:r>
            <a:r>
              <a:rPr lang="en" dirty="0">
                <a:solidFill>
                  <a:srgbClr val="525C65"/>
                </a:solidFill>
                <a:highlight>
                  <a:srgbClr val="FFFFFF"/>
                </a:highlight>
              </a:rPr>
              <a:t> or </a:t>
            </a:r>
            <a:r>
              <a:rPr lang="en" u="sng" dirty="0">
                <a:solidFill>
                  <a:srgbClr val="02B4E5"/>
                </a:solidFill>
                <a:highlight>
                  <a:srgbClr val="FFFFFF"/>
                </a:highlight>
                <a:hlinkClick r:id="rId4">
                  <a:extLst>
                    <a:ext uri="{A12FA001-AC4F-418D-AE19-62706E023703}">
                      <ahyp:hlinkClr xmlns:ahyp="http://schemas.microsoft.com/office/drawing/2018/hyperlinkcolor" val="tx"/>
                    </a:ext>
                  </a:extLst>
                </a:hlinkClick>
              </a:rPr>
              <a:t>SE Ranking</a:t>
            </a:r>
            <a:r>
              <a:rPr lang="en" dirty="0">
                <a:solidFill>
                  <a:srgbClr val="525C65"/>
                </a:solidFill>
                <a:highlight>
                  <a:srgbClr val="FFFFFF"/>
                </a:highlight>
              </a:rPr>
              <a:t> tool and research, strategize a link-building campaign.</a:t>
            </a:r>
            <a:endParaRPr dirty="0">
              <a:solidFill>
                <a:srgbClr val="525C65"/>
              </a:solidFill>
              <a:highlight>
                <a:srgbClr val="FFFFFF"/>
              </a:highlight>
            </a:endParaRPr>
          </a:p>
          <a:p>
            <a:pPr marL="0" lvl="0" indent="0" algn="l" rtl="0">
              <a:spcBef>
                <a:spcPts val="1100"/>
              </a:spcBef>
              <a:spcAft>
                <a:spcPts val="0"/>
              </a:spcAft>
              <a:buNone/>
            </a:pPr>
            <a:r>
              <a:rPr lang="en" dirty="0">
                <a:solidFill>
                  <a:srgbClr val="525C65"/>
                </a:solidFill>
                <a:highlight>
                  <a:srgbClr val="FFFFFF"/>
                </a:highlight>
              </a:rPr>
              <a:t>Identify </a:t>
            </a:r>
            <a:r>
              <a:rPr lang="en" b="1" dirty="0">
                <a:solidFill>
                  <a:srgbClr val="525C65"/>
                </a:solidFill>
                <a:highlight>
                  <a:srgbClr val="FFFFFF"/>
                </a:highlight>
              </a:rPr>
              <a:t>three</a:t>
            </a:r>
            <a:r>
              <a:rPr lang="en" dirty="0">
                <a:solidFill>
                  <a:srgbClr val="525C65"/>
                </a:solidFill>
                <a:highlight>
                  <a:srgbClr val="FFFFFF"/>
                </a:highlight>
              </a:rPr>
              <a:t> websites that you think would be relevant, high traffic sites that you would like to gain backlinks from to help drive traffic to </a:t>
            </a:r>
            <a:r>
              <a:rPr lang="en" u="sng" dirty="0">
                <a:solidFill>
                  <a:srgbClr val="02B4E5"/>
                </a:solidFill>
                <a:highlight>
                  <a:srgbClr val="FFFFFF"/>
                </a:highlight>
                <a:hlinkClick r:id="rId5">
                  <a:extLst>
                    <a:ext uri="{A12FA001-AC4F-418D-AE19-62706E023703}">
                      <ahyp:hlinkClr xmlns:ahyp="http://schemas.microsoft.com/office/drawing/2018/hyperlinkcolor" val="tx"/>
                    </a:ext>
                  </a:extLst>
                </a:hlinkClick>
              </a:rPr>
              <a:t>Udacity’s</a:t>
            </a:r>
            <a:r>
              <a:rPr lang="en" dirty="0">
                <a:solidFill>
                  <a:srgbClr val="525C65"/>
                </a:solidFill>
                <a:highlight>
                  <a:srgbClr val="FFFFFF"/>
                </a:highlight>
              </a:rPr>
              <a:t> or your company’s page.</a:t>
            </a:r>
            <a:endParaRPr dirty="0">
              <a:solidFill>
                <a:srgbClr val="525C65"/>
              </a:solidFill>
              <a:highlight>
                <a:srgbClr val="FFFFFF"/>
              </a:highlight>
            </a:endParaRPr>
          </a:p>
          <a:p>
            <a:pPr marL="0" lvl="0" indent="0" algn="l" rtl="0">
              <a:spcBef>
                <a:spcPts val="1100"/>
              </a:spcBef>
              <a:spcAft>
                <a:spcPts val="0"/>
              </a:spcAft>
              <a:buNone/>
            </a:pPr>
            <a:endParaRPr dirty="0">
              <a:solidFill>
                <a:srgbClr val="525C65"/>
              </a:solidFill>
              <a:highlight>
                <a:srgbClr val="FFFFFF"/>
              </a:highlight>
            </a:endParaRPr>
          </a:p>
          <a:p>
            <a:pPr marL="0" lvl="0" indent="0" algn="l" rtl="0">
              <a:lnSpc>
                <a:spcPct val="160000"/>
              </a:lnSpc>
              <a:spcBef>
                <a:spcPts val="1100"/>
              </a:spcBef>
              <a:spcAft>
                <a:spcPts val="0"/>
              </a:spcAft>
              <a:buNone/>
            </a:pPr>
            <a:endParaRPr sz="1400" dirty="0">
              <a:solidFill>
                <a:srgbClr val="525C65"/>
              </a:solidFill>
              <a:highlight>
                <a:srgbClr val="FFFFFF"/>
              </a:highlight>
            </a:endParaRPr>
          </a:p>
          <a:p>
            <a:pPr marL="0" lvl="0" indent="0" algn="l" rtl="0">
              <a:lnSpc>
                <a:spcPct val="160000"/>
              </a:lnSpc>
              <a:spcBef>
                <a:spcPts val="1100"/>
              </a:spcBef>
              <a:spcAft>
                <a:spcPts val="0"/>
              </a:spcAft>
              <a:buNone/>
            </a:pPr>
            <a:endParaRPr sz="1400" b="1" dirty="0">
              <a:solidFill>
                <a:srgbClr val="525C65"/>
              </a:solidFill>
              <a:highlight>
                <a:srgbClr val="FFFFFF"/>
              </a:highlight>
            </a:endParaRPr>
          </a:p>
          <a:p>
            <a:pPr marL="0" lvl="0" indent="0" algn="l" rtl="0">
              <a:spcBef>
                <a:spcPts val="1100"/>
              </a:spcBef>
              <a:spcAft>
                <a:spcPts val="1600"/>
              </a:spcAft>
              <a:buNone/>
            </a:pPr>
            <a:endParaRPr sz="1400" dirty="0"/>
          </a:p>
        </p:txBody>
      </p:sp>
      <p:graphicFrame>
        <p:nvGraphicFramePr>
          <p:cNvPr id="2" name="Table 2">
            <a:extLst>
              <a:ext uri="{FF2B5EF4-FFF2-40B4-BE49-F238E27FC236}">
                <a16:creationId xmlns:a16="http://schemas.microsoft.com/office/drawing/2014/main" id="{C59E739C-43EF-A371-926C-D42C95CB0CB5}"/>
              </a:ext>
            </a:extLst>
          </p:cNvPr>
          <p:cNvGraphicFramePr>
            <a:graphicFrameLocks noGrp="1"/>
          </p:cNvGraphicFramePr>
          <p:nvPr/>
        </p:nvGraphicFramePr>
        <p:xfrm>
          <a:off x="0" y="3320375"/>
          <a:ext cx="7772400" cy="6738021"/>
        </p:xfrm>
        <a:graphic>
          <a:graphicData uri="http://schemas.openxmlformats.org/drawingml/2006/table">
            <a:tbl>
              <a:tblPr firstRow="1" bandRow="1"/>
              <a:tblGrid>
                <a:gridCol w="3886200">
                  <a:extLst>
                    <a:ext uri="{9D8B030D-6E8A-4147-A177-3AD203B41FA5}">
                      <a16:colId xmlns:a16="http://schemas.microsoft.com/office/drawing/2014/main" val="1822003016"/>
                    </a:ext>
                  </a:extLst>
                </a:gridCol>
                <a:gridCol w="3886200">
                  <a:extLst>
                    <a:ext uri="{9D8B030D-6E8A-4147-A177-3AD203B41FA5}">
                      <a16:colId xmlns:a16="http://schemas.microsoft.com/office/drawing/2014/main" val="1721185360"/>
                    </a:ext>
                  </a:extLst>
                </a:gridCol>
              </a:tblGrid>
              <a:tr h="748669">
                <a:tc>
                  <a:txBody>
                    <a:bodyPr/>
                    <a:lstStyle/>
                    <a:p>
                      <a:r>
                        <a:rPr lang="en-US" sz="2000" dirty="0"/>
                        <a:t>Site name</a:t>
                      </a:r>
                    </a:p>
                  </a:txBody>
                  <a:tcPr/>
                </a:tc>
                <a:tc>
                  <a:txBody>
                    <a:bodyPr/>
                    <a:lstStyle/>
                    <a:p>
                      <a:r>
                        <a:rPr lang="en-US" sz="2000" dirty="0"/>
                        <a:t>Vanguard</a:t>
                      </a:r>
                    </a:p>
                  </a:txBody>
                  <a:tcPr/>
                </a:tc>
                <a:extLst>
                  <a:ext uri="{0D108BD9-81ED-4DB2-BD59-A6C34878D82A}">
                    <a16:rowId xmlns:a16="http://schemas.microsoft.com/office/drawing/2014/main" val="2399708024"/>
                  </a:ext>
                </a:extLst>
              </a:tr>
              <a:tr h="748669">
                <a:tc>
                  <a:txBody>
                    <a:bodyPr/>
                    <a:lstStyle/>
                    <a:p>
                      <a:r>
                        <a:rPr lang="en-US" sz="2000" dirty="0" err="1"/>
                        <a:t>url</a:t>
                      </a:r>
                      <a:endParaRPr lang="en-US" sz="2000" dirty="0"/>
                    </a:p>
                  </a:txBody>
                  <a:tcPr/>
                </a:tc>
                <a:tc>
                  <a:txBody>
                    <a:bodyPr/>
                    <a:lstStyle/>
                    <a:p>
                      <a:r>
                        <a:rPr lang="en-US" sz="2000" dirty="0">
                          <a:hlinkClick r:id="rId6"/>
                        </a:rPr>
                        <a:t>https://www.vanguardngr.com/</a:t>
                      </a:r>
                      <a:endParaRPr lang="en-US" sz="2000" dirty="0"/>
                    </a:p>
                  </a:txBody>
                  <a:tcPr/>
                </a:tc>
                <a:extLst>
                  <a:ext uri="{0D108BD9-81ED-4DB2-BD59-A6C34878D82A}">
                    <a16:rowId xmlns:a16="http://schemas.microsoft.com/office/drawing/2014/main" val="4237412814"/>
                  </a:ext>
                </a:extLst>
              </a:tr>
              <a:tr h="748669">
                <a:tc>
                  <a:txBody>
                    <a:bodyPr/>
                    <a:lstStyle/>
                    <a:p>
                      <a:r>
                        <a:rPr lang="en-US" sz="2000" dirty="0"/>
                        <a:t>Organic traffic</a:t>
                      </a:r>
                    </a:p>
                  </a:txBody>
                  <a:tcPr/>
                </a:tc>
                <a:tc>
                  <a:txBody>
                    <a:bodyPr/>
                    <a:lstStyle/>
                    <a:p>
                      <a:r>
                        <a:rPr lang="en-US" sz="2000" dirty="0"/>
                        <a:t>6,5m</a:t>
                      </a:r>
                    </a:p>
                  </a:txBody>
                  <a:tcPr/>
                </a:tc>
                <a:extLst>
                  <a:ext uri="{0D108BD9-81ED-4DB2-BD59-A6C34878D82A}">
                    <a16:rowId xmlns:a16="http://schemas.microsoft.com/office/drawing/2014/main" val="2074606474"/>
                  </a:ext>
                </a:extLst>
              </a:tr>
              <a:tr h="748669">
                <a:tc>
                  <a:txBody>
                    <a:bodyPr/>
                    <a:lstStyle/>
                    <a:p>
                      <a:r>
                        <a:rPr lang="en-US" sz="2000" dirty="0"/>
                        <a:t>Site name</a:t>
                      </a:r>
                    </a:p>
                  </a:txBody>
                  <a:tcPr/>
                </a:tc>
                <a:tc>
                  <a:txBody>
                    <a:bodyPr/>
                    <a:lstStyle/>
                    <a:p>
                      <a:r>
                        <a:rPr lang="en-US" sz="2000" dirty="0"/>
                        <a:t>Linda </a:t>
                      </a:r>
                      <a:r>
                        <a:rPr lang="en-US" sz="2000" dirty="0" err="1"/>
                        <a:t>Ikeji</a:t>
                      </a:r>
                      <a:r>
                        <a:rPr lang="en-US" sz="2000" dirty="0"/>
                        <a:t> Blog</a:t>
                      </a:r>
                    </a:p>
                  </a:txBody>
                  <a:tcPr/>
                </a:tc>
                <a:extLst>
                  <a:ext uri="{0D108BD9-81ED-4DB2-BD59-A6C34878D82A}">
                    <a16:rowId xmlns:a16="http://schemas.microsoft.com/office/drawing/2014/main" val="2217248003"/>
                  </a:ext>
                </a:extLst>
              </a:tr>
              <a:tr h="748669">
                <a:tc>
                  <a:txBody>
                    <a:bodyPr/>
                    <a:lstStyle/>
                    <a:p>
                      <a:r>
                        <a:rPr lang="en-US" sz="2000" dirty="0" err="1"/>
                        <a:t>url</a:t>
                      </a:r>
                      <a:endParaRPr lang="en-US" sz="2000" dirty="0"/>
                    </a:p>
                  </a:txBody>
                  <a:tcPr/>
                </a:tc>
                <a:tc>
                  <a:txBody>
                    <a:bodyPr/>
                    <a:lstStyle/>
                    <a:p>
                      <a:r>
                        <a:rPr lang="en-US" sz="2000" dirty="0">
                          <a:hlinkClick r:id="rId7"/>
                        </a:rPr>
                        <a:t>https://www.lindaikejisblog.com/</a:t>
                      </a:r>
                      <a:endParaRPr lang="en-US" sz="2000" dirty="0"/>
                    </a:p>
                  </a:txBody>
                  <a:tcPr/>
                </a:tc>
                <a:extLst>
                  <a:ext uri="{0D108BD9-81ED-4DB2-BD59-A6C34878D82A}">
                    <a16:rowId xmlns:a16="http://schemas.microsoft.com/office/drawing/2014/main" val="68467695"/>
                  </a:ext>
                </a:extLst>
              </a:tr>
              <a:tr h="748669">
                <a:tc>
                  <a:txBody>
                    <a:bodyPr/>
                    <a:lstStyle/>
                    <a:p>
                      <a:r>
                        <a:rPr lang="en-US" sz="2000" dirty="0"/>
                        <a:t>Organic search traffic</a:t>
                      </a:r>
                    </a:p>
                    <a:p>
                      <a:endParaRPr lang="en-US" sz="2000" dirty="0"/>
                    </a:p>
                  </a:txBody>
                  <a:tcPr/>
                </a:tc>
                <a:tc>
                  <a:txBody>
                    <a:bodyPr/>
                    <a:lstStyle/>
                    <a:p>
                      <a:r>
                        <a:rPr lang="en-US" sz="2000" dirty="0"/>
                        <a:t>149,7K</a:t>
                      </a:r>
                    </a:p>
                  </a:txBody>
                  <a:tcPr/>
                </a:tc>
                <a:extLst>
                  <a:ext uri="{0D108BD9-81ED-4DB2-BD59-A6C34878D82A}">
                    <a16:rowId xmlns:a16="http://schemas.microsoft.com/office/drawing/2014/main" val="1250937205"/>
                  </a:ext>
                </a:extLst>
              </a:tr>
              <a:tr h="748669">
                <a:tc>
                  <a:txBody>
                    <a:bodyPr/>
                    <a:lstStyle/>
                    <a:p>
                      <a:r>
                        <a:rPr lang="en-US" sz="2000" dirty="0"/>
                        <a:t>Site name</a:t>
                      </a:r>
                    </a:p>
                  </a:txBody>
                  <a:tcPr/>
                </a:tc>
                <a:tc>
                  <a:txBody>
                    <a:bodyPr/>
                    <a:lstStyle/>
                    <a:p>
                      <a:r>
                        <a:rPr lang="en-US" sz="2000" dirty="0" err="1"/>
                        <a:t>netnaija</a:t>
                      </a:r>
                      <a:endParaRPr lang="en-US" sz="2000" dirty="0"/>
                    </a:p>
                  </a:txBody>
                  <a:tcPr/>
                </a:tc>
                <a:extLst>
                  <a:ext uri="{0D108BD9-81ED-4DB2-BD59-A6C34878D82A}">
                    <a16:rowId xmlns:a16="http://schemas.microsoft.com/office/drawing/2014/main" val="1536215657"/>
                  </a:ext>
                </a:extLst>
              </a:tr>
              <a:tr h="748669">
                <a:tc>
                  <a:txBody>
                    <a:bodyPr/>
                    <a:lstStyle/>
                    <a:p>
                      <a:r>
                        <a:rPr lang="en-US" sz="2000" dirty="0" err="1"/>
                        <a:t>url</a:t>
                      </a:r>
                      <a:endParaRPr lang="en-US" sz="2000" dirty="0"/>
                    </a:p>
                  </a:txBody>
                  <a:tcPr/>
                </a:tc>
                <a:tc>
                  <a:txBody>
                    <a:bodyPr/>
                    <a:lstStyle/>
                    <a:p>
                      <a:r>
                        <a:rPr lang="en-US" sz="2000" dirty="0">
                          <a:hlinkClick r:id="rId8"/>
                        </a:rPr>
                        <a:t>https://www.thenetnaija.com/</a:t>
                      </a:r>
                      <a:endParaRPr lang="en-US" sz="2000" dirty="0"/>
                    </a:p>
                  </a:txBody>
                  <a:tcPr/>
                </a:tc>
                <a:extLst>
                  <a:ext uri="{0D108BD9-81ED-4DB2-BD59-A6C34878D82A}">
                    <a16:rowId xmlns:a16="http://schemas.microsoft.com/office/drawing/2014/main" val="3323648785"/>
                  </a:ext>
                </a:extLst>
              </a:tr>
              <a:tr h="748669">
                <a:tc>
                  <a:txBody>
                    <a:bodyPr/>
                    <a:lstStyle/>
                    <a:p>
                      <a:r>
                        <a:rPr lang="en-US" sz="2000" dirty="0"/>
                        <a:t>Organic search traffic</a:t>
                      </a:r>
                    </a:p>
                  </a:txBody>
                  <a:tcPr/>
                </a:tc>
                <a:tc>
                  <a:txBody>
                    <a:bodyPr/>
                    <a:lstStyle/>
                    <a:p>
                      <a:r>
                        <a:rPr lang="en-US" sz="2000" dirty="0"/>
                        <a:t>14,5k</a:t>
                      </a:r>
                    </a:p>
                  </a:txBody>
                  <a:tcPr/>
                </a:tc>
                <a:extLst>
                  <a:ext uri="{0D108BD9-81ED-4DB2-BD59-A6C34878D82A}">
                    <a16:rowId xmlns:a16="http://schemas.microsoft.com/office/drawing/2014/main" val="1463596461"/>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93E3BB"/>
        </a:solidFill>
        <a:effectLst/>
      </p:bgPr>
    </p:bg>
    <p:spTree>
      <p:nvGrpSpPr>
        <p:cNvPr id="1" name="Shape 218"/>
        <p:cNvGrpSpPr/>
        <p:nvPr/>
      </p:nvGrpSpPr>
      <p:grpSpPr>
        <a:xfrm>
          <a:off x="0" y="0"/>
          <a:ext cx="0" cy="0"/>
          <a:chOff x="0" y="0"/>
          <a:chExt cx="0" cy="0"/>
        </a:xfrm>
      </p:grpSpPr>
      <p:sp>
        <p:nvSpPr>
          <p:cNvPr id="219" name="Google Shape;219;p52"/>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Part 4</a:t>
            </a: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Performance </a:t>
            </a: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Testing</a:t>
            </a: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220;p52"/>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3"/>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Site Performance Audit: Performance Tests</a:t>
            </a:r>
            <a:br>
              <a:rPr lang="en"/>
            </a:br>
            <a:endParaRPr/>
          </a:p>
        </p:txBody>
      </p:sp>
      <p:sp>
        <p:nvSpPr>
          <p:cNvPr id="226" name="Google Shape;226;p53"/>
          <p:cNvSpPr txBox="1">
            <a:spLocks noGrp="1"/>
          </p:cNvSpPr>
          <p:nvPr>
            <p:ph type="body" idx="1"/>
          </p:nvPr>
        </p:nvSpPr>
        <p:spPr>
          <a:xfrm>
            <a:off x="264945" y="2253729"/>
            <a:ext cx="7242600" cy="42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solidFill>
                  <a:srgbClr val="525C65"/>
                </a:solidFill>
                <a:highlight>
                  <a:srgbClr val="FFFFFF"/>
                </a:highlight>
              </a:rPr>
              <a:t>For each of the submissions, please take a screenshot of your results and post your screenshot on your submission presentation.</a:t>
            </a:r>
            <a:endParaRPr sz="2000">
              <a:solidFill>
                <a:srgbClr val="525C65"/>
              </a:solidFill>
              <a:highlight>
                <a:srgbClr val="FFFFFF"/>
              </a:highlight>
            </a:endParaRPr>
          </a:p>
          <a:p>
            <a:pPr marL="457200" lvl="0" indent="-355600" algn="l" rtl="0">
              <a:spcBef>
                <a:spcPts val="1100"/>
              </a:spcBef>
              <a:spcAft>
                <a:spcPts val="0"/>
              </a:spcAft>
              <a:buClr>
                <a:srgbClr val="525C65"/>
              </a:buClr>
              <a:buSzPts val="2000"/>
              <a:buAutoNum type="arabicPeriod"/>
            </a:pPr>
            <a:r>
              <a:rPr lang="en" sz="2000">
                <a:solidFill>
                  <a:srgbClr val="525C65"/>
                </a:solidFill>
                <a:highlight>
                  <a:srgbClr val="FFFFFF"/>
                </a:highlight>
              </a:rPr>
              <a:t>Using the </a:t>
            </a:r>
            <a:r>
              <a:rPr lang="en" sz="2000" u="sng">
                <a:solidFill>
                  <a:srgbClr val="02B4E5"/>
                </a:solidFill>
                <a:highlight>
                  <a:srgbClr val="FFFFFF"/>
                </a:highlight>
                <a:hlinkClick r:id="rId3">
                  <a:extLst>
                    <a:ext uri="{A12FA001-AC4F-418D-AE19-62706E023703}">
                      <ahyp:hlinkClr xmlns:ahyp="http://schemas.microsoft.com/office/drawing/2018/hyperlinkcolor" val="tx"/>
                    </a:ext>
                  </a:extLst>
                </a:hlinkClick>
              </a:rPr>
              <a:t>Northcutt</a:t>
            </a:r>
            <a:r>
              <a:rPr lang="en" sz="2000">
                <a:solidFill>
                  <a:srgbClr val="02B4E5"/>
                </a:solidFill>
                <a:highlight>
                  <a:srgbClr val="FFFFFF"/>
                </a:highlight>
              </a:rPr>
              <a:t> </a:t>
            </a:r>
            <a:r>
              <a:rPr lang="en" sz="2000">
                <a:solidFill>
                  <a:srgbClr val="4F4F4F"/>
                </a:solidFill>
                <a:highlight>
                  <a:srgbClr val="FFFFFF"/>
                </a:highlight>
              </a:rPr>
              <a:t>or any other </a:t>
            </a:r>
            <a:r>
              <a:rPr lang="en" sz="2000">
                <a:solidFill>
                  <a:srgbClr val="525C65"/>
                </a:solidFill>
                <a:highlight>
                  <a:srgbClr val="FFFFFF"/>
                </a:highlight>
              </a:rPr>
              <a:t>tool, research how many of Udacity’s website or your company’s pages are indexed by Google.</a:t>
            </a:r>
            <a:endParaRPr sz="2000">
              <a:solidFill>
                <a:srgbClr val="525C65"/>
              </a:solidFill>
              <a:highlight>
                <a:srgbClr val="FFFFFF"/>
              </a:highlight>
            </a:endParaRPr>
          </a:p>
          <a:p>
            <a:pPr marL="457200" lvl="0" indent="-355600" algn="l" rtl="0">
              <a:spcBef>
                <a:spcPts val="0"/>
              </a:spcBef>
              <a:spcAft>
                <a:spcPts val="0"/>
              </a:spcAft>
              <a:buClr>
                <a:srgbClr val="525C65"/>
              </a:buClr>
              <a:buSzPts val="2000"/>
              <a:buAutoNum type="arabicPeriod"/>
            </a:pPr>
            <a:r>
              <a:rPr lang="en" sz="2000">
                <a:solidFill>
                  <a:srgbClr val="525C65"/>
                </a:solidFill>
                <a:highlight>
                  <a:srgbClr val="FFFFFF"/>
                </a:highlight>
              </a:rPr>
              <a:t>Using the </a:t>
            </a:r>
            <a:r>
              <a:rPr lang="en" sz="2000" u="sng">
                <a:solidFill>
                  <a:srgbClr val="02B3E4"/>
                </a:solidFill>
                <a:highlight>
                  <a:srgbClr val="FFFFFF"/>
                </a:highlight>
                <a:hlinkClick r:id="rId4">
                  <a:extLst>
                    <a:ext uri="{A12FA001-AC4F-418D-AE19-62706E023703}">
                      <ahyp:hlinkClr xmlns:ahyp="http://schemas.microsoft.com/office/drawing/2018/hyperlinkcolor" val="tx"/>
                    </a:ext>
                  </a:extLst>
                </a:hlinkClick>
              </a:rPr>
              <a:t>Google Page Speed </a:t>
            </a:r>
            <a:r>
              <a:rPr lang="en" sz="2000">
                <a:solidFill>
                  <a:srgbClr val="525C65"/>
                </a:solidFill>
                <a:highlight>
                  <a:srgbClr val="FFFFFF"/>
                </a:highlight>
                <a:uFill>
                  <a:noFill/>
                </a:uFill>
                <a:hlinkClick r:id="rId4">
                  <a:extLst>
                    <a:ext uri="{A12FA001-AC4F-418D-AE19-62706E023703}">
                      <ahyp:hlinkClr xmlns:ahyp="http://schemas.microsoft.com/office/drawing/2018/hyperlinkcolor" val="tx"/>
                    </a:ext>
                  </a:extLst>
                </a:hlinkClick>
              </a:rPr>
              <a:t>Insights</a:t>
            </a:r>
            <a:r>
              <a:rPr lang="en" sz="2000">
                <a:solidFill>
                  <a:srgbClr val="525C65"/>
                </a:solidFill>
                <a:highlight>
                  <a:srgbClr val="FFFFFF"/>
                </a:highlight>
              </a:rPr>
              <a:t> tool, perform a speed test of udacity.com’s or your company’s mobile presence.</a:t>
            </a:r>
            <a:endParaRPr sz="2000">
              <a:solidFill>
                <a:srgbClr val="525C65"/>
              </a:solidFill>
              <a:highlight>
                <a:srgbClr val="FFFFFF"/>
              </a:highlight>
            </a:endParaRPr>
          </a:p>
          <a:p>
            <a:pPr marL="457200" lvl="0" indent="-355600" algn="l" rtl="0">
              <a:spcBef>
                <a:spcPts val="0"/>
              </a:spcBef>
              <a:spcAft>
                <a:spcPts val="0"/>
              </a:spcAft>
              <a:buClr>
                <a:srgbClr val="525C65"/>
              </a:buClr>
              <a:buSzPts val="2000"/>
              <a:buAutoNum type="arabicPeriod"/>
            </a:pPr>
            <a:r>
              <a:rPr lang="en" sz="2000">
                <a:solidFill>
                  <a:srgbClr val="525C65"/>
                </a:solidFill>
                <a:highlight>
                  <a:srgbClr val="FFFFFF"/>
                </a:highlight>
              </a:rPr>
              <a:t>Using the </a:t>
            </a:r>
            <a:r>
              <a:rPr lang="en" sz="2000" u="sng">
                <a:solidFill>
                  <a:srgbClr val="02B3E4"/>
                </a:solidFill>
                <a:highlight>
                  <a:srgbClr val="FFFFFF"/>
                </a:highlight>
                <a:hlinkClick r:id="rId5">
                  <a:extLst>
                    <a:ext uri="{A12FA001-AC4F-418D-AE19-62706E023703}">
                      <ahyp:hlinkClr xmlns:ahyp="http://schemas.microsoft.com/office/drawing/2018/hyperlinkcolor" val="tx"/>
                    </a:ext>
                  </a:extLst>
                </a:hlinkClick>
              </a:rPr>
              <a:t>Think with Google</a:t>
            </a:r>
            <a:r>
              <a:rPr lang="en" sz="2000">
                <a:solidFill>
                  <a:srgbClr val="525C65"/>
                </a:solidFill>
                <a:highlight>
                  <a:srgbClr val="FFFFFF"/>
                </a:highlight>
              </a:rPr>
              <a:t> tool, assess the mobile-friendliness of the udacity.com site or your company’s website.</a:t>
            </a:r>
            <a:endParaRPr sz="2000">
              <a:solidFill>
                <a:srgbClr val="525C65"/>
              </a:solidFill>
              <a:highlight>
                <a:srgbClr val="FFFFFF"/>
              </a:highlight>
            </a:endParaRPr>
          </a:p>
          <a:p>
            <a:pPr marL="0" lvl="0" indent="0" algn="l" rtl="0">
              <a:spcBef>
                <a:spcPts val="1100"/>
              </a:spcBef>
              <a:spcAft>
                <a:spcPts val="1600"/>
              </a:spcAft>
              <a:buNone/>
            </a:pP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Page Index</a:t>
            </a:r>
            <a:endParaRPr/>
          </a:p>
        </p:txBody>
      </p:sp>
      <p:sp>
        <p:nvSpPr>
          <p:cNvPr id="232" name="Google Shape;232;p54"/>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rgbClr val="525C65"/>
                </a:solidFill>
                <a:highlight>
                  <a:srgbClr val="FFFFFF"/>
                </a:highlight>
              </a:rPr>
              <a:t>Using the </a:t>
            </a:r>
            <a:r>
              <a:rPr lang="en-US" sz="2200" u="sng" dirty="0">
                <a:solidFill>
                  <a:srgbClr val="02B4E5"/>
                </a:solidFill>
                <a:highlight>
                  <a:srgbClr val="FFFFFF"/>
                </a:highlight>
              </a:rPr>
              <a:t>https://seomagnifier.com/google-index-pages-checker/</a:t>
            </a:r>
            <a:r>
              <a:rPr lang="en" sz="2200" dirty="0">
                <a:solidFill>
                  <a:srgbClr val="525C65"/>
                </a:solidFill>
                <a:highlight>
                  <a:srgbClr val="FFFFFF"/>
                </a:highlight>
              </a:rPr>
              <a:t>  </a:t>
            </a:r>
            <a:r>
              <a:rPr lang="en-US" sz="2200" dirty="0">
                <a:solidFill>
                  <a:srgbClr val="525C65"/>
                </a:solidFill>
                <a:highlight>
                  <a:srgbClr val="FFFFFF"/>
                </a:highlight>
              </a:rPr>
              <a:t>I</a:t>
            </a:r>
            <a:r>
              <a:rPr lang="en" sz="2200" dirty="0">
                <a:solidFill>
                  <a:srgbClr val="525C65"/>
                </a:solidFill>
                <a:highlight>
                  <a:srgbClr val="FFFFFF"/>
                </a:highlight>
              </a:rPr>
              <a:t> found out that the pages index for udacity.com is 6,140 pages.</a:t>
            </a:r>
          </a:p>
          <a:p>
            <a:pPr marL="0" lvl="0" indent="0" algn="l" rtl="0">
              <a:spcBef>
                <a:spcPts val="0"/>
              </a:spcBef>
              <a:spcAft>
                <a:spcPts val="0"/>
              </a:spcAft>
              <a:buNone/>
            </a:pPr>
            <a:endParaRPr lang="en" sz="2200" dirty="0">
              <a:solidFill>
                <a:srgbClr val="525C65"/>
              </a:solidFill>
              <a:highlight>
                <a:srgbClr val="FFFFFF"/>
              </a:highlight>
            </a:endParaRPr>
          </a:p>
          <a:p>
            <a:pPr marL="0" lvl="0" indent="0" algn="l" rtl="0">
              <a:spcBef>
                <a:spcPts val="0"/>
              </a:spcBef>
              <a:spcAft>
                <a:spcPts val="0"/>
              </a:spcAft>
              <a:buNone/>
            </a:pPr>
            <a:r>
              <a:rPr lang="en" sz="2200" dirty="0">
                <a:solidFill>
                  <a:srgbClr val="525C65"/>
                </a:solidFill>
                <a:highlight>
                  <a:srgbClr val="FFFFFF"/>
                </a:highlight>
              </a:rPr>
              <a:t>Explain why the number of pages indexed is important. </a:t>
            </a:r>
            <a:endParaRPr sz="2200" dirty="0">
              <a:solidFill>
                <a:srgbClr val="525C65"/>
              </a:solidFill>
              <a:highlight>
                <a:srgbClr val="FFFFFF"/>
              </a:highlight>
            </a:endParaRPr>
          </a:p>
          <a:p>
            <a:pPr marL="0" lvl="0" indent="0" algn="l" rtl="0">
              <a:spcBef>
                <a:spcPts val="1100"/>
              </a:spcBef>
              <a:spcAft>
                <a:spcPts val="1600"/>
              </a:spcAft>
              <a:buNone/>
            </a:pPr>
            <a:r>
              <a:rPr lang="en-US" sz="2000" dirty="0">
                <a:latin typeface="Open Sans" panose="020B0606030504020204" pitchFamily="34" charset="0"/>
                <a:ea typeface="Open Sans" panose="020B0606030504020204" pitchFamily="34" charset="0"/>
                <a:cs typeface="Open Sans" panose="020B0606030504020204" pitchFamily="34" charset="0"/>
              </a:rPr>
              <a:t>Number of pages indexed is important because it gives your page </a:t>
            </a:r>
            <a:r>
              <a:rPr lang="en-US" sz="20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more traffic and whenever you post any new content, it will be discovered more quickly.</a:t>
            </a:r>
            <a:endParaRPr sz="20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4B8B-E71A-DC2F-850C-5897CA0EB577}"/>
              </a:ext>
            </a:extLst>
          </p:cNvPr>
          <p:cNvSpPr>
            <a:spLocks noGrp="1"/>
          </p:cNvSpPr>
          <p:nvPr>
            <p:ph type="title"/>
          </p:nvPr>
        </p:nvSpPr>
        <p:spPr/>
        <p:txBody>
          <a:bodyPr/>
          <a:lstStyle/>
          <a:p>
            <a:r>
              <a:rPr lang="en-US" dirty="0"/>
              <a:t>Google index page screenshot</a:t>
            </a:r>
          </a:p>
        </p:txBody>
      </p:sp>
      <p:pic>
        <p:nvPicPr>
          <p:cNvPr id="5" name="Picture 4">
            <a:extLst>
              <a:ext uri="{FF2B5EF4-FFF2-40B4-BE49-F238E27FC236}">
                <a16:creationId xmlns:a16="http://schemas.microsoft.com/office/drawing/2014/main" id="{BBBD6336-0059-6D3E-1DBC-94CBD70FE906}"/>
              </a:ext>
            </a:extLst>
          </p:cNvPr>
          <p:cNvPicPr>
            <a:picLocks noChangeAspect="1"/>
          </p:cNvPicPr>
          <p:nvPr/>
        </p:nvPicPr>
        <p:blipFill>
          <a:blip r:embed="rId2"/>
          <a:stretch>
            <a:fillRect/>
          </a:stretch>
        </p:blipFill>
        <p:spPr>
          <a:xfrm>
            <a:off x="104247" y="2478505"/>
            <a:ext cx="7563906" cy="3932013"/>
          </a:xfrm>
          <a:prstGeom prst="rect">
            <a:avLst/>
          </a:prstGeom>
        </p:spPr>
      </p:pic>
    </p:spTree>
    <p:extLst>
      <p:ext uri="{BB962C8B-B14F-4D97-AF65-F5344CB8AC3E}">
        <p14:creationId xmlns:p14="http://schemas.microsoft.com/office/powerpoint/2010/main" val="2337063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FC9D9"/>
        </a:solidFill>
        <a:effectLst/>
      </p:bgPr>
    </p:bg>
    <p:spTree>
      <p:nvGrpSpPr>
        <p:cNvPr id="1" name="Shape 314"/>
        <p:cNvGrpSpPr/>
        <p:nvPr/>
      </p:nvGrpSpPr>
      <p:grpSpPr>
        <a:xfrm>
          <a:off x="0" y="0"/>
          <a:ext cx="0" cy="0"/>
          <a:chOff x="0" y="0"/>
          <a:chExt cx="0" cy="0"/>
        </a:xfrm>
      </p:grpSpPr>
      <p:sp>
        <p:nvSpPr>
          <p:cNvPr id="315" name="Google Shape;315;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Arial" panose="020B0604020202020204" pitchFamily="34" charset="0"/>
                <a:ea typeface="Open Sans"/>
                <a:cs typeface="Open Sans"/>
                <a:sym typeface="Open Sans"/>
              </a:rPr>
              <a:t>Who Are Our Customers?</a:t>
            </a:r>
            <a:endParaRPr sz="2000" dirty="0">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Page Speed</a:t>
            </a:r>
            <a:endParaRPr/>
          </a:p>
        </p:txBody>
      </p:sp>
      <p:sp>
        <p:nvSpPr>
          <p:cNvPr id="238" name="Google Shape;238;p55"/>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rgbClr val="525C65"/>
                </a:solidFill>
                <a:highlight>
                  <a:srgbClr val="FFFFFF"/>
                </a:highlight>
              </a:rPr>
              <a:t>Using the </a:t>
            </a:r>
            <a:r>
              <a:rPr lang="en" sz="2200" u="sng" dirty="0">
                <a:solidFill>
                  <a:srgbClr val="02B3E4"/>
                </a:solidFill>
                <a:highlight>
                  <a:srgbClr val="FFFFFF"/>
                </a:highlight>
                <a:hlinkClick r:id="rId3">
                  <a:extLst>
                    <a:ext uri="{A12FA001-AC4F-418D-AE19-62706E023703}">
                      <ahyp:hlinkClr xmlns:ahyp="http://schemas.microsoft.com/office/drawing/2018/hyperlinkcolor" val="tx"/>
                    </a:ext>
                  </a:extLst>
                </a:hlinkClick>
              </a:rPr>
              <a:t>Google Page Speed </a:t>
            </a:r>
            <a:r>
              <a:rPr lang="en" sz="2200" dirty="0">
                <a:solidFill>
                  <a:srgbClr val="525C65"/>
                </a:solidFill>
                <a:highlight>
                  <a:srgbClr val="FFFFFF"/>
                </a:highlight>
                <a:uFill>
                  <a:noFill/>
                </a:uFill>
              </a:rPr>
              <a:t>I found that the speed for Udacity mobile was 34/100  and for desktop was 90/100</a:t>
            </a:r>
            <a:endParaRPr lang="en-US" sz="2200" dirty="0"/>
          </a:p>
          <a:p>
            <a:pPr marL="0" lvl="0" indent="0" algn="l" rtl="0">
              <a:spcBef>
                <a:spcPts val="1100"/>
              </a:spcBef>
              <a:spcAft>
                <a:spcPts val="0"/>
              </a:spcAft>
              <a:buNone/>
            </a:pPr>
            <a:r>
              <a:rPr lang="en-US" sz="2200" dirty="0">
                <a:solidFill>
                  <a:srgbClr val="525C65"/>
                </a:solidFill>
                <a:highlight>
                  <a:srgbClr val="FFFFFF"/>
                </a:highlight>
              </a:rPr>
              <a:t>Explain why evaluating the Page Speed is important.</a:t>
            </a:r>
          </a:p>
          <a:p>
            <a:pPr marL="0" lvl="0" indent="0" algn="l" rtl="0">
              <a:spcBef>
                <a:spcPts val="1100"/>
              </a:spcBef>
              <a:spcAft>
                <a:spcPts val="0"/>
              </a:spcAft>
              <a:buNone/>
            </a:pPr>
            <a:r>
              <a:rPr lang="en-US" sz="2400" i="0" dirty="0">
                <a:solidFill>
                  <a:srgbClr val="5F6368"/>
                </a:solidFill>
                <a:effectLst/>
                <a:latin typeface="arial" panose="020B0604020202020204" pitchFamily="34" charset="0"/>
              </a:rPr>
              <a:t>Page speed test</a:t>
            </a:r>
            <a:r>
              <a:rPr lang="en-US" sz="2400" i="0" dirty="0">
                <a:solidFill>
                  <a:srgbClr val="4D5156"/>
                </a:solidFill>
                <a:effectLst/>
                <a:latin typeface="arial" panose="020B0604020202020204" pitchFamily="34" charset="0"/>
              </a:rPr>
              <a:t> is </a:t>
            </a:r>
            <a:r>
              <a:rPr lang="en-US" sz="2400" i="0" dirty="0">
                <a:solidFill>
                  <a:srgbClr val="5F6368"/>
                </a:solidFill>
                <a:effectLst/>
                <a:latin typeface="arial" panose="020B0604020202020204" pitchFamily="34" charset="0"/>
              </a:rPr>
              <a:t>important</a:t>
            </a:r>
            <a:r>
              <a:rPr lang="en-US" sz="2400" i="0" dirty="0">
                <a:solidFill>
                  <a:srgbClr val="4D5156"/>
                </a:solidFill>
                <a:effectLst/>
                <a:latin typeface="arial" panose="020B0604020202020204" pitchFamily="34" charset="0"/>
              </a:rPr>
              <a:t> to users because, well, faster pages are more efficient and it provides a much better on-page user experience</a:t>
            </a:r>
            <a:r>
              <a:rPr lang="en-US" sz="2200" dirty="0">
                <a:solidFill>
                  <a:srgbClr val="525C65"/>
                </a:solidFill>
                <a:highlight>
                  <a:srgbClr val="FFFFFF"/>
                </a:highlight>
              </a:rPr>
              <a:t> </a:t>
            </a:r>
          </a:p>
          <a:p>
            <a:pPr marL="0" lvl="0" indent="0" algn="l" rtl="0">
              <a:spcBef>
                <a:spcPts val="1100"/>
              </a:spcBef>
              <a:spcAft>
                <a:spcPts val="1600"/>
              </a:spcAft>
              <a:buNone/>
            </a:pPr>
            <a:endParaRPr sz="22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9298-2E3E-EF2A-833E-027D4478E6CA}"/>
              </a:ext>
            </a:extLst>
          </p:cNvPr>
          <p:cNvSpPr>
            <a:spLocks noGrp="1"/>
          </p:cNvSpPr>
          <p:nvPr>
            <p:ph type="title"/>
          </p:nvPr>
        </p:nvSpPr>
        <p:spPr/>
        <p:txBody>
          <a:bodyPr/>
          <a:lstStyle/>
          <a:p>
            <a:r>
              <a:rPr lang="en-US" dirty="0"/>
              <a:t>Mobile page speed</a:t>
            </a:r>
          </a:p>
        </p:txBody>
      </p:sp>
      <p:pic>
        <p:nvPicPr>
          <p:cNvPr id="5" name="Picture 4">
            <a:extLst>
              <a:ext uri="{FF2B5EF4-FFF2-40B4-BE49-F238E27FC236}">
                <a16:creationId xmlns:a16="http://schemas.microsoft.com/office/drawing/2014/main" id="{0CE50796-D086-2582-E004-A35CD89D6167}"/>
              </a:ext>
            </a:extLst>
          </p:cNvPr>
          <p:cNvPicPr>
            <a:picLocks noChangeAspect="1"/>
          </p:cNvPicPr>
          <p:nvPr/>
        </p:nvPicPr>
        <p:blipFill>
          <a:blip r:embed="rId2"/>
          <a:stretch>
            <a:fillRect/>
          </a:stretch>
        </p:blipFill>
        <p:spPr>
          <a:xfrm>
            <a:off x="0" y="2799542"/>
            <a:ext cx="7772400" cy="4459316"/>
          </a:xfrm>
          <a:prstGeom prst="rect">
            <a:avLst/>
          </a:prstGeom>
        </p:spPr>
      </p:pic>
    </p:spTree>
    <p:extLst>
      <p:ext uri="{BB962C8B-B14F-4D97-AF65-F5344CB8AC3E}">
        <p14:creationId xmlns:p14="http://schemas.microsoft.com/office/powerpoint/2010/main" val="33397826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E9298-2E3E-EF2A-833E-027D4478E6CA}"/>
              </a:ext>
            </a:extLst>
          </p:cNvPr>
          <p:cNvSpPr>
            <a:spLocks noGrp="1"/>
          </p:cNvSpPr>
          <p:nvPr>
            <p:ph type="title"/>
          </p:nvPr>
        </p:nvSpPr>
        <p:spPr/>
        <p:txBody>
          <a:bodyPr/>
          <a:lstStyle/>
          <a:p>
            <a:r>
              <a:rPr lang="en-US" dirty="0"/>
              <a:t>desktop page speed</a:t>
            </a:r>
          </a:p>
        </p:txBody>
      </p:sp>
      <p:pic>
        <p:nvPicPr>
          <p:cNvPr id="4" name="Picture 3">
            <a:extLst>
              <a:ext uri="{FF2B5EF4-FFF2-40B4-BE49-F238E27FC236}">
                <a16:creationId xmlns:a16="http://schemas.microsoft.com/office/drawing/2014/main" id="{8DAFEFF0-471D-465F-706C-C463A03DCD27}"/>
              </a:ext>
            </a:extLst>
          </p:cNvPr>
          <p:cNvPicPr>
            <a:picLocks noChangeAspect="1"/>
          </p:cNvPicPr>
          <p:nvPr/>
        </p:nvPicPr>
        <p:blipFill>
          <a:blip r:embed="rId2"/>
          <a:stretch>
            <a:fillRect/>
          </a:stretch>
        </p:blipFill>
        <p:spPr>
          <a:xfrm>
            <a:off x="0" y="2724683"/>
            <a:ext cx="7772400" cy="4609033"/>
          </a:xfrm>
          <a:prstGeom prst="rect">
            <a:avLst/>
          </a:prstGeom>
        </p:spPr>
      </p:pic>
    </p:spTree>
    <p:extLst>
      <p:ext uri="{BB962C8B-B14F-4D97-AF65-F5344CB8AC3E}">
        <p14:creationId xmlns:p14="http://schemas.microsoft.com/office/powerpoint/2010/main" val="2217610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Mobile-Friendly Evaluation</a:t>
            </a:r>
            <a:endParaRPr/>
          </a:p>
        </p:txBody>
      </p:sp>
      <p:sp>
        <p:nvSpPr>
          <p:cNvPr id="244" name="Google Shape;244;p5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rgbClr val="525C65"/>
                </a:solidFill>
                <a:highlight>
                  <a:srgbClr val="FFFFFF"/>
                </a:highlight>
              </a:rPr>
              <a:t>Using the </a:t>
            </a:r>
            <a:r>
              <a:rPr lang="en" sz="2200" u="sng" dirty="0">
                <a:solidFill>
                  <a:srgbClr val="02B3E4"/>
                </a:solidFill>
                <a:highlight>
                  <a:srgbClr val="FFFFFF"/>
                </a:highlight>
                <a:hlinkClick r:id="rId3">
                  <a:extLst>
                    <a:ext uri="{A12FA001-AC4F-418D-AE19-62706E023703}">
                      <ahyp:hlinkClr xmlns:ahyp="http://schemas.microsoft.com/office/drawing/2018/hyperlinkcolor" val="tx"/>
                    </a:ext>
                  </a:extLst>
                </a:hlinkClick>
              </a:rPr>
              <a:t>Think with Google</a:t>
            </a:r>
            <a:r>
              <a:rPr lang="en" sz="2200" dirty="0">
                <a:solidFill>
                  <a:srgbClr val="525C65"/>
                </a:solidFill>
                <a:highlight>
                  <a:srgbClr val="FFFFFF"/>
                </a:highlight>
              </a:rPr>
              <a:t> tool </a:t>
            </a:r>
            <a:r>
              <a:rPr lang="en-US" sz="2200" dirty="0">
                <a:solidFill>
                  <a:srgbClr val="525C65"/>
                </a:solidFill>
                <a:highlight>
                  <a:srgbClr val="FFFFFF"/>
                </a:highlight>
              </a:rPr>
              <a:t>I</a:t>
            </a:r>
            <a:r>
              <a:rPr lang="en" sz="2200" dirty="0">
                <a:solidFill>
                  <a:srgbClr val="525C65"/>
                </a:solidFill>
                <a:highlight>
                  <a:srgbClr val="FFFFFF"/>
                </a:highlight>
              </a:rPr>
              <a:t> found out that udacity mobile site speed is 2.4 seconds in United States on a 4G connection.</a:t>
            </a:r>
            <a:endParaRPr sz="2200" dirty="0">
              <a:solidFill>
                <a:srgbClr val="525C65"/>
              </a:solidFill>
              <a:highlight>
                <a:srgbClr val="FFFFFF"/>
              </a:highlight>
            </a:endParaRPr>
          </a:p>
          <a:p>
            <a:pPr marL="0" lvl="0" indent="0" algn="l" rtl="0">
              <a:spcBef>
                <a:spcPts val="1100"/>
              </a:spcBef>
              <a:spcAft>
                <a:spcPts val="1600"/>
              </a:spcAft>
              <a:buNone/>
            </a:pPr>
            <a:r>
              <a:rPr lang="en" sz="2200" dirty="0">
                <a:solidFill>
                  <a:srgbClr val="525C65"/>
                </a:solidFill>
                <a:highlight>
                  <a:srgbClr val="FFFFFF"/>
                </a:highlight>
              </a:rPr>
              <a:t>Explain why having a mobile-optimized is </a:t>
            </a:r>
            <a:r>
              <a:rPr lang="en-US" sz="2200" dirty="0">
                <a:solidFill>
                  <a:srgbClr val="525C65"/>
                </a:solidFill>
                <a:highlight>
                  <a:srgbClr val="FFFFFF"/>
                </a:highlight>
              </a:rPr>
              <a:t>I</a:t>
            </a:r>
            <a:r>
              <a:rPr lang="en" sz="2200" dirty="0">
                <a:solidFill>
                  <a:srgbClr val="525C65"/>
                </a:solidFill>
                <a:highlight>
                  <a:srgbClr val="FFFFFF"/>
                </a:highlight>
              </a:rPr>
              <a:t>mportant.</a:t>
            </a:r>
          </a:p>
          <a:p>
            <a:pPr marL="0" lvl="0" indent="0" algn="l" rtl="0">
              <a:spcBef>
                <a:spcPts val="1100"/>
              </a:spcBef>
              <a:spcAft>
                <a:spcPts val="1600"/>
              </a:spcAft>
              <a:buNone/>
            </a:pPr>
            <a:r>
              <a:rPr lang="en-US" sz="2200" dirty="0">
                <a:solidFill>
                  <a:srgbClr val="525C65"/>
                </a:solidFill>
                <a:highlight>
                  <a:srgbClr val="FFFFFF"/>
                </a:highlight>
              </a:rPr>
              <a:t>H</a:t>
            </a:r>
            <a:r>
              <a:rPr lang="en" sz="2200" dirty="0">
                <a:solidFill>
                  <a:srgbClr val="525C65"/>
                </a:solidFill>
                <a:highlight>
                  <a:srgbClr val="FFFFFF"/>
                </a:highlight>
              </a:rPr>
              <a:t>aving a mobile optimized is important because it  </a:t>
            </a:r>
            <a:r>
              <a:rPr lang="en-US" sz="2400" i="0" dirty="0">
                <a:solidFill>
                  <a:srgbClr val="202124"/>
                </a:solidFill>
                <a:effectLst/>
                <a:latin typeface="Open Sans" panose="020B0606030504020204" pitchFamily="34" charset="0"/>
                <a:ea typeface="Open Sans" panose="020B0606030504020204" pitchFamily="34" charset="0"/>
                <a:cs typeface="Open Sans" panose="020B0606030504020204" pitchFamily="34" charset="0"/>
              </a:rPr>
              <a:t>makes sure to properly display on smaller screens. Also, it makes the site much easier to navigate. It reformats content, displays larger navigation buttons and optimizes images according to screen size.</a:t>
            </a:r>
            <a:endParaRPr sz="22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009B-73F9-B1C9-C360-F0ACAF92A48D}"/>
              </a:ext>
            </a:extLst>
          </p:cNvPr>
          <p:cNvSpPr>
            <a:spLocks noGrp="1"/>
          </p:cNvSpPr>
          <p:nvPr>
            <p:ph type="title"/>
          </p:nvPr>
        </p:nvSpPr>
        <p:spPr/>
        <p:txBody>
          <a:bodyPr/>
          <a:lstStyle/>
          <a:p>
            <a:r>
              <a:rPr lang="en-US" dirty="0"/>
              <a:t>Mobile optimization</a:t>
            </a:r>
          </a:p>
        </p:txBody>
      </p:sp>
      <p:pic>
        <p:nvPicPr>
          <p:cNvPr id="5" name="Picture 4">
            <a:extLst>
              <a:ext uri="{FF2B5EF4-FFF2-40B4-BE49-F238E27FC236}">
                <a16:creationId xmlns:a16="http://schemas.microsoft.com/office/drawing/2014/main" id="{5550D180-110A-1F77-64EE-B695E4C5AEB2}"/>
              </a:ext>
            </a:extLst>
          </p:cNvPr>
          <p:cNvPicPr>
            <a:picLocks noChangeAspect="1"/>
          </p:cNvPicPr>
          <p:nvPr/>
        </p:nvPicPr>
        <p:blipFill>
          <a:blip r:embed="rId2"/>
          <a:stretch>
            <a:fillRect/>
          </a:stretch>
        </p:blipFill>
        <p:spPr>
          <a:xfrm>
            <a:off x="0" y="3216874"/>
            <a:ext cx="7772400" cy="3528400"/>
          </a:xfrm>
          <a:prstGeom prst="rect">
            <a:avLst/>
          </a:prstGeom>
        </p:spPr>
      </p:pic>
    </p:spTree>
    <p:extLst>
      <p:ext uri="{BB962C8B-B14F-4D97-AF65-F5344CB8AC3E}">
        <p14:creationId xmlns:p14="http://schemas.microsoft.com/office/powerpoint/2010/main" val="35395149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93E3BB"/>
        </a:solidFill>
        <a:effectLst/>
      </p:bgPr>
    </p:bg>
    <p:spTree>
      <p:nvGrpSpPr>
        <p:cNvPr id="1" name="Shape 248"/>
        <p:cNvGrpSpPr/>
        <p:nvPr/>
      </p:nvGrpSpPr>
      <p:grpSpPr>
        <a:xfrm>
          <a:off x="0" y="0"/>
          <a:ext cx="0" cy="0"/>
          <a:chOff x="0" y="0"/>
          <a:chExt cx="0" cy="0"/>
        </a:xfrm>
      </p:grpSpPr>
      <p:sp>
        <p:nvSpPr>
          <p:cNvPr id="249" name="Google Shape;249;p57"/>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Part 5</a:t>
            </a: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r>
              <a:rPr kumimoji="0" lang="en" sz="3000" b="0" i="0" u="none" strike="noStrike" kern="0" cap="none" spc="0" normalizeH="0" baseline="0" noProof="0">
                <a:ln>
                  <a:noFill/>
                </a:ln>
                <a:solidFill>
                  <a:srgbClr val="FFFFFF"/>
                </a:solidFill>
                <a:effectLst/>
                <a:uLnTx/>
                <a:uFillTx/>
                <a:latin typeface="Open Sans"/>
                <a:ea typeface="Open Sans"/>
                <a:cs typeface="Open Sans"/>
                <a:sym typeface="Open Sans"/>
              </a:rPr>
              <a:t>Recommendations</a:t>
            </a: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a:p>
            <a:pPr marL="0" marR="0" lvl="0" indent="0" algn="ctr" defTabSz="914400" rtl="0" eaLnBrk="1" fontAlgn="auto" latinLnBrk="0" hangingPunct="1">
              <a:lnSpc>
                <a:spcPct val="150000"/>
              </a:lnSpc>
              <a:spcBef>
                <a:spcPts val="0"/>
              </a:spcBef>
              <a:spcAft>
                <a:spcPts val="0"/>
              </a:spcAft>
              <a:buClr>
                <a:srgbClr val="FFFFFF"/>
              </a:buClr>
              <a:buSzTx/>
              <a:buFont typeface="Open Sans"/>
              <a:buNone/>
              <a:tabLst/>
              <a:defRPr/>
            </a:pPr>
            <a:endParaRPr kumimoji="0" sz="20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250;p57"/>
          <p:cNvSpPr/>
          <p:nvPr/>
        </p:nvSpPr>
        <p:spPr>
          <a:xfrm>
            <a:off x="3582591" y="3663029"/>
            <a:ext cx="607200" cy="74400"/>
          </a:xfrm>
          <a:prstGeom prst="rect">
            <a:avLst/>
          </a:prstGeom>
          <a:solidFill>
            <a:srgbClr val="DBE2E8"/>
          </a:solidFill>
          <a:ln>
            <a:noFill/>
          </a:ln>
        </p:spPr>
        <p:txBody>
          <a:bodyPr spcFirstLastPara="1" wrap="square" lIns="26775" tIns="26775" rIns="26775" bIns="267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Helvetica Neue"/>
              <a:buNone/>
              <a:tabLst/>
              <a:defRPr/>
            </a:pPr>
            <a:endParaRPr kumimoji="0" sz="1200" b="0" i="0"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8"/>
          <p:cNvSpPr txBox="1">
            <a:spLocks noGrp="1"/>
          </p:cNvSpPr>
          <p:nvPr>
            <p:ph type="title"/>
          </p:nvPr>
        </p:nvSpPr>
        <p:spPr>
          <a:xfrm>
            <a:off x="0" y="162560"/>
            <a:ext cx="7242600" cy="6313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Recommendations</a:t>
            </a:r>
            <a:endParaRPr dirty="0"/>
          </a:p>
        </p:txBody>
      </p:sp>
      <p:sp>
        <p:nvSpPr>
          <p:cNvPr id="256" name="Google Shape;256;p58"/>
          <p:cNvSpPr txBox="1">
            <a:spLocks noGrp="1"/>
          </p:cNvSpPr>
          <p:nvPr>
            <p:ph type="body" idx="1"/>
          </p:nvPr>
        </p:nvSpPr>
        <p:spPr>
          <a:xfrm>
            <a:off x="0" y="1026885"/>
            <a:ext cx="7772400" cy="9031515"/>
          </a:xfrm>
          <a:prstGeom prst="rect">
            <a:avLst/>
          </a:prstGeom>
        </p:spPr>
        <p:txBody>
          <a:bodyPr spcFirstLastPara="1" wrap="square" lIns="91425" tIns="91425" rIns="91425" bIns="91425" anchor="t" anchorCtr="0">
            <a:noAutofit/>
          </a:bodyPr>
          <a:lstStyle/>
          <a:p>
            <a:pPr marL="342900" marR="0" lvl="0" indent="-342900">
              <a:lnSpc>
                <a:spcPct val="150000"/>
              </a:lnSpc>
              <a:spcBef>
                <a:spcPts val="0"/>
              </a:spcBef>
              <a:spcAft>
                <a:spcPts val="800"/>
              </a:spcAft>
              <a:buFont typeface="Symbol" panose="05050102010706020507" pitchFamily="18" charset="2"/>
              <a:buChar char=""/>
              <a:tabLst>
                <a:tab pos="457200" algn="l"/>
              </a:tabLst>
            </a:pPr>
            <a:r>
              <a:rPr lang="en-US" dirty="0">
                <a:effectLst/>
                <a:latin typeface="+mn-lt"/>
                <a:ea typeface="Calibri" panose="020F0502020204030204" pitchFamily="34" charset="0"/>
                <a:cs typeface="Times New Roman" panose="02020603050405020304" pitchFamily="18" charset="0"/>
              </a:rPr>
              <a:t>I experienced slowness in the speed of the mobile version of the Udacity site (34%), as opposed to the desktop speed (90%). This is bad as a lot of persons use mobile devices more when searching he internet. This kind of slowness can affect user’s mobile experience, thereby discouraging the person from waiting till he information he/she needs pops up. Hence, a drastic increase in their bounce back rate.  I suggest this be resolved by developers of the Udacity mobile page. The load time should be 0.1seconds. Also, they should set an explicit width and height on image elements to reduce layout shifts and improve CLS, reduced JavaScript execution time and ensure main thread work is minimized.</a:t>
            </a:r>
          </a:p>
          <a:p>
            <a:pPr marL="342900" marR="0" lvl="0" indent="-342900">
              <a:lnSpc>
                <a:spcPct val="150000"/>
              </a:lnSpc>
              <a:spcBef>
                <a:spcPts val="0"/>
              </a:spcBef>
              <a:spcAft>
                <a:spcPts val="800"/>
              </a:spcAft>
              <a:buFont typeface="Symbol" panose="05050102010706020507" pitchFamily="18" charset="2"/>
              <a:buChar char=""/>
              <a:tabLst>
                <a:tab pos="457200" algn="l"/>
              </a:tabLst>
            </a:pPr>
            <a:r>
              <a:rPr lang="en-US" dirty="0">
                <a:effectLst/>
                <a:latin typeface="+mn-lt"/>
                <a:ea typeface="Calibri" panose="020F0502020204030204" pitchFamily="34" charset="0"/>
                <a:cs typeface="Times New Roman" panose="02020603050405020304" pitchFamily="18" charset="0"/>
              </a:rPr>
              <a:t>The 3 websites mentioned for Link building have very high organic traffic, hence, a good platform for advert. We could reach out to them to place a Udacity advert on their pages. Also, we could suggest they make a blogpost about Udacity courses, especially the Digital Marketing Nanodegree, as some of their subscribers could be business owners or in need of a tech skill.</a:t>
            </a:r>
          </a:p>
          <a:p>
            <a:pPr marL="342900" marR="0" lvl="0" indent="-342900">
              <a:lnSpc>
                <a:spcPct val="150000"/>
              </a:lnSpc>
              <a:spcBef>
                <a:spcPts val="0"/>
              </a:spcBef>
              <a:spcAft>
                <a:spcPts val="800"/>
              </a:spcAft>
              <a:buFont typeface="Symbol" panose="05050102010706020507" pitchFamily="18" charset="2"/>
              <a:buChar char=""/>
              <a:tabLst>
                <a:tab pos="457200" algn="l"/>
              </a:tabLst>
            </a:pPr>
            <a:r>
              <a:rPr lang="en-US" dirty="0">
                <a:effectLst/>
                <a:latin typeface="+mn-lt"/>
                <a:ea typeface="Calibri" panose="020F0502020204030204" pitchFamily="34" charset="0"/>
                <a:cs typeface="Times New Roman" panose="02020603050405020304" pitchFamily="18" charset="0"/>
              </a:rPr>
              <a:t>The meta description of the Udacity Digital marketing nanodegree page should be modified to be more descriptive and concise. Blogposts I made can be featured in order to attract more traffic to the site.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91E6DE"/>
        </a:solidFill>
        <a:effectLst/>
      </p:bgPr>
    </p:bg>
    <p:spTree>
      <p:nvGrpSpPr>
        <p:cNvPr id="1" name="Shape 127"/>
        <p:cNvGrpSpPr/>
        <p:nvPr/>
      </p:nvGrpSpPr>
      <p:grpSpPr>
        <a:xfrm>
          <a:off x="0" y="0"/>
          <a:ext cx="0" cy="0"/>
          <a:chOff x="0" y="0"/>
          <a:chExt cx="0" cy="0"/>
        </a:xfrm>
      </p:grpSpPr>
      <p:pic>
        <p:nvPicPr>
          <p:cNvPr id="128" name="Google Shape;128;p38"/>
          <p:cNvPicPr preferRelativeResize="0"/>
          <p:nvPr/>
        </p:nvPicPr>
        <p:blipFill>
          <a:blip r:embed="rId3">
            <a:alphaModFix/>
          </a:blip>
          <a:stretch>
            <a:fillRect/>
          </a:stretch>
        </p:blipFill>
        <p:spPr>
          <a:xfrm>
            <a:off x="1565719" y="2026228"/>
            <a:ext cx="4640958" cy="6005945"/>
          </a:xfrm>
          <a:prstGeom prst="rect">
            <a:avLst/>
          </a:prstGeom>
          <a:noFill/>
          <a:ln>
            <a:noFill/>
          </a:ln>
        </p:spPr>
      </p:pic>
      <p:pic>
        <p:nvPicPr>
          <p:cNvPr id="129" name="Google Shape;129;p38"/>
          <p:cNvPicPr preferRelativeResize="0"/>
          <p:nvPr/>
        </p:nvPicPr>
        <p:blipFill rotWithShape="1">
          <a:blip r:embed="rId3">
            <a:alphaModFix/>
          </a:blip>
          <a:srcRect t="75203"/>
          <a:stretch/>
        </p:blipFill>
        <p:spPr>
          <a:xfrm>
            <a:off x="3131439" y="6542896"/>
            <a:ext cx="4640961" cy="1489277"/>
          </a:xfrm>
          <a:prstGeom prst="rect">
            <a:avLst/>
          </a:prstGeom>
          <a:noFill/>
          <a:ln>
            <a:noFill/>
          </a:ln>
        </p:spPr>
      </p:pic>
      <p:sp>
        <p:nvSpPr>
          <p:cNvPr id="2" name="TextBox 1">
            <a:extLst>
              <a:ext uri="{FF2B5EF4-FFF2-40B4-BE49-F238E27FC236}">
                <a16:creationId xmlns:a16="http://schemas.microsoft.com/office/drawing/2014/main" id="{7AF0C475-FB75-D8C1-7E22-32F5774AE2B0}"/>
              </a:ext>
            </a:extLst>
          </p:cNvPr>
          <p:cNvSpPr txBox="1"/>
          <p:nvPr/>
        </p:nvSpPr>
        <p:spPr>
          <a:xfrm>
            <a:off x="745837" y="7063893"/>
            <a:ext cx="3873115" cy="330090"/>
          </a:xfrm>
          <a:prstGeom prst="rect">
            <a:avLst/>
          </a:prstGeom>
          <a:noFill/>
        </p:spPr>
        <p:txBody>
          <a:bodyPr wrap="square" rtlCol="0">
            <a:spAutoFit/>
          </a:bodyPr>
          <a:lstStyle/>
          <a:p>
            <a:pPr defTabSz="706557"/>
            <a:r>
              <a:rPr lang="en-US" sz="1545" dirty="0"/>
              <a:t>BY: PEACE NGOZI AGHEDO</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91E6DE"/>
        </a:solidFill>
        <a:effectLst/>
      </p:bgPr>
    </p:bg>
    <p:spTree>
      <p:nvGrpSpPr>
        <p:cNvPr id="1" name="Shape 141"/>
        <p:cNvGrpSpPr/>
        <p:nvPr/>
      </p:nvGrpSpPr>
      <p:grpSpPr>
        <a:xfrm>
          <a:off x="0" y="0"/>
          <a:ext cx="0" cy="0"/>
          <a:chOff x="0" y="0"/>
          <a:chExt cx="0" cy="0"/>
        </a:xfrm>
      </p:grpSpPr>
      <p:sp>
        <p:nvSpPr>
          <p:cNvPr id="142" name="Google Shape;142;p40"/>
          <p:cNvSpPr/>
          <p:nvPr/>
        </p:nvSpPr>
        <p:spPr>
          <a:xfrm>
            <a:off x="1807122" y="4416777"/>
            <a:ext cx="4157891" cy="1468800"/>
          </a:xfrm>
          <a:prstGeom prst="rect">
            <a:avLst/>
          </a:prstGeom>
          <a:noFill/>
          <a:ln>
            <a:noFill/>
          </a:ln>
        </p:spPr>
        <p:txBody>
          <a:bodyPr spcFirstLastPara="1" wrap="square" lIns="20690" tIns="20690" rIns="20690" bIns="20690" anchor="t" anchorCtr="0">
            <a:noAutofit/>
          </a:bodyPr>
          <a:lstStyle/>
          <a:p>
            <a:pPr algn="ctr" defTabSz="706557">
              <a:lnSpc>
                <a:spcPct val="150000"/>
              </a:lnSpc>
              <a:buClr>
                <a:srgbClr val="FFFFFF"/>
              </a:buClr>
            </a:pPr>
            <a:r>
              <a:rPr lang="en" sz="2318" b="1">
                <a:solidFill>
                  <a:srgbClr val="FFFFFF"/>
                </a:solidFill>
                <a:latin typeface="Open Sans"/>
                <a:ea typeface="Open Sans"/>
                <a:cs typeface="Open Sans"/>
                <a:sym typeface="Open Sans"/>
              </a:rPr>
              <a:t>Campaign Approach</a:t>
            </a:r>
            <a:endParaRPr sz="2318" b="1">
              <a:solidFill>
                <a:srgbClr val="FFFFFF"/>
              </a:solidFill>
              <a:latin typeface="Open Sans"/>
              <a:ea typeface="Open Sans"/>
              <a:cs typeface="Open Sans"/>
              <a:sym typeface="Open Sans"/>
            </a:endParaRPr>
          </a:p>
          <a:p>
            <a:pPr algn="ctr" defTabSz="706557">
              <a:lnSpc>
                <a:spcPct val="150000"/>
              </a:lnSpc>
              <a:buClr>
                <a:srgbClr val="FFFFFF"/>
              </a:buClr>
            </a:pPr>
            <a:r>
              <a:rPr lang="en" sz="2318">
                <a:solidFill>
                  <a:srgbClr val="FFFFFF"/>
                </a:solidFill>
                <a:latin typeface="Open Sans"/>
                <a:ea typeface="Open Sans"/>
                <a:cs typeface="Open Sans"/>
                <a:sym typeface="Open Sans"/>
              </a:rPr>
              <a:t>Description and Marketing Objective</a:t>
            </a:r>
            <a:endParaRPr sz="1545"/>
          </a:p>
        </p:txBody>
      </p:sp>
      <p:sp>
        <p:nvSpPr>
          <p:cNvPr id="143" name="Google Shape;143;p40"/>
          <p:cNvSpPr/>
          <p:nvPr/>
        </p:nvSpPr>
        <p:spPr>
          <a:xfrm>
            <a:off x="3582591" y="4213449"/>
            <a:ext cx="607132" cy="44509"/>
          </a:xfrm>
          <a:prstGeom prst="rect">
            <a:avLst/>
          </a:prstGeom>
          <a:solidFill>
            <a:srgbClr val="DBE2E8"/>
          </a:solidFill>
          <a:ln>
            <a:noFill/>
          </a:ln>
        </p:spPr>
        <p:txBody>
          <a:bodyPr spcFirstLastPara="1" wrap="square" lIns="20690" tIns="20690" rIns="20690" bIns="20690" anchor="ctr" anchorCtr="0">
            <a:noAutofit/>
          </a:bodyPr>
          <a:lstStyle/>
          <a:p>
            <a:pPr algn="ctr" defTabSz="706557">
              <a:buClr>
                <a:srgbClr val="FFFFFF"/>
              </a:buClr>
            </a:pPr>
            <a:endParaRPr sz="927">
              <a:solidFill>
                <a:srgbClr val="FFFFFF"/>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1"/>
          <p:cNvSpPr txBox="1">
            <a:spLocks noGrp="1"/>
          </p:cNvSpPr>
          <p:nvPr>
            <p:ph type="title"/>
          </p:nvPr>
        </p:nvSpPr>
        <p:spPr>
          <a:xfrm>
            <a:off x="264949" y="2439212"/>
            <a:ext cx="7242695" cy="668795"/>
          </a:xfrm>
          <a:prstGeom prst="rect">
            <a:avLst/>
          </a:prstGeom>
        </p:spPr>
        <p:txBody>
          <a:bodyPr spcFirstLastPara="1" wrap="square" lIns="70647" tIns="70647" rIns="70647" bIns="70647" anchor="t" anchorCtr="0">
            <a:noAutofit/>
          </a:bodyPr>
          <a:lstStyle/>
          <a:p>
            <a:pPr>
              <a:lnSpc>
                <a:spcPct val="115000"/>
              </a:lnSpc>
            </a:pPr>
            <a:r>
              <a:rPr lang="en" sz="3091" b="1">
                <a:solidFill>
                  <a:srgbClr val="525C65"/>
                </a:solidFill>
              </a:rPr>
              <a:t>1. Campaign Approach</a:t>
            </a:r>
            <a:endParaRPr sz="3091" b="1">
              <a:solidFill>
                <a:srgbClr val="525C65"/>
              </a:solidFill>
            </a:endParaRPr>
          </a:p>
          <a:p>
            <a:pPr>
              <a:lnSpc>
                <a:spcPct val="115000"/>
              </a:lnSpc>
              <a:buSzPts val="1100"/>
            </a:pPr>
            <a:endParaRPr b="1">
              <a:solidFill>
                <a:srgbClr val="525C65"/>
              </a:solidFill>
            </a:endParaRPr>
          </a:p>
        </p:txBody>
      </p:sp>
      <p:sp>
        <p:nvSpPr>
          <p:cNvPr id="149" name="Google Shape;149;p41"/>
          <p:cNvSpPr txBox="1">
            <a:spLocks noGrp="1"/>
          </p:cNvSpPr>
          <p:nvPr>
            <p:ph type="body" idx="1"/>
          </p:nvPr>
        </p:nvSpPr>
        <p:spPr>
          <a:xfrm>
            <a:off x="264949" y="3002452"/>
            <a:ext cx="7242695" cy="1996882"/>
          </a:xfrm>
          <a:prstGeom prst="rect">
            <a:avLst/>
          </a:prstGeom>
        </p:spPr>
        <p:txBody>
          <a:bodyPr spcFirstLastPara="1" wrap="square" lIns="70647" tIns="70647" rIns="70647" bIns="70647" anchor="t" anchorCtr="0">
            <a:noAutofit/>
          </a:bodyPr>
          <a:lstStyle/>
          <a:p>
            <a:pPr marL="220799" indent="-240426">
              <a:buClr>
                <a:srgbClr val="525C65"/>
              </a:buClr>
              <a:buSzPts val="2200"/>
              <a:buFont typeface="Open Sans Light"/>
              <a:buChar char="●"/>
            </a:pPr>
            <a:r>
              <a:rPr lang="en" sz="1700">
                <a:solidFill>
                  <a:srgbClr val="525C65"/>
                </a:solidFill>
                <a:latin typeface="Open Sans Light"/>
                <a:ea typeface="Open Sans Light"/>
                <a:cs typeface="Open Sans Light"/>
                <a:sym typeface="Open Sans Light"/>
              </a:rPr>
              <a:t>Udacity has launched a campaign to advertise for the Digital Marketing Nanodegree Program</a:t>
            </a:r>
            <a:endParaRPr sz="1700">
              <a:solidFill>
                <a:srgbClr val="525C65"/>
              </a:solidFill>
              <a:latin typeface="Open Sans Light"/>
              <a:ea typeface="Open Sans Light"/>
              <a:cs typeface="Open Sans Light"/>
              <a:sym typeface="Open Sans Light"/>
            </a:endParaRPr>
          </a:p>
          <a:p>
            <a:pPr marL="220799" indent="-240426">
              <a:buClr>
                <a:srgbClr val="525C65"/>
              </a:buClr>
              <a:buSzPts val="2200"/>
              <a:buFont typeface="Open Sans Light"/>
              <a:buChar char="●"/>
            </a:pPr>
            <a:r>
              <a:rPr lang="en" sz="1700">
                <a:solidFill>
                  <a:srgbClr val="525C65"/>
                </a:solidFill>
                <a:latin typeface="Open Sans Light"/>
                <a:ea typeface="Open Sans Light"/>
                <a:cs typeface="Open Sans Light"/>
                <a:sym typeface="Open Sans Light"/>
              </a:rPr>
              <a:t>The campaign is divided into two </a:t>
            </a:r>
            <a:r>
              <a:rPr lang="en" sz="1700" u="sng">
                <a:solidFill>
                  <a:schemeClr val="hlink"/>
                </a:solidFill>
                <a:latin typeface="Open Sans Light"/>
                <a:ea typeface="Open Sans Light"/>
                <a:cs typeface="Open Sans Light"/>
                <a:sym typeface="Open Sans Light"/>
                <a:hlinkClick r:id="rId3" action="ppaction://hlinksldjump"/>
              </a:rPr>
              <a:t>ad groups</a:t>
            </a:r>
            <a:r>
              <a:rPr lang="en" sz="1700">
                <a:solidFill>
                  <a:srgbClr val="525C65"/>
                </a:solidFill>
                <a:latin typeface="Open Sans Light"/>
                <a:ea typeface="Open Sans Light"/>
                <a:cs typeface="Open Sans Light"/>
                <a:sym typeface="Open Sans Light"/>
              </a:rPr>
              <a:t>, one targeting customers in the Awareness stage and one targeting customers in the Interest stage</a:t>
            </a:r>
            <a:endParaRPr sz="1700">
              <a:solidFill>
                <a:srgbClr val="525C65"/>
              </a:solidFill>
              <a:latin typeface="Open Sans Light"/>
              <a:ea typeface="Open Sans Light"/>
              <a:cs typeface="Open Sans Light"/>
              <a:sym typeface="Open Sans Light"/>
            </a:endParaRPr>
          </a:p>
          <a:p>
            <a:pPr marL="220799" indent="-240426">
              <a:buClr>
                <a:srgbClr val="525C65"/>
              </a:buClr>
              <a:buSzPts val="2200"/>
              <a:buFont typeface="Open Sans Light"/>
              <a:buChar char="●"/>
            </a:pPr>
            <a:r>
              <a:rPr lang="en" sz="1700">
                <a:solidFill>
                  <a:srgbClr val="525C65"/>
                </a:solidFill>
                <a:latin typeface="Open Sans Light"/>
                <a:ea typeface="Open Sans Light"/>
                <a:cs typeface="Open Sans Light"/>
                <a:sym typeface="Open Sans Light"/>
              </a:rPr>
              <a:t>Each ad group uses responsive search ads, with multiple options for the ad headline and description</a:t>
            </a:r>
            <a:endParaRPr sz="1700">
              <a:solidFill>
                <a:srgbClr val="525C65"/>
              </a:solidFill>
              <a:latin typeface="Open Sans Light"/>
              <a:ea typeface="Open Sans Light"/>
              <a:cs typeface="Open Sans Light"/>
              <a:sym typeface="Open Sans Light"/>
            </a:endParaRPr>
          </a:p>
          <a:p>
            <a:pPr marL="220799" indent="-240426">
              <a:buClr>
                <a:srgbClr val="525C65"/>
              </a:buClr>
              <a:buSzPts val="2200"/>
              <a:buFont typeface="Open Sans Light"/>
              <a:buChar char="●"/>
            </a:pPr>
            <a:r>
              <a:rPr lang="en" sz="1700">
                <a:solidFill>
                  <a:srgbClr val="525C65"/>
                </a:solidFill>
                <a:latin typeface="Open Sans Light"/>
                <a:ea typeface="Open Sans Light"/>
                <a:cs typeface="Open Sans Light"/>
                <a:sym typeface="Open Sans Light"/>
              </a:rPr>
              <a:t>When users click on an ad, they are taken to the </a:t>
            </a:r>
            <a:r>
              <a:rPr lang="en" sz="1700" u="sng">
                <a:solidFill>
                  <a:schemeClr val="hlink"/>
                </a:solidFill>
                <a:latin typeface="Open Sans Light"/>
                <a:ea typeface="Open Sans Light"/>
                <a:cs typeface="Open Sans Light"/>
                <a:sym typeface="Open Sans Light"/>
                <a:hlinkClick r:id="rId4"/>
              </a:rPr>
              <a:t>overview page</a:t>
            </a:r>
            <a:r>
              <a:rPr lang="en" sz="1700">
                <a:solidFill>
                  <a:srgbClr val="525C65"/>
                </a:solidFill>
                <a:latin typeface="Open Sans Light"/>
                <a:ea typeface="Open Sans Light"/>
                <a:cs typeface="Open Sans Light"/>
                <a:sym typeface="Open Sans Light"/>
              </a:rPr>
              <a:t> for the Digital Marketing Nanodegree Program, where they can click a button to download the program syllabus. This conversion has an estimated value of $5.</a:t>
            </a:r>
            <a:endParaRPr sz="1700">
              <a:solidFill>
                <a:srgbClr val="525C65"/>
              </a:solidFill>
              <a:latin typeface="Open Sans Light"/>
              <a:ea typeface="Open Sans Light"/>
              <a:cs typeface="Open Sans Light"/>
              <a:sym typeface="Open Sans Light"/>
            </a:endParaRPr>
          </a:p>
        </p:txBody>
      </p:sp>
      <p:sp>
        <p:nvSpPr>
          <p:cNvPr id="150" name="Google Shape;150;p41"/>
          <p:cNvSpPr txBox="1">
            <a:spLocks noGrp="1"/>
          </p:cNvSpPr>
          <p:nvPr>
            <p:ph type="title"/>
          </p:nvPr>
        </p:nvSpPr>
        <p:spPr>
          <a:xfrm>
            <a:off x="264853" y="6175213"/>
            <a:ext cx="7242695" cy="579082"/>
          </a:xfrm>
          <a:prstGeom prst="rect">
            <a:avLst/>
          </a:prstGeom>
        </p:spPr>
        <p:txBody>
          <a:bodyPr spcFirstLastPara="1" wrap="square" lIns="70647" tIns="70647" rIns="70647" bIns="70647" anchor="t" anchorCtr="0">
            <a:noAutofit/>
          </a:bodyPr>
          <a:lstStyle/>
          <a:p>
            <a:pPr>
              <a:lnSpc>
                <a:spcPct val="115000"/>
              </a:lnSpc>
            </a:pPr>
            <a:r>
              <a:rPr lang="en" sz="3091" b="1">
                <a:solidFill>
                  <a:srgbClr val="525C65"/>
                </a:solidFill>
              </a:rPr>
              <a:t>2. Marketing Objective  </a:t>
            </a:r>
            <a:endParaRPr sz="3091"/>
          </a:p>
        </p:txBody>
      </p:sp>
      <p:sp>
        <p:nvSpPr>
          <p:cNvPr id="151" name="Google Shape;151;p41"/>
          <p:cNvSpPr txBox="1">
            <a:spLocks noGrp="1"/>
          </p:cNvSpPr>
          <p:nvPr>
            <p:ph type="body" idx="1"/>
          </p:nvPr>
        </p:nvSpPr>
        <p:spPr>
          <a:xfrm>
            <a:off x="264891" y="6754294"/>
            <a:ext cx="7322209" cy="1065205"/>
          </a:xfrm>
          <a:prstGeom prst="rect">
            <a:avLst/>
          </a:prstGeom>
        </p:spPr>
        <p:txBody>
          <a:bodyPr spcFirstLastPara="1" wrap="square" lIns="70647" tIns="70647" rIns="70647" bIns="70647" anchor="t" anchorCtr="0">
            <a:noAutofit/>
          </a:bodyPr>
          <a:lstStyle/>
          <a:p>
            <a:pPr marL="220799" indent="-240426">
              <a:buClr>
                <a:srgbClr val="525C65"/>
              </a:buClr>
              <a:buSzPts val="2200"/>
              <a:buFont typeface="Open Sans Light"/>
              <a:buChar char="●"/>
            </a:pPr>
            <a:r>
              <a:rPr lang="en" sz="1700">
                <a:solidFill>
                  <a:srgbClr val="525C65"/>
                </a:solidFill>
                <a:highlight>
                  <a:srgbClr val="FFFFFF"/>
                </a:highlight>
                <a:latin typeface="Open Sans Light"/>
                <a:ea typeface="Open Sans Light"/>
                <a:cs typeface="Open Sans Light"/>
                <a:sym typeface="Open Sans Light"/>
              </a:rPr>
              <a:t>The campaign’s marketing objective is to gather at least 200 conversions (syllabus downloads), with a conversion rate of at least 10%</a:t>
            </a:r>
            <a:endParaRPr sz="1700">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81"/>
          <p:cNvPicPr preferRelativeResize="0"/>
          <p:nvPr/>
        </p:nvPicPr>
        <p:blipFill>
          <a:blip r:embed="rId3">
            <a:alphaModFix/>
          </a:blip>
          <a:stretch>
            <a:fillRect/>
          </a:stretch>
        </p:blipFill>
        <p:spPr>
          <a:xfrm>
            <a:off x="1692225" y="168100"/>
            <a:ext cx="4387951" cy="4916025"/>
          </a:xfrm>
          <a:prstGeom prst="rect">
            <a:avLst/>
          </a:prstGeom>
          <a:noFill/>
          <a:ln>
            <a:noFill/>
          </a:ln>
        </p:spPr>
      </p:pic>
      <p:sp>
        <p:nvSpPr>
          <p:cNvPr id="322" name="Google Shape;322;p81"/>
          <p:cNvSpPr/>
          <p:nvPr/>
        </p:nvSpPr>
        <p:spPr>
          <a:xfrm>
            <a:off x="2031900" y="1224050"/>
            <a:ext cx="3708600" cy="502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81"/>
          <p:cNvPicPr preferRelativeResize="0"/>
          <p:nvPr/>
        </p:nvPicPr>
        <p:blipFill>
          <a:blip r:embed="rId4">
            <a:alphaModFix/>
          </a:blip>
          <a:stretch>
            <a:fillRect/>
          </a:stretch>
        </p:blipFill>
        <p:spPr>
          <a:xfrm>
            <a:off x="1692225" y="5084125"/>
            <a:ext cx="4387951" cy="497258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91E6DE"/>
        </a:solidFill>
        <a:effectLst/>
      </p:bgPr>
    </p:bg>
    <p:spTree>
      <p:nvGrpSpPr>
        <p:cNvPr id="1" name="Shape 155"/>
        <p:cNvGrpSpPr/>
        <p:nvPr/>
      </p:nvGrpSpPr>
      <p:grpSpPr>
        <a:xfrm>
          <a:off x="0" y="0"/>
          <a:ext cx="0" cy="0"/>
          <a:chOff x="0" y="0"/>
          <a:chExt cx="0" cy="0"/>
        </a:xfrm>
      </p:grpSpPr>
      <p:sp>
        <p:nvSpPr>
          <p:cNvPr id="156" name="Google Shape;156;p42"/>
          <p:cNvSpPr/>
          <p:nvPr/>
        </p:nvSpPr>
        <p:spPr>
          <a:xfrm>
            <a:off x="1807122" y="4416777"/>
            <a:ext cx="4157891" cy="1468800"/>
          </a:xfrm>
          <a:prstGeom prst="rect">
            <a:avLst/>
          </a:prstGeom>
          <a:noFill/>
          <a:ln>
            <a:noFill/>
          </a:ln>
        </p:spPr>
        <p:txBody>
          <a:bodyPr spcFirstLastPara="1" wrap="square" lIns="20690" tIns="20690" rIns="20690" bIns="20690" anchor="t" anchorCtr="0">
            <a:noAutofit/>
          </a:bodyPr>
          <a:lstStyle/>
          <a:p>
            <a:pPr algn="ctr" defTabSz="706557">
              <a:lnSpc>
                <a:spcPct val="150000"/>
              </a:lnSpc>
              <a:buClr>
                <a:srgbClr val="FFFFFF"/>
              </a:buClr>
            </a:pPr>
            <a:r>
              <a:rPr lang="en" sz="2318" b="1">
                <a:solidFill>
                  <a:srgbClr val="FFFFFF"/>
                </a:solidFill>
                <a:latin typeface="Open Sans"/>
                <a:ea typeface="Open Sans"/>
                <a:cs typeface="Open Sans"/>
                <a:sym typeface="Open Sans"/>
              </a:rPr>
              <a:t>Ad Groups</a:t>
            </a:r>
            <a:endParaRPr sz="2318" b="1">
              <a:solidFill>
                <a:srgbClr val="FFFFFF"/>
              </a:solidFill>
              <a:latin typeface="Open Sans"/>
              <a:ea typeface="Open Sans"/>
              <a:cs typeface="Open Sans"/>
              <a:sym typeface="Open Sans"/>
            </a:endParaRPr>
          </a:p>
          <a:p>
            <a:pPr algn="ctr" defTabSz="706557">
              <a:lnSpc>
                <a:spcPct val="150000"/>
              </a:lnSpc>
              <a:buClr>
                <a:srgbClr val="FFFFFF"/>
              </a:buClr>
            </a:pPr>
            <a:r>
              <a:rPr lang="en" sz="2318">
                <a:solidFill>
                  <a:srgbClr val="FFFFFF"/>
                </a:solidFill>
                <a:latin typeface="Open Sans"/>
                <a:ea typeface="Open Sans"/>
                <a:cs typeface="Open Sans"/>
                <a:sym typeface="Open Sans"/>
              </a:rPr>
              <a:t>Ads and Keywords</a:t>
            </a:r>
            <a:endParaRPr sz="1545"/>
          </a:p>
        </p:txBody>
      </p:sp>
      <p:sp>
        <p:nvSpPr>
          <p:cNvPr id="157" name="Google Shape;157;p42"/>
          <p:cNvSpPr/>
          <p:nvPr/>
        </p:nvSpPr>
        <p:spPr>
          <a:xfrm>
            <a:off x="3582591" y="4213449"/>
            <a:ext cx="607132" cy="44509"/>
          </a:xfrm>
          <a:prstGeom prst="rect">
            <a:avLst/>
          </a:prstGeom>
          <a:solidFill>
            <a:srgbClr val="DBE2E8"/>
          </a:solidFill>
          <a:ln>
            <a:noFill/>
          </a:ln>
        </p:spPr>
        <p:txBody>
          <a:bodyPr spcFirstLastPara="1" wrap="square" lIns="20690" tIns="20690" rIns="20690" bIns="20690" anchor="ctr" anchorCtr="0">
            <a:noAutofit/>
          </a:bodyPr>
          <a:lstStyle/>
          <a:p>
            <a:pPr algn="ctr" defTabSz="706557">
              <a:buClr>
                <a:srgbClr val="FFFFFF"/>
              </a:buClr>
            </a:pPr>
            <a:endParaRPr sz="927">
              <a:solidFill>
                <a:srgbClr val="FFFFFF"/>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43"/>
          <p:cNvSpPr txBox="1">
            <a:spLocks noGrp="1"/>
          </p:cNvSpPr>
          <p:nvPr>
            <p:ph type="title"/>
          </p:nvPr>
        </p:nvSpPr>
        <p:spPr>
          <a:xfrm>
            <a:off x="264945" y="2545873"/>
            <a:ext cx="7242695" cy="668795"/>
          </a:xfrm>
          <a:prstGeom prst="rect">
            <a:avLst/>
          </a:prstGeom>
        </p:spPr>
        <p:txBody>
          <a:bodyPr spcFirstLastPara="1" wrap="square" lIns="70647" tIns="70647" rIns="70647" bIns="70647" anchor="t" anchorCtr="0">
            <a:noAutofit/>
          </a:bodyPr>
          <a:lstStyle/>
          <a:p>
            <a:r>
              <a:rPr lang="en" sz="3091" b="1">
                <a:solidFill>
                  <a:srgbClr val="525C65"/>
                </a:solidFill>
              </a:rPr>
              <a:t>Ad Group #1: Ads</a:t>
            </a:r>
            <a:r>
              <a:rPr lang="en" sz="3091">
                <a:solidFill>
                  <a:srgbClr val="525C65"/>
                </a:solidFill>
              </a:rPr>
              <a:t> </a:t>
            </a:r>
            <a:endParaRPr sz="3091">
              <a:solidFill>
                <a:srgbClr val="525C65"/>
              </a:solidFill>
            </a:endParaRPr>
          </a:p>
          <a:p>
            <a:pPr>
              <a:lnSpc>
                <a:spcPct val="115000"/>
              </a:lnSpc>
            </a:pPr>
            <a:endParaRPr b="1">
              <a:solidFill>
                <a:srgbClr val="525C65"/>
              </a:solidFill>
            </a:endParaRPr>
          </a:p>
          <a:p>
            <a:pPr>
              <a:lnSpc>
                <a:spcPct val="115000"/>
              </a:lnSpc>
            </a:pPr>
            <a:endParaRPr b="1">
              <a:solidFill>
                <a:srgbClr val="525C65"/>
              </a:solidFill>
            </a:endParaRPr>
          </a:p>
        </p:txBody>
      </p:sp>
      <p:pic>
        <p:nvPicPr>
          <p:cNvPr id="163" name="Google Shape;163;p43"/>
          <p:cNvPicPr preferRelativeResize="0"/>
          <p:nvPr/>
        </p:nvPicPr>
        <p:blipFill>
          <a:blip r:embed="rId3">
            <a:alphaModFix/>
          </a:blip>
          <a:stretch>
            <a:fillRect/>
          </a:stretch>
        </p:blipFill>
        <p:spPr>
          <a:xfrm>
            <a:off x="117764" y="3332432"/>
            <a:ext cx="7536873" cy="2179653"/>
          </a:xfrm>
          <a:prstGeom prst="rect">
            <a:avLst/>
          </a:prstGeom>
          <a:noFill/>
          <a:ln>
            <a:noFill/>
          </a:ln>
        </p:spPr>
      </p:pic>
      <p:sp>
        <p:nvSpPr>
          <p:cNvPr id="164" name="Google Shape;164;p43"/>
          <p:cNvSpPr txBox="1"/>
          <p:nvPr/>
        </p:nvSpPr>
        <p:spPr>
          <a:xfrm>
            <a:off x="765232" y="6801334"/>
            <a:ext cx="6241936" cy="579545"/>
          </a:xfrm>
          <a:prstGeom prst="rect">
            <a:avLst/>
          </a:prstGeom>
          <a:noFill/>
          <a:ln>
            <a:noFill/>
          </a:ln>
        </p:spPr>
        <p:txBody>
          <a:bodyPr spcFirstLastPara="1" wrap="square" lIns="70647" tIns="70647" rIns="70647" bIns="70647" anchor="t" anchorCtr="0">
            <a:noAutofit/>
          </a:bodyPr>
          <a:lstStyle/>
          <a:p>
            <a:pPr defTabSz="706557"/>
            <a:r>
              <a:rPr lang="en" sz="1082" i="1" dirty="0">
                <a:latin typeface="Open Sans"/>
                <a:ea typeface="Open Sans"/>
                <a:cs typeface="Open Sans"/>
                <a:sym typeface="Open Sans"/>
              </a:rPr>
              <a:t>Data is also available in </a:t>
            </a:r>
            <a:r>
              <a:rPr lang="en" sz="1082" i="1" u="sng" dirty="0">
                <a:solidFill>
                  <a:srgbClr val="0097A7"/>
                </a:solidFill>
                <a:latin typeface="Open Sans"/>
                <a:ea typeface="Open Sans"/>
                <a:cs typeface="Open Sans"/>
                <a:sym typeface="Open Sans"/>
                <a:hlinkClick r:id="rId4"/>
              </a:rPr>
              <a:t>this spreadsheet</a:t>
            </a:r>
            <a:endParaRPr sz="1082" i="1" dirty="0">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44"/>
          <p:cNvSpPr txBox="1">
            <a:spLocks noGrp="1"/>
          </p:cNvSpPr>
          <p:nvPr>
            <p:ph type="title"/>
          </p:nvPr>
        </p:nvSpPr>
        <p:spPr>
          <a:xfrm>
            <a:off x="264945" y="2545873"/>
            <a:ext cx="7242695" cy="668795"/>
          </a:xfrm>
          <a:prstGeom prst="rect">
            <a:avLst/>
          </a:prstGeom>
        </p:spPr>
        <p:txBody>
          <a:bodyPr spcFirstLastPara="1" wrap="square" lIns="70647" tIns="70647" rIns="70647" bIns="70647" anchor="t" anchorCtr="0">
            <a:noAutofit/>
          </a:bodyPr>
          <a:lstStyle/>
          <a:p>
            <a:r>
              <a:rPr lang="en" sz="3091" b="1">
                <a:solidFill>
                  <a:srgbClr val="525C65"/>
                </a:solidFill>
              </a:rPr>
              <a:t>Ad Group #2: Ads</a:t>
            </a:r>
            <a:r>
              <a:rPr lang="en" sz="3091">
                <a:solidFill>
                  <a:srgbClr val="525C65"/>
                </a:solidFill>
              </a:rPr>
              <a:t> </a:t>
            </a:r>
            <a:endParaRPr sz="3091">
              <a:solidFill>
                <a:srgbClr val="525C65"/>
              </a:solidFill>
            </a:endParaRPr>
          </a:p>
          <a:p>
            <a:pPr>
              <a:lnSpc>
                <a:spcPct val="115000"/>
              </a:lnSpc>
            </a:pPr>
            <a:endParaRPr b="1">
              <a:solidFill>
                <a:srgbClr val="525C65"/>
              </a:solidFill>
            </a:endParaRPr>
          </a:p>
          <a:p>
            <a:pPr>
              <a:lnSpc>
                <a:spcPct val="115000"/>
              </a:lnSpc>
            </a:pPr>
            <a:endParaRPr b="1">
              <a:solidFill>
                <a:srgbClr val="525C65"/>
              </a:solidFill>
            </a:endParaRPr>
          </a:p>
        </p:txBody>
      </p:sp>
      <p:pic>
        <p:nvPicPr>
          <p:cNvPr id="170" name="Google Shape;170;p44"/>
          <p:cNvPicPr preferRelativeResize="0"/>
          <p:nvPr/>
        </p:nvPicPr>
        <p:blipFill>
          <a:blip r:embed="rId3">
            <a:alphaModFix/>
          </a:blip>
          <a:stretch>
            <a:fillRect/>
          </a:stretch>
        </p:blipFill>
        <p:spPr>
          <a:xfrm>
            <a:off x="117764" y="3332432"/>
            <a:ext cx="7536874" cy="2175862"/>
          </a:xfrm>
          <a:prstGeom prst="rect">
            <a:avLst/>
          </a:prstGeom>
          <a:noFill/>
          <a:ln>
            <a:noFill/>
          </a:ln>
        </p:spPr>
      </p:pic>
      <p:sp>
        <p:nvSpPr>
          <p:cNvPr id="171" name="Google Shape;171;p44"/>
          <p:cNvSpPr txBox="1"/>
          <p:nvPr/>
        </p:nvSpPr>
        <p:spPr>
          <a:xfrm>
            <a:off x="765232" y="6801334"/>
            <a:ext cx="6241936" cy="579545"/>
          </a:xfrm>
          <a:prstGeom prst="rect">
            <a:avLst/>
          </a:prstGeom>
          <a:noFill/>
          <a:ln>
            <a:noFill/>
          </a:ln>
        </p:spPr>
        <p:txBody>
          <a:bodyPr spcFirstLastPara="1" wrap="square" lIns="70647" tIns="70647" rIns="70647" bIns="70647" anchor="t" anchorCtr="0">
            <a:noAutofit/>
          </a:bodyPr>
          <a:lstStyle/>
          <a:p>
            <a:pPr defTabSz="706557"/>
            <a:r>
              <a:rPr lang="en" sz="1082" i="1" dirty="0">
                <a:latin typeface="Open Sans"/>
                <a:ea typeface="Open Sans"/>
                <a:cs typeface="Open Sans"/>
                <a:sym typeface="Open Sans"/>
              </a:rPr>
              <a:t>Data is also available in </a:t>
            </a:r>
            <a:r>
              <a:rPr lang="en" sz="1082" i="1" u="sng" dirty="0">
                <a:solidFill>
                  <a:srgbClr val="0097A7"/>
                </a:solidFill>
                <a:latin typeface="Open Sans"/>
                <a:ea typeface="Open Sans"/>
                <a:cs typeface="Open Sans"/>
                <a:sym typeface="Open Sans"/>
                <a:hlinkClick r:id="rId4"/>
              </a:rPr>
              <a:t>this spreadsheet</a:t>
            </a:r>
            <a:endParaRPr sz="1082" i="1" dirty="0">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45"/>
          <p:cNvSpPr txBox="1">
            <a:spLocks noGrp="1"/>
          </p:cNvSpPr>
          <p:nvPr>
            <p:ph type="title"/>
          </p:nvPr>
        </p:nvSpPr>
        <p:spPr>
          <a:xfrm>
            <a:off x="264945" y="2545873"/>
            <a:ext cx="7242695" cy="668795"/>
          </a:xfrm>
          <a:prstGeom prst="rect">
            <a:avLst/>
          </a:prstGeom>
        </p:spPr>
        <p:txBody>
          <a:bodyPr spcFirstLastPara="1" wrap="square" lIns="70647" tIns="70647" rIns="70647" bIns="70647" anchor="t" anchorCtr="0">
            <a:noAutofit/>
          </a:bodyPr>
          <a:lstStyle/>
          <a:p>
            <a:r>
              <a:rPr lang="en" sz="3091" b="1">
                <a:solidFill>
                  <a:srgbClr val="525C65"/>
                </a:solidFill>
              </a:rPr>
              <a:t>Ad Group #1: Keywords</a:t>
            </a:r>
            <a:endParaRPr sz="3091">
              <a:solidFill>
                <a:srgbClr val="525C65"/>
              </a:solidFill>
            </a:endParaRPr>
          </a:p>
          <a:p>
            <a:pPr>
              <a:lnSpc>
                <a:spcPct val="115000"/>
              </a:lnSpc>
            </a:pPr>
            <a:endParaRPr b="1">
              <a:solidFill>
                <a:srgbClr val="525C65"/>
              </a:solidFill>
            </a:endParaRPr>
          </a:p>
          <a:p>
            <a:pPr>
              <a:lnSpc>
                <a:spcPct val="115000"/>
              </a:lnSpc>
            </a:pPr>
            <a:endParaRPr b="1">
              <a:solidFill>
                <a:srgbClr val="525C65"/>
              </a:solidFill>
            </a:endParaRPr>
          </a:p>
        </p:txBody>
      </p:sp>
      <p:sp>
        <p:nvSpPr>
          <p:cNvPr id="177" name="Google Shape;177;p45"/>
          <p:cNvSpPr txBox="1"/>
          <p:nvPr/>
        </p:nvSpPr>
        <p:spPr>
          <a:xfrm>
            <a:off x="765232" y="6801334"/>
            <a:ext cx="6241936" cy="579545"/>
          </a:xfrm>
          <a:prstGeom prst="rect">
            <a:avLst/>
          </a:prstGeom>
          <a:noFill/>
          <a:ln>
            <a:noFill/>
          </a:ln>
        </p:spPr>
        <p:txBody>
          <a:bodyPr spcFirstLastPara="1" wrap="square" lIns="70647" tIns="70647" rIns="70647" bIns="70647" anchor="t" anchorCtr="0">
            <a:noAutofit/>
          </a:bodyPr>
          <a:lstStyle/>
          <a:p>
            <a:pPr defTabSz="706557"/>
            <a:r>
              <a:rPr lang="en" sz="1082" i="1" dirty="0">
                <a:latin typeface="Open Sans"/>
                <a:ea typeface="Open Sans"/>
                <a:cs typeface="Open Sans"/>
                <a:sym typeface="Open Sans"/>
              </a:rPr>
              <a:t>Data is also available in </a:t>
            </a:r>
            <a:r>
              <a:rPr lang="en" sz="1082" i="1" u="sng" dirty="0">
                <a:solidFill>
                  <a:srgbClr val="0097A7"/>
                </a:solidFill>
                <a:latin typeface="Open Sans"/>
                <a:ea typeface="Open Sans"/>
                <a:cs typeface="Open Sans"/>
                <a:sym typeface="Open Sans"/>
                <a:hlinkClick r:id="rId3"/>
              </a:rPr>
              <a:t>this spreadsheet</a:t>
            </a:r>
            <a:endParaRPr sz="1082" i="1" dirty="0">
              <a:latin typeface="Open Sans"/>
              <a:ea typeface="Open Sans"/>
              <a:cs typeface="Open Sans"/>
              <a:sym typeface="Open Sans"/>
            </a:endParaRPr>
          </a:p>
        </p:txBody>
      </p:sp>
      <p:pic>
        <p:nvPicPr>
          <p:cNvPr id="178" name="Google Shape;178;p45"/>
          <p:cNvPicPr preferRelativeResize="0"/>
          <p:nvPr/>
        </p:nvPicPr>
        <p:blipFill>
          <a:blip r:embed="rId4">
            <a:alphaModFix/>
          </a:blip>
          <a:stretch>
            <a:fillRect/>
          </a:stretch>
        </p:blipFill>
        <p:spPr>
          <a:xfrm>
            <a:off x="117764" y="3332432"/>
            <a:ext cx="7536874" cy="301070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6"/>
          <p:cNvSpPr txBox="1">
            <a:spLocks noGrp="1"/>
          </p:cNvSpPr>
          <p:nvPr>
            <p:ph type="title"/>
          </p:nvPr>
        </p:nvSpPr>
        <p:spPr>
          <a:xfrm>
            <a:off x="264945" y="2545873"/>
            <a:ext cx="7242695" cy="668795"/>
          </a:xfrm>
          <a:prstGeom prst="rect">
            <a:avLst/>
          </a:prstGeom>
        </p:spPr>
        <p:txBody>
          <a:bodyPr spcFirstLastPara="1" wrap="square" lIns="70647" tIns="70647" rIns="70647" bIns="70647" anchor="t" anchorCtr="0">
            <a:noAutofit/>
          </a:bodyPr>
          <a:lstStyle/>
          <a:p>
            <a:r>
              <a:rPr lang="en" sz="3091" b="1">
                <a:solidFill>
                  <a:srgbClr val="525C65"/>
                </a:solidFill>
              </a:rPr>
              <a:t>Ad Group #2: Keywords</a:t>
            </a:r>
            <a:r>
              <a:rPr lang="en" sz="3091">
                <a:solidFill>
                  <a:srgbClr val="525C65"/>
                </a:solidFill>
              </a:rPr>
              <a:t> </a:t>
            </a:r>
            <a:endParaRPr sz="3091">
              <a:solidFill>
                <a:srgbClr val="525C65"/>
              </a:solidFill>
            </a:endParaRPr>
          </a:p>
          <a:p>
            <a:pPr>
              <a:lnSpc>
                <a:spcPct val="115000"/>
              </a:lnSpc>
            </a:pPr>
            <a:endParaRPr b="1">
              <a:solidFill>
                <a:srgbClr val="525C65"/>
              </a:solidFill>
            </a:endParaRPr>
          </a:p>
          <a:p>
            <a:pPr>
              <a:lnSpc>
                <a:spcPct val="115000"/>
              </a:lnSpc>
            </a:pPr>
            <a:endParaRPr b="1">
              <a:solidFill>
                <a:srgbClr val="525C65"/>
              </a:solidFill>
            </a:endParaRPr>
          </a:p>
        </p:txBody>
      </p:sp>
      <p:sp>
        <p:nvSpPr>
          <p:cNvPr id="184" name="Google Shape;184;p46"/>
          <p:cNvSpPr txBox="1"/>
          <p:nvPr/>
        </p:nvSpPr>
        <p:spPr>
          <a:xfrm>
            <a:off x="765232" y="6801334"/>
            <a:ext cx="6241936" cy="579545"/>
          </a:xfrm>
          <a:prstGeom prst="rect">
            <a:avLst/>
          </a:prstGeom>
          <a:noFill/>
          <a:ln>
            <a:noFill/>
          </a:ln>
        </p:spPr>
        <p:txBody>
          <a:bodyPr spcFirstLastPara="1" wrap="square" lIns="70647" tIns="70647" rIns="70647" bIns="70647" anchor="t" anchorCtr="0">
            <a:noAutofit/>
          </a:bodyPr>
          <a:lstStyle/>
          <a:p>
            <a:pPr defTabSz="706557"/>
            <a:r>
              <a:rPr lang="en" sz="1082" i="1" dirty="0">
                <a:latin typeface="Open Sans"/>
                <a:ea typeface="Open Sans"/>
                <a:cs typeface="Open Sans"/>
                <a:sym typeface="Open Sans"/>
              </a:rPr>
              <a:t>Data is also available in </a:t>
            </a:r>
            <a:r>
              <a:rPr lang="en" sz="1082" i="1" u="sng" dirty="0">
                <a:solidFill>
                  <a:srgbClr val="0097A7"/>
                </a:solidFill>
                <a:latin typeface="Open Sans"/>
                <a:ea typeface="Open Sans"/>
                <a:cs typeface="Open Sans"/>
                <a:sym typeface="Open Sans"/>
                <a:hlinkClick r:id="rId3"/>
              </a:rPr>
              <a:t>this spreadsheet</a:t>
            </a:r>
            <a:endParaRPr sz="1082" i="1" dirty="0">
              <a:latin typeface="Open Sans"/>
              <a:ea typeface="Open Sans"/>
              <a:cs typeface="Open Sans"/>
              <a:sym typeface="Open Sans"/>
            </a:endParaRPr>
          </a:p>
        </p:txBody>
      </p:sp>
      <p:pic>
        <p:nvPicPr>
          <p:cNvPr id="185" name="Google Shape;185;p46"/>
          <p:cNvPicPr preferRelativeResize="0"/>
          <p:nvPr/>
        </p:nvPicPr>
        <p:blipFill>
          <a:blip r:embed="rId4">
            <a:alphaModFix/>
          </a:blip>
          <a:stretch>
            <a:fillRect/>
          </a:stretch>
        </p:blipFill>
        <p:spPr>
          <a:xfrm>
            <a:off x="117764" y="3332431"/>
            <a:ext cx="7536872" cy="300935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91E6DE"/>
        </a:solidFill>
        <a:effectLst/>
      </p:bgPr>
    </p:bg>
    <p:spTree>
      <p:nvGrpSpPr>
        <p:cNvPr id="1" name="Shape 189"/>
        <p:cNvGrpSpPr/>
        <p:nvPr/>
      </p:nvGrpSpPr>
      <p:grpSpPr>
        <a:xfrm>
          <a:off x="0" y="0"/>
          <a:ext cx="0" cy="0"/>
          <a:chOff x="0" y="0"/>
          <a:chExt cx="0" cy="0"/>
        </a:xfrm>
      </p:grpSpPr>
      <p:sp>
        <p:nvSpPr>
          <p:cNvPr id="190" name="Google Shape;190;p47"/>
          <p:cNvSpPr/>
          <p:nvPr/>
        </p:nvSpPr>
        <p:spPr>
          <a:xfrm>
            <a:off x="1807122" y="4416777"/>
            <a:ext cx="4157891" cy="1468800"/>
          </a:xfrm>
          <a:prstGeom prst="rect">
            <a:avLst/>
          </a:prstGeom>
          <a:noFill/>
          <a:ln>
            <a:noFill/>
          </a:ln>
        </p:spPr>
        <p:txBody>
          <a:bodyPr spcFirstLastPara="1" wrap="square" lIns="20690" tIns="20690" rIns="20690" bIns="20690" anchor="t" anchorCtr="0">
            <a:noAutofit/>
          </a:bodyPr>
          <a:lstStyle/>
          <a:p>
            <a:pPr algn="ctr" defTabSz="706557">
              <a:lnSpc>
                <a:spcPct val="150000"/>
              </a:lnSpc>
              <a:buClr>
                <a:srgbClr val="FFFFFF"/>
              </a:buClr>
            </a:pPr>
            <a:r>
              <a:rPr lang="en" sz="2318" b="1">
                <a:solidFill>
                  <a:srgbClr val="FFFFFF"/>
                </a:solidFill>
                <a:latin typeface="Open Sans"/>
                <a:ea typeface="Open Sans"/>
                <a:cs typeface="Open Sans"/>
                <a:sym typeface="Open Sans"/>
              </a:rPr>
              <a:t>Campaign Evaluation</a:t>
            </a:r>
            <a:endParaRPr sz="2318" b="1">
              <a:solidFill>
                <a:srgbClr val="FFFFFF"/>
              </a:solidFill>
              <a:latin typeface="Open Sans"/>
              <a:ea typeface="Open Sans"/>
              <a:cs typeface="Open Sans"/>
              <a:sym typeface="Open Sans"/>
            </a:endParaRPr>
          </a:p>
          <a:p>
            <a:pPr algn="ctr" defTabSz="706557">
              <a:lnSpc>
                <a:spcPct val="150000"/>
              </a:lnSpc>
              <a:buClr>
                <a:srgbClr val="FFFFFF"/>
              </a:buClr>
            </a:pPr>
            <a:r>
              <a:rPr lang="en" sz="2318">
                <a:solidFill>
                  <a:srgbClr val="FFFFFF"/>
                </a:solidFill>
                <a:latin typeface="Open Sans"/>
                <a:ea typeface="Open Sans"/>
                <a:cs typeface="Open Sans"/>
                <a:sym typeface="Open Sans"/>
              </a:rPr>
              <a:t>Results, Analysis and Recommendations</a:t>
            </a:r>
            <a:endParaRPr sz="1545"/>
          </a:p>
        </p:txBody>
      </p:sp>
      <p:sp>
        <p:nvSpPr>
          <p:cNvPr id="191" name="Google Shape;191;p47"/>
          <p:cNvSpPr/>
          <p:nvPr/>
        </p:nvSpPr>
        <p:spPr>
          <a:xfrm>
            <a:off x="3582591" y="4213449"/>
            <a:ext cx="607132" cy="44509"/>
          </a:xfrm>
          <a:prstGeom prst="rect">
            <a:avLst/>
          </a:prstGeom>
          <a:solidFill>
            <a:srgbClr val="DBE2E8"/>
          </a:solidFill>
          <a:ln>
            <a:noFill/>
          </a:ln>
        </p:spPr>
        <p:txBody>
          <a:bodyPr spcFirstLastPara="1" wrap="square" lIns="20690" tIns="20690" rIns="20690" bIns="20690" anchor="ctr" anchorCtr="0">
            <a:noAutofit/>
          </a:bodyPr>
          <a:lstStyle/>
          <a:p>
            <a:pPr algn="ctr" defTabSz="706557">
              <a:buClr>
                <a:srgbClr val="FFFFFF"/>
              </a:buClr>
            </a:pPr>
            <a:endParaRPr sz="927">
              <a:solidFill>
                <a:srgbClr val="FFFFFF"/>
              </a:solidFill>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0" y="2045720"/>
            <a:ext cx="7242695" cy="668795"/>
          </a:xfrm>
          <a:prstGeom prst="rect">
            <a:avLst/>
          </a:prstGeom>
        </p:spPr>
        <p:txBody>
          <a:bodyPr spcFirstLastPara="1" wrap="square" lIns="70647" tIns="70647" rIns="70647" bIns="70647" anchor="t" anchorCtr="0">
            <a:noAutofit/>
          </a:bodyPr>
          <a:lstStyle/>
          <a:p>
            <a:r>
              <a:rPr lang="en" sz="3091" b="1" dirty="0">
                <a:solidFill>
                  <a:srgbClr val="525C65"/>
                </a:solidFill>
              </a:rPr>
              <a:t>Key Results </a:t>
            </a:r>
            <a:r>
              <a:rPr lang="en" sz="3091" dirty="0">
                <a:solidFill>
                  <a:srgbClr val="525C65"/>
                </a:solidFill>
              </a:rPr>
              <a:t>(Campaign)</a:t>
            </a:r>
            <a:endParaRPr sz="3091" dirty="0">
              <a:solidFill>
                <a:srgbClr val="525C65"/>
              </a:solidFill>
            </a:endParaRPr>
          </a:p>
          <a:p>
            <a:pPr>
              <a:lnSpc>
                <a:spcPct val="115000"/>
              </a:lnSpc>
            </a:pPr>
            <a:endParaRPr b="1" dirty="0">
              <a:solidFill>
                <a:srgbClr val="525C65"/>
              </a:solidFill>
            </a:endParaRPr>
          </a:p>
          <a:p>
            <a:pPr>
              <a:lnSpc>
                <a:spcPct val="115000"/>
              </a:lnSpc>
            </a:pPr>
            <a:endParaRPr b="1" dirty="0">
              <a:solidFill>
                <a:srgbClr val="525C65"/>
              </a:solidFill>
            </a:endParaRPr>
          </a:p>
        </p:txBody>
      </p:sp>
      <p:sp>
        <p:nvSpPr>
          <p:cNvPr id="197" name="Google Shape;197;p48"/>
          <p:cNvSpPr txBox="1">
            <a:spLocks noGrp="1"/>
          </p:cNvSpPr>
          <p:nvPr>
            <p:ph type="body" idx="1"/>
          </p:nvPr>
        </p:nvSpPr>
        <p:spPr>
          <a:xfrm>
            <a:off x="0" y="2516903"/>
            <a:ext cx="7293232" cy="764073"/>
          </a:xfrm>
          <a:prstGeom prst="rect">
            <a:avLst/>
          </a:prstGeom>
        </p:spPr>
        <p:txBody>
          <a:bodyPr spcFirstLastPara="1" wrap="square" lIns="70647" tIns="70647" rIns="70647" bIns="70647" anchor="t" anchorCtr="0">
            <a:noAutofit/>
          </a:bodyPr>
          <a:lstStyle/>
          <a:p>
            <a:pPr marL="0" indent="0">
              <a:buNone/>
            </a:pPr>
            <a:r>
              <a:rPr lang="en" sz="1700" dirty="0">
                <a:solidFill>
                  <a:srgbClr val="2E3D49"/>
                </a:solidFill>
                <a:latin typeface="Open Sans Light"/>
                <a:ea typeface="Open Sans Light"/>
                <a:cs typeface="Open Sans Light"/>
                <a:sym typeface="Open Sans Light"/>
              </a:rPr>
              <a:t>Expand the table below to identify and fill in any campaign-level KPIs/metrics you feel will be relevant to your evaluation of the campaign’s performance</a:t>
            </a:r>
            <a:endParaRPr sz="1700" dirty="0">
              <a:solidFill>
                <a:srgbClr val="2E3D49"/>
              </a:solidFill>
              <a:latin typeface="Open Sans Light"/>
              <a:ea typeface="Open Sans Light"/>
              <a:cs typeface="Open Sans Light"/>
              <a:sym typeface="Open Sans Light"/>
            </a:endParaRPr>
          </a:p>
          <a:p>
            <a:pPr marL="0" indent="0">
              <a:spcBef>
                <a:spcPts val="1236"/>
              </a:spcBef>
              <a:spcAft>
                <a:spcPts val="1236"/>
              </a:spcAft>
              <a:buNone/>
            </a:pPr>
            <a:br>
              <a:rPr lang="en" sz="1082" dirty="0"/>
            </a:br>
            <a:endParaRPr sz="1082" dirty="0"/>
          </a:p>
        </p:txBody>
      </p:sp>
      <p:sp>
        <p:nvSpPr>
          <p:cNvPr id="199" name="Google Shape;199;p48"/>
          <p:cNvSpPr txBox="1"/>
          <p:nvPr/>
        </p:nvSpPr>
        <p:spPr>
          <a:xfrm>
            <a:off x="168468" y="7394158"/>
            <a:ext cx="6241936" cy="668795"/>
          </a:xfrm>
          <a:prstGeom prst="rect">
            <a:avLst/>
          </a:prstGeom>
          <a:noFill/>
          <a:ln>
            <a:noFill/>
          </a:ln>
        </p:spPr>
        <p:txBody>
          <a:bodyPr spcFirstLastPara="1" wrap="square" lIns="70647" tIns="70647" rIns="70647" bIns="70647" anchor="t" anchorCtr="0">
            <a:noAutofit/>
          </a:bodyPr>
          <a:lstStyle/>
          <a:p>
            <a:pPr defTabSz="706557"/>
            <a:r>
              <a:rPr lang="en" sz="1082" i="1" dirty="0">
                <a:latin typeface="Open Sans"/>
                <a:ea typeface="Open Sans"/>
                <a:cs typeface="Open Sans"/>
                <a:sym typeface="Open Sans"/>
              </a:rPr>
              <a:t>To add columns to your table, right-click where you want to add the column and select either “insert column left” or “insert column right”</a:t>
            </a:r>
            <a:endParaRPr sz="1082" i="1" dirty="0">
              <a:latin typeface="Open Sans"/>
              <a:ea typeface="Open Sans"/>
              <a:cs typeface="Open Sans"/>
              <a:sym typeface="Open Sans"/>
            </a:endParaRPr>
          </a:p>
        </p:txBody>
      </p:sp>
      <p:sp>
        <p:nvSpPr>
          <p:cNvPr id="200" name="Google Shape;200;p48"/>
          <p:cNvSpPr txBox="1"/>
          <p:nvPr/>
        </p:nvSpPr>
        <p:spPr>
          <a:xfrm>
            <a:off x="168468" y="7104385"/>
            <a:ext cx="6241936" cy="579545"/>
          </a:xfrm>
          <a:prstGeom prst="rect">
            <a:avLst/>
          </a:prstGeom>
          <a:noFill/>
          <a:ln>
            <a:noFill/>
          </a:ln>
        </p:spPr>
        <p:txBody>
          <a:bodyPr spcFirstLastPara="1" wrap="square" lIns="70647" tIns="70647" rIns="70647" bIns="70647" anchor="t" anchorCtr="0">
            <a:noAutofit/>
          </a:bodyPr>
          <a:lstStyle/>
          <a:p>
            <a:pPr defTabSz="706557"/>
            <a:r>
              <a:rPr lang="en" sz="1082" i="1" dirty="0">
                <a:latin typeface="Open Sans"/>
                <a:ea typeface="Open Sans"/>
                <a:cs typeface="Open Sans"/>
                <a:sym typeface="Open Sans"/>
              </a:rPr>
              <a:t>Campaign data is also available in </a:t>
            </a:r>
            <a:r>
              <a:rPr lang="en" sz="1082" i="1" u="sng" dirty="0">
                <a:solidFill>
                  <a:srgbClr val="0097A7"/>
                </a:solidFill>
                <a:latin typeface="Open Sans"/>
                <a:ea typeface="Open Sans"/>
                <a:cs typeface="Open Sans"/>
                <a:sym typeface="Open Sans"/>
                <a:hlinkClick r:id="rId3"/>
              </a:rPr>
              <a:t>this spreadsheet</a:t>
            </a:r>
            <a:endParaRPr sz="1082" i="1" dirty="0">
              <a:latin typeface="Open Sans"/>
              <a:ea typeface="Open Sans"/>
              <a:cs typeface="Open Sans"/>
              <a:sym typeface="Open Sans"/>
            </a:endParaRPr>
          </a:p>
        </p:txBody>
      </p:sp>
      <p:graphicFrame>
        <p:nvGraphicFramePr>
          <p:cNvPr id="4" name="Table 3">
            <a:extLst>
              <a:ext uri="{FF2B5EF4-FFF2-40B4-BE49-F238E27FC236}">
                <a16:creationId xmlns:a16="http://schemas.microsoft.com/office/drawing/2014/main" id="{93177068-A96E-1811-8932-8D7063C4DA95}"/>
              </a:ext>
            </a:extLst>
          </p:cNvPr>
          <p:cNvGraphicFramePr>
            <a:graphicFrameLocks noGrp="1"/>
          </p:cNvGraphicFramePr>
          <p:nvPr/>
        </p:nvGraphicFramePr>
        <p:xfrm>
          <a:off x="0" y="3858106"/>
          <a:ext cx="7654635" cy="1877676"/>
        </p:xfrm>
        <a:graphic>
          <a:graphicData uri="http://schemas.openxmlformats.org/drawingml/2006/table">
            <a:tbl>
              <a:tblPr/>
              <a:tblGrid>
                <a:gridCol w="1117465">
                  <a:extLst>
                    <a:ext uri="{9D8B030D-6E8A-4147-A177-3AD203B41FA5}">
                      <a16:colId xmlns:a16="http://schemas.microsoft.com/office/drawing/2014/main" val="2519639164"/>
                    </a:ext>
                  </a:extLst>
                </a:gridCol>
                <a:gridCol w="873655">
                  <a:extLst>
                    <a:ext uri="{9D8B030D-6E8A-4147-A177-3AD203B41FA5}">
                      <a16:colId xmlns:a16="http://schemas.microsoft.com/office/drawing/2014/main" val="3692533396"/>
                    </a:ext>
                  </a:extLst>
                </a:gridCol>
                <a:gridCol w="754288">
                  <a:extLst>
                    <a:ext uri="{9D8B030D-6E8A-4147-A177-3AD203B41FA5}">
                      <a16:colId xmlns:a16="http://schemas.microsoft.com/office/drawing/2014/main" val="740262318"/>
                    </a:ext>
                  </a:extLst>
                </a:gridCol>
                <a:gridCol w="1076830">
                  <a:extLst>
                    <a:ext uri="{9D8B030D-6E8A-4147-A177-3AD203B41FA5}">
                      <a16:colId xmlns:a16="http://schemas.microsoft.com/office/drawing/2014/main" val="2576053797"/>
                    </a:ext>
                  </a:extLst>
                </a:gridCol>
                <a:gridCol w="1005719">
                  <a:extLst>
                    <a:ext uri="{9D8B030D-6E8A-4147-A177-3AD203B41FA5}">
                      <a16:colId xmlns:a16="http://schemas.microsoft.com/office/drawing/2014/main" val="2346166314"/>
                    </a:ext>
                  </a:extLst>
                </a:gridCol>
                <a:gridCol w="754288">
                  <a:extLst>
                    <a:ext uri="{9D8B030D-6E8A-4147-A177-3AD203B41FA5}">
                      <a16:colId xmlns:a16="http://schemas.microsoft.com/office/drawing/2014/main" val="2103994040"/>
                    </a:ext>
                  </a:extLst>
                </a:gridCol>
                <a:gridCol w="680638">
                  <a:extLst>
                    <a:ext uri="{9D8B030D-6E8A-4147-A177-3AD203B41FA5}">
                      <a16:colId xmlns:a16="http://schemas.microsoft.com/office/drawing/2014/main" val="2638594399"/>
                    </a:ext>
                  </a:extLst>
                </a:gridCol>
                <a:gridCol w="721273">
                  <a:extLst>
                    <a:ext uri="{9D8B030D-6E8A-4147-A177-3AD203B41FA5}">
                      <a16:colId xmlns:a16="http://schemas.microsoft.com/office/drawing/2014/main" val="596309219"/>
                    </a:ext>
                  </a:extLst>
                </a:gridCol>
                <a:gridCol w="670479">
                  <a:extLst>
                    <a:ext uri="{9D8B030D-6E8A-4147-A177-3AD203B41FA5}">
                      <a16:colId xmlns:a16="http://schemas.microsoft.com/office/drawing/2014/main" val="3770013282"/>
                    </a:ext>
                  </a:extLst>
                </a:gridCol>
              </a:tblGrid>
              <a:tr h="929024">
                <a:tc>
                  <a:txBody>
                    <a:bodyPr/>
                    <a:lstStyle/>
                    <a:p>
                      <a:pPr algn="l" rtl="0" fontAlgn="ctr"/>
                      <a:r>
                        <a:rPr lang="en-US" sz="1100" b="0" i="0" u="none" strike="noStrike">
                          <a:solidFill>
                            <a:srgbClr val="FFFFFF"/>
                          </a:solidFill>
                          <a:effectLst/>
                          <a:latin typeface="Open Sans" panose="020B0606030504020204" pitchFamily="34" charset="0"/>
                        </a:rPr>
                        <a:t>Ad Group</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Cost</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Clicks</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Impressions</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Conversions</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CPC</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CTR</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C/C</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CR</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extLst>
                  <a:ext uri="{0D108BD9-81ED-4DB2-BD59-A6C34878D82A}">
                    <a16:rowId xmlns:a16="http://schemas.microsoft.com/office/drawing/2014/main" val="90926294"/>
                  </a:ext>
                </a:extLst>
              </a:tr>
              <a:tr h="948652">
                <a:tc>
                  <a:txBody>
                    <a:bodyPr/>
                    <a:lstStyle/>
                    <a:p>
                      <a:pPr algn="l" rtl="0" fontAlgn="ctr"/>
                      <a:r>
                        <a:rPr lang="en-US" sz="1100" b="1" i="0" u="none" strike="noStrike" dirty="0">
                          <a:solidFill>
                            <a:srgbClr val="000000"/>
                          </a:solidFill>
                          <a:effectLst/>
                          <a:latin typeface="Open Sans" panose="020B0606030504020204" pitchFamily="34" charset="0"/>
                        </a:rPr>
                        <a:t>Udacity DMND Campaign</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r" rtl="0" fontAlgn="ctr"/>
                      <a:r>
                        <a:rPr lang="en-US" sz="1100" b="0" i="0" u="none" strike="noStrike">
                          <a:solidFill>
                            <a:srgbClr val="000000"/>
                          </a:solidFill>
                          <a:effectLst/>
                          <a:latin typeface="Arial" panose="020B0604020202020204" pitchFamily="34" charset="0"/>
                        </a:rPr>
                        <a:t>$1,314.00 </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100" b="0" i="0" u="none" strike="noStrike">
                          <a:solidFill>
                            <a:srgbClr val="000000"/>
                          </a:solidFill>
                          <a:effectLst/>
                          <a:latin typeface="Arial" panose="020B0604020202020204" pitchFamily="34" charset="0"/>
                        </a:rPr>
                        <a:t>2391</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100" b="0" i="0" u="none" strike="noStrike">
                          <a:solidFill>
                            <a:srgbClr val="000000"/>
                          </a:solidFill>
                          <a:effectLst/>
                          <a:latin typeface="Arial" panose="020B0604020202020204" pitchFamily="34" charset="0"/>
                        </a:rPr>
                        <a:t>111256</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100" b="0" i="0" u="none" strike="noStrike">
                          <a:solidFill>
                            <a:srgbClr val="000000"/>
                          </a:solidFill>
                          <a:effectLst/>
                          <a:latin typeface="Arial" panose="020B0604020202020204" pitchFamily="34" charset="0"/>
                        </a:rPr>
                        <a:t>221</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$0.55 </a:t>
                      </a:r>
                    </a:p>
                  </a:txBody>
                  <a:tcPr marL="7213" marR="7213" marT="7213" marB="0" anchor="ctr">
                    <a:lnL w="6350" cap="flat" cmpd="sng" algn="ctr">
                      <a:solidFill>
                        <a:srgbClr val="CCCCCC"/>
                      </a:solidFill>
                      <a:prstDash val="solid"/>
                      <a:round/>
                      <a:headEnd type="none" w="med" len="med"/>
                      <a:tailEnd type="none" w="med" len="med"/>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Arial" panose="020B0604020202020204" pitchFamily="34" charset="0"/>
                        </a:rPr>
                        <a:t>2.15%</a:t>
                      </a:r>
                    </a:p>
                  </a:txBody>
                  <a:tcPr marL="7213" marR="7213" marT="7213" marB="0" anchor="ctr">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Arial" panose="020B0604020202020204" pitchFamily="34" charset="0"/>
                        </a:rPr>
                        <a:t>$5.95 </a:t>
                      </a:r>
                    </a:p>
                  </a:txBody>
                  <a:tcPr marL="7213" marR="7213" marT="7213" marB="0" anchor="ctr">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Arial" panose="020B0604020202020204" pitchFamily="34" charset="0"/>
                        </a:rPr>
                        <a:t>9.24%</a:t>
                      </a:r>
                    </a:p>
                  </a:txBody>
                  <a:tcPr marL="7213" marR="7213" marT="7213" marB="0" anchor="ctr">
                    <a:lnL>
                      <a:noFill/>
                    </a:lnL>
                    <a:lnR>
                      <a:noFill/>
                    </a:lnR>
                    <a:lnT w="6350" cap="flat" cmpd="sng" algn="ctr">
                      <a:solidFill>
                        <a:srgbClr val="CCCCCC"/>
                      </a:solidFill>
                      <a:prstDash val="solid"/>
                      <a:round/>
                      <a:headEnd type="none" w="med" len="med"/>
                      <a:tailEnd type="none" w="med" len="med"/>
                    </a:lnT>
                    <a:lnB>
                      <a:noFill/>
                    </a:lnB>
                  </a:tcPr>
                </a:tc>
                <a:extLst>
                  <a:ext uri="{0D108BD9-81ED-4DB2-BD59-A6C34878D82A}">
                    <a16:rowId xmlns:a16="http://schemas.microsoft.com/office/drawing/2014/main" val="424464835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9"/>
          <p:cNvSpPr txBox="1">
            <a:spLocks noGrp="1"/>
          </p:cNvSpPr>
          <p:nvPr>
            <p:ph type="title"/>
          </p:nvPr>
        </p:nvSpPr>
        <p:spPr>
          <a:xfrm>
            <a:off x="264945" y="2545873"/>
            <a:ext cx="7242695" cy="668795"/>
          </a:xfrm>
          <a:prstGeom prst="rect">
            <a:avLst/>
          </a:prstGeom>
        </p:spPr>
        <p:txBody>
          <a:bodyPr spcFirstLastPara="1" wrap="square" lIns="70647" tIns="70647" rIns="70647" bIns="70647" anchor="t" anchorCtr="0">
            <a:noAutofit/>
          </a:bodyPr>
          <a:lstStyle/>
          <a:p>
            <a:r>
              <a:rPr lang="en" sz="3091" b="1">
                <a:solidFill>
                  <a:srgbClr val="525C65"/>
                </a:solidFill>
              </a:rPr>
              <a:t>Key Results </a:t>
            </a:r>
            <a:r>
              <a:rPr lang="en" sz="3091">
                <a:solidFill>
                  <a:srgbClr val="525C65"/>
                </a:solidFill>
              </a:rPr>
              <a:t>(Ad Groups)</a:t>
            </a:r>
            <a:endParaRPr sz="3091">
              <a:solidFill>
                <a:srgbClr val="525C65"/>
              </a:solidFill>
            </a:endParaRPr>
          </a:p>
          <a:p>
            <a:pPr>
              <a:lnSpc>
                <a:spcPct val="115000"/>
              </a:lnSpc>
            </a:pPr>
            <a:endParaRPr b="1">
              <a:solidFill>
                <a:srgbClr val="525C65"/>
              </a:solidFill>
            </a:endParaRPr>
          </a:p>
          <a:p>
            <a:pPr>
              <a:lnSpc>
                <a:spcPct val="115000"/>
              </a:lnSpc>
            </a:pPr>
            <a:endParaRPr b="1">
              <a:solidFill>
                <a:srgbClr val="525C65"/>
              </a:solidFill>
            </a:endParaRPr>
          </a:p>
        </p:txBody>
      </p:sp>
      <p:sp>
        <p:nvSpPr>
          <p:cNvPr id="206" name="Google Shape;206;p49"/>
          <p:cNvSpPr txBox="1">
            <a:spLocks noGrp="1"/>
          </p:cNvSpPr>
          <p:nvPr>
            <p:ph type="body" idx="1"/>
          </p:nvPr>
        </p:nvSpPr>
        <p:spPr>
          <a:xfrm>
            <a:off x="239603" y="3469243"/>
            <a:ext cx="7293232" cy="668795"/>
          </a:xfrm>
          <a:prstGeom prst="rect">
            <a:avLst/>
          </a:prstGeom>
        </p:spPr>
        <p:txBody>
          <a:bodyPr spcFirstLastPara="1" wrap="square" lIns="70647" tIns="70647" rIns="70647" bIns="70647" anchor="t" anchorCtr="0">
            <a:noAutofit/>
          </a:bodyPr>
          <a:lstStyle/>
          <a:p>
            <a:pPr marL="0" indent="0">
              <a:buClr>
                <a:schemeClr val="dk1"/>
              </a:buClr>
              <a:buSzPts val="1100"/>
              <a:buNone/>
            </a:pPr>
            <a:r>
              <a:rPr lang="en" sz="1700" dirty="0">
                <a:solidFill>
                  <a:srgbClr val="2E3D49"/>
                </a:solidFill>
                <a:latin typeface="Open Sans Light"/>
                <a:ea typeface="Open Sans Light"/>
                <a:cs typeface="Open Sans Light"/>
                <a:sym typeface="Open Sans Light"/>
              </a:rPr>
              <a:t>Expand the table below to identify and fill in any ad group-level KPIs/metrics you feel will be relevant to your evaluation of the campaign’s performance</a:t>
            </a:r>
            <a:endParaRPr sz="1700" dirty="0">
              <a:solidFill>
                <a:srgbClr val="2E3D49"/>
              </a:solidFill>
              <a:latin typeface="Open Sans Light"/>
              <a:ea typeface="Open Sans Light"/>
              <a:cs typeface="Open Sans Light"/>
              <a:sym typeface="Open Sans Light"/>
            </a:endParaRPr>
          </a:p>
          <a:p>
            <a:pPr marL="0" indent="0">
              <a:spcBef>
                <a:spcPts val="1236"/>
              </a:spcBef>
              <a:buClr>
                <a:schemeClr val="dk1"/>
              </a:buClr>
              <a:buSzPts val="1100"/>
              <a:buNone/>
            </a:pPr>
            <a:br>
              <a:rPr lang="en" sz="1082" dirty="0"/>
            </a:br>
            <a:endParaRPr sz="1082" dirty="0"/>
          </a:p>
          <a:p>
            <a:pPr marL="0" indent="0">
              <a:spcBef>
                <a:spcPts val="1236"/>
              </a:spcBef>
              <a:spcAft>
                <a:spcPts val="1236"/>
              </a:spcAft>
              <a:buNone/>
            </a:pPr>
            <a:endParaRPr sz="1700" dirty="0">
              <a:solidFill>
                <a:srgbClr val="2E3D49"/>
              </a:solidFill>
              <a:latin typeface="Open Sans Light"/>
              <a:ea typeface="Open Sans Light"/>
              <a:cs typeface="Open Sans Light"/>
              <a:sym typeface="Open Sans Light"/>
            </a:endParaRPr>
          </a:p>
        </p:txBody>
      </p:sp>
      <p:graphicFrame>
        <p:nvGraphicFramePr>
          <p:cNvPr id="2" name="Table 1">
            <a:extLst>
              <a:ext uri="{FF2B5EF4-FFF2-40B4-BE49-F238E27FC236}">
                <a16:creationId xmlns:a16="http://schemas.microsoft.com/office/drawing/2014/main" id="{00859905-1C99-6969-4EC0-272ABC5DA0B9}"/>
              </a:ext>
            </a:extLst>
          </p:cNvPr>
          <p:cNvGraphicFramePr>
            <a:graphicFrameLocks noGrp="1"/>
          </p:cNvGraphicFramePr>
          <p:nvPr/>
        </p:nvGraphicFramePr>
        <p:xfrm>
          <a:off x="239603" y="4656282"/>
          <a:ext cx="7242464" cy="2475618"/>
        </p:xfrm>
        <a:graphic>
          <a:graphicData uri="http://schemas.openxmlformats.org/drawingml/2006/table">
            <a:tbl>
              <a:tblPr/>
              <a:tblGrid>
                <a:gridCol w="1057294">
                  <a:extLst>
                    <a:ext uri="{9D8B030D-6E8A-4147-A177-3AD203B41FA5}">
                      <a16:colId xmlns:a16="http://schemas.microsoft.com/office/drawing/2014/main" val="488890010"/>
                    </a:ext>
                  </a:extLst>
                </a:gridCol>
                <a:gridCol w="826611">
                  <a:extLst>
                    <a:ext uri="{9D8B030D-6E8A-4147-A177-3AD203B41FA5}">
                      <a16:colId xmlns:a16="http://schemas.microsoft.com/office/drawing/2014/main" val="1117959353"/>
                    </a:ext>
                  </a:extLst>
                </a:gridCol>
                <a:gridCol w="713673">
                  <a:extLst>
                    <a:ext uri="{9D8B030D-6E8A-4147-A177-3AD203B41FA5}">
                      <a16:colId xmlns:a16="http://schemas.microsoft.com/office/drawing/2014/main" val="1938437811"/>
                    </a:ext>
                  </a:extLst>
                </a:gridCol>
                <a:gridCol w="1018847">
                  <a:extLst>
                    <a:ext uri="{9D8B030D-6E8A-4147-A177-3AD203B41FA5}">
                      <a16:colId xmlns:a16="http://schemas.microsoft.com/office/drawing/2014/main" val="4030364911"/>
                    </a:ext>
                  </a:extLst>
                </a:gridCol>
                <a:gridCol w="951565">
                  <a:extLst>
                    <a:ext uri="{9D8B030D-6E8A-4147-A177-3AD203B41FA5}">
                      <a16:colId xmlns:a16="http://schemas.microsoft.com/office/drawing/2014/main" val="1727959562"/>
                    </a:ext>
                  </a:extLst>
                </a:gridCol>
                <a:gridCol w="713673">
                  <a:extLst>
                    <a:ext uri="{9D8B030D-6E8A-4147-A177-3AD203B41FA5}">
                      <a16:colId xmlns:a16="http://schemas.microsoft.com/office/drawing/2014/main" val="883467021"/>
                    </a:ext>
                  </a:extLst>
                </a:gridCol>
                <a:gridCol w="643988">
                  <a:extLst>
                    <a:ext uri="{9D8B030D-6E8A-4147-A177-3AD203B41FA5}">
                      <a16:colId xmlns:a16="http://schemas.microsoft.com/office/drawing/2014/main" val="945903315"/>
                    </a:ext>
                  </a:extLst>
                </a:gridCol>
                <a:gridCol w="682436">
                  <a:extLst>
                    <a:ext uri="{9D8B030D-6E8A-4147-A177-3AD203B41FA5}">
                      <a16:colId xmlns:a16="http://schemas.microsoft.com/office/drawing/2014/main" val="2420859378"/>
                    </a:ext>
                  </a:extLst>
                </a:gridCol>
                <a:gridCol w="634377">
                  <a:extLst>
                    <a:ext uri="{9D8B030D-6E8A-4147-A177-3AD203B41FA5}">
                      <a16:colId xmlns:a16="http://schemas.microsoft.com/office/drawing/2014/main" val="1549081029"/>
                    </a:ext>
                  </a:extLst>
                </a:gridCol>
              </a:tblGrid>
              <a:tr h="452176">
                <a:tc>
                  <a:txBody>
                    <a:bodyPr/>
                    <a:lstStyle/>
                    <a:p>
                      <a:pPr algn="l" rtl="0" fontAlgn="ctr"/>
                      <a:r>
                        <a:rPr lang="en-US" sz="1400" b="0" i="0" u="none" strike="noStrike">
                          <a:solidFill>
                            <a:srgbClr val="FFFFFF"/>
                          </a:solidFill>
                          <a:effectLst/>
                          <a:latin typeface="Open Sans" panose="020B0606030504020204" pitchFamily="34" charset="0"/>
                        </a:rPr>
                        <a:t>Ad Group</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2B4E5"/>
                    </a:solidFill>
                  </a:tcPr>
                </a:tc>
                <a:tc>
                  <a:txBody>
                    <a:bodyPr/>
                    <a:lstStyle/>
                    <a:p>
                      <a:pPr algn="l" rtl="0" fontAlgn="ctr"/>
                      <a:r>
                        <a:rPr lang="en-US" sz="1400" b="0" i="0" u="none" strike="noStrike">
                          <a:solidFill>
                            <a:srgbClr val="FFFFFF"/>
                          </a:solidFill>
                          <a:effectLst/>
                          <a:latin typeface="Open Sans" panose="020B0606030504020204" pitchFamily="34" charset="0"/>
                        </a:rPr>
                        <a:t>Cost</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400" b="0" i="0" u="none" strike="noStrike">
                          <a:solidFill>
                            <a:srgbClr val="FFFFFF"/>
                          </a:solidFill>
                          <a:effectLst/>
                          <a:latin typeface="Open Sans" panose="020B0606030504020204" pitchFamily="34" charset="0"/>
                        </a:rPr>
                        <a:t>Clicks</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400" b="0" i="0" u="none" strike="noStrike">
                          <a:solidFill>
                            <a:srgbClr val="FFFFFF"/>
                          </a:solidFill>
                          <a:effectLst/>
                          <a:latin typeface="Open Sans" panose="020B0606030504020204" pitchFamily="34" charset="0"/>
                        </a:rPr>
                        <a:t>Impressions</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400" b="0" i="0" u="none" strike="noStrike">
                          <a:solidFill>
                            <a:srgbClr val="FFFFFF"/>
                          </a:solidFill>
                          <a:effectLst/>
                          <a:latin typeface="Open Sans" panose="020B0606030504020204" pitchFamily="34" charset="0"/>
                        </a:rPr>
                        <a:t>Conversions</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400" b="0" i="0" u="none" strike="noStrike">
                          <a:solidFill>
                            <a:srgbClr val="FFFFFF"/>
                          </a:solidFill>
                          <a:effectLst/>
                          <a:latin typeface="Open Sans" panose="020B0606030504020204" pitchFamily="34" charset="0"/>
                        </a:rPr>
                        <a:t>CPC</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400" b="0" i="0" u="none" strike="noStrike">
                          <a:solidFill>
                            <a:srgbClr val="FFFFFF"/>
                          </a:solidFill>
                          <a:effectLst/>
                          <a:latin typeface="Open Sans" panose="020B0606030504020204" pitchFamily="34" charset="0"/>
                        </a:rPr>
                        <a:t>CTR</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400" b="0" i="0" u="none" strike="noStrike">
                          <a:solidFill>
                            <a:srgbClr val="FFFFFF"/>
                          </a:solidFill>
                          <a:effectLst/>
                          <a:latin typeface="Open Sans" panose="020B0606030504020204" pitchFamily="34" charset="0"/>
                        </a:rPr>
                        <a:t>C/C</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400" b="0" i="0" u="none" strike="noStrike">
                          <a:solidFill>
                            <a:srgbClr val="FFFFFF"/>
                          </a:solidFill>
                          <a:effectLst/>
                          <a:latin typeface="Open Sans" panose="020B0606030504020204" pitchFamily="34" charset="0"/>
                        </a:rPr>
                        <a:t>CR</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extLst>
                  <a:ext uri="{0D108BD9-81ED-4DB2-BD59-A6C34878D82A}">
                    <a16:rowId xmlns:a16="http://schemas.microsoft.com/office/drawing/2014/main" val="1006919063"/>
                  </a:ext>
                </a:extLst>
              </a:tr>
              <a:tr h="896786">
                <a:tc>
                  <a:txBody>
                    <a:bodyPr/>
                    <a:lstStyle/>
                    <a:p>
                      <a:pPr algn="l" rtl="0" fontAlgn="ctr"/>
                      <a:r>
                        <a:rPr lang="en-US" sz="1400" b="0" i="0" u="none" strike="noStrike" dirty="0">
                          <a:solidFill>
                            <a:srgbClr val="000000"/>
                          </a:solidFill>
                          <a:effectLst/>
                          <a:latin typeface="Open Sans" panose="020B0606030504020204" pitchFamily="34" charset="0"/>
                        </a:rPr>
                        <a:t>Ad Group 1: </a:t>
                      </a:r>
                      <a:r>
                        <a:rPr lang="en-US" sz="1400" b="0" i="1" u="none" strike="noStrike" dirty="0">
                          <a:solidFill>
                            <a:srgbClr val="000000"/>
                          </a:solidFill>
                          <a:effectLst/>
                          <a:latin typeface="Open Sans" panose="020B0606030504020204" pitchFamily="34" charset="0"/>
                        </a:rPr>
                        <a:t>Interest Digital Marketing</a:t>
                      </a:r>
                      <a:endParaRPr lang="en-US" sz="1400" b="0" i="0" u="none" strike="noStrike" dirty="0">
                        <a:solidFill>
                          <a:srgbClr val="000000"/>
                        </a:solidFill>
                        <a:effectLst/>
                        <a:latin typeface="Open Sans" panose="020B0606030504020204" pitchFamily="34" charset="0"/>
                      </a:endParaRP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$819.05 </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1553</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72497</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132</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fontAlgn="b"/>
                      <a:r>
                        <a:rPr lang="en-US" sz="1400" b="0" i="0" u="none" strike="noStrike" dirty="0">
                          <a:solidFill>
                            <a:srgbClr val="000000"/>
                          </a:solidFill>
                          <a:effectLst/>
                          <a:latin typeface="Arial" panose="020B0604020202020204" pitchFamily="34" charset="0"/>
                        </a:rPr>
                        <a:t>$0.53 </a:t>
                      </a:r>
                    </a:p>
                  </a:txBody>
                  <a:tcPr marL="7213" marR="7213" marT="7213" marB="0" anchor="ctr">
                    <a:lnL w="6350" cap="flat" cmpd="sng" algn="ctr">
                      <a:solidFill>
                        <a:srgbClr val="CCCCCC"/>
                      </a:solidFill>
                      <a:prstDash val="solid"/>
                      <a:round/>
                      <a:headEnd type="none" w="med" len="med"/>
                      <a:tailEnd type="none" w="med" len="med"/>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Arial" panose="020B0604020202020204" pitchFamily="34" charset="0"/>
                        </a:rPr>
                        <a:t>2.14%</a:t>
                      </a:r>
                    </a:p>
                  </a:txBody>
                  <a:tcPr marL="7213" marR="7213" marT="7213" marB="0" anchor="ctr">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Arial" panose="020B0604020202020204" pitchFamily="34" charset="0"/>
                        </a:rPr>
                        <a:t>$6.20 </a:t>
                      </a:r>
                    </a:p>
                  </a:txBody>
                  <a:tcPr marL="7213" marR="7213" marT="7213" marB="0" anchor="ctr">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Arial" panose="020B0604020202020204" pitchFamily="34" charset="0"/>
                        </a:rPr>
                        <a:t>8.50%</a:t>
                      </a:r>
                    </a:p>
                  </a:txBody>
                  <a:tcPr marL="7213" marR="7213" marT="7213" marB="0" anchor="ctr">
                    <a:lnL>
                      <a:noFill/>
                    </a:lnL>
                    <a:lnR>
                      <a:noFill/>
                    </a:lnR>
                    <a:lnT w="6350" cap="flat" cmpd="sng" algn="ctr">
                      <a:solidFill>
                        <a:srgbClr val="CCCCCC"/>
                      </a:solidFill>
                      <a:prstDash val="solid"/>
                      <a:round/>
                      <a:headEnd type="none" w="med" len="med"/>
                      <a:tailEnd type="none" w="med" len="med"/>
                    </a:lnT>
                    <a:lnB>
                      <a:noFill/>
                    </a:lnB>
                  </a:tcPr>
                </a:tc>
                <a:extLst>
                  <a:ext uri="{0D108BD9-81ED-4DB2-BD59-A6C34878D82A}">
                    <a16:rowId xmlns:a16="http://schemas.microsoft.com/office/drawing/2014/main" val="1549391292"/>
                  </a:ext>
                </a:extLst>
              </a:tr>
              <a:tr h="896786">
                <a:tc>
                  <a:txBody>
                    <a:bodyPr/>
                    <a:lstStyle/>
                    <a:p>
                      <a:pPr algn="l" rtl="0" fontAlgn="ctr"/>
                      <a:r>
                        <a:rPr lang="en-US" sz="1400" b="0" i="0" u="none" strike="noStrike">
                          <a:solidFill>
                            <a:srgbClr val="000000"/>
                          </a:solidFill>
                          <a:effectLst/>
                          <a:latin typeface="Open Sans" panose="020B0606030504020204" pitchFamily="34" charset="0"/>
                        </a:rPr>
                        <a:t>Ad Group 2: </a:t>
                      </a:r>
                      <a:r>
                        <a:rPr lang="en-US" sz="1400" b="0" i="1" u="none" strike="noStrike">
                          <a:solidFill>
                            <a:srgbClr val="000000"/>
                          </a:solidFill>
                          <a:effectLst/>
                          <a:latin typeface="Open Sans" panose="020B0606030504020204" pitchFamily="34" charset="0"/>
                        </a:rPr>
                        <a:t>Awareness Digital Marketing</a:t>
                      </a:r>
                      <a:endParaRPr lang="en-US" sz="1400" b="0" i="0" u="none" strike="noStrike">
                        <a:solidFill>
                          <a:srgbClr val="000000"/>
                        </a:solidFill>
                        <a:effectLst/>
                        <a:latin typeface="Open Sans" panose="020B0606030504020204" pitchFamily="34" charset="0"/>
                      </a:endParaRP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$494.95 </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838</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38759</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89</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Arial" panose="020B0604020202020204" pitchFamily="34" charset="0"/>
                        </a:rPr>
                        <a:t>$0.59 </a:t>
                      </a:r>
                    </a:p>
                  </a:txBody>
                  <a:tcPr marL="7213" marR="7213" marT="7213" marB="0" anchor="ctr">
                    <a:lnL w="6350" cap="flat" cmpd="sng" algn="ctr">
                      <a:solidFill>
                        <a:srgbClr val="CCCCCC"/>
                      </a:solidFill>
                      <a:prstDash val="solid"/>
                      <a:round/>
                      <a:headEnd type="none" w="med" len="med"/>
                      <a:tailEnd type="none" w="med" len="med"/>
                    </a:lnL>
                    <a:lnR>
                      <a:noFill/>
                    </a:lnR>
                    <a:lnT>
                      <a:noFill/>
                    </a:lnT>
                    <a:lnB>
                      <a:noFill/>
                    </a:lnB>
                  </a:tcPr>
                </a:tc>
                <a:tc>
                  <a:txBody>
                    <a:bodyPr/>
                    <a:lstStyle/>
                    <a:p>
                      <a:pPr algn="r" fontAlgn="b"/>
                      <a:r>
                        <a:rPr lang="en-US" sz="1400" b="0" i="0" u="none" strike="noStrike" dirty="0">
                          <a:solidFill>
                            <a:srgbClr val="000000"/>
                          </a:solidFill>
                          <a:effectLst/>
                          <a:latin typeface="Arial" panose="020B0604020202020204" pitchFamily="34" charset="0"/>
                        </a:rPr>
                        <a:t>2.16%</a:t>
                      </a:r>
                    </a:p>
                  </a:txBody>
                  <a:tcPr marL="7213" marR="7213" marT="7213" marB="0" anchor="ctr">
                    <a:lnL>
                      <a:noFill/>
                    </a:lnL>
                    <a:lnR>
                      <a:noFill/>
                    </a:lnR>
                    <a:lnT>
                      <a:noFill/>
                    </a:lnT>
                    <a:lnB>
                      <a:noFill/>
                    </a:lnB>
                  </a:tcPr>
                </a:tc>
                <a:tc>
                  <a:txBody>
                    <a:bodyPr/>
                    <a:lstStyle/>
                    <a:p>
                      <a:pPr algn="r" fontAlgn="b"/>
                      <a:r>
                        <a:rPr lang="en-US" sz="1400" b="0" i="0" u="none" strike="noStrike" dirty="0">
                          <a:solidFill>
                            <a:srgbClr val="000000"/>
                          </a:solidFill>
                          <a:effectLst/>
                          <a:latin typeface="Arial" panose="020B0604020202020204" pitchFamily="34" charset="0"/>
                        </a:rPr>
                        <a:t>$5.56 </a:t>
                      </a:r>
                    </a:p>
                  </a:txBody>
                  <a:tcPr marL="7213" marR="7213" marT="7213" marB="0" anchor="ctr">
                    <a:lnL>
                      <a:noFill/>
                    </a:lnL>
                    <a:lnR>
                      <a:noFill/>
                    </a:lnR>
                    <a:lnT>
                      <a:noFill/>
                    </a:lnT>
                    <a:lnB>
                      <a:noFill/>
                    </a:lnB>
                  </a:tcPr>
                </a:tc>
                <a:tc>
                  <a:txBody>
                    <a:bodyPr/>
                    <a:lstStyle/>
                    <a:p>
                      <a:pPr algn="r" fontAlgn="b"/>
                      <a:r>
                        <a:rPr lang="en-US" sz="1400" b="0" i="0" u="none" strike="noStrike" dirty="0">
                          <a:solidFill>
                            <a:srgbClr val="000000"/>
                          </a:solidFill>
                          <a:effectLst/>
                          <a:latin typeface="Arial" panose="020B0604020202020204" pitchFamily="34" charset="0"/>
                        </a:rPr>
                        <a:t>10.62%</a:t>
                      </a:r>
                    </a:p>
                  </a:txBody>
                  <a:tcPr marL="7213" marR="7213" marT="7213" marB="0" anchor="ctr">
                    <a:lnL>
                      <a:noFill/>
                    </a:lnL>
                    <a:lnR>
                      <a:noFill/>
                    </a:lnR>
                    <a:lnT>
                      <a:noFill/>
                    </a:lnT>
                    <a:lnB>
                      <a:noFill/>
                    </a:lnB>
                  </a:tcPr>
                </a:tc>
                <a:extLst>
                  <a:ext uri="{0D108BD9-81ED-4DB2-BD59-A6C34878D82A}">
                    <a16:rowId xmlns:a16="http://schemas.microsoft.com/office/drawing/2014/main" val="866051301"/>
                  </a:ext>
                </a:extLst>
              </a:tr>
              <a:tr h="229870">
                <a:tc>
                  <a:txBody>
                    <a:bodyPr/>
                    <a:lstStyle/>
                    <a:p>
                      <a:pPr algn="l" rtl="0" fontAlgn="ctr"/>
                      <a:r>
                        <a:rPr lang="en-US" sz="1400" b="1" i="0" u="none" strike="noStrike">
                          <a:solidFill>
                            <a:srgbClr val="000000"/>
                          </a:solidFill>
                          <a:effectLst/>
                          <a:latin typeface="Open Sans" panose="020B0606030504020204" pitchFamily="34" charset="0"/>
                        </a:rPr>
                        <a:t>Total</a:t>
                      </a:r>
                    </a:p>
                  </a:txBody>
                  <a:tcPr marL="7213" marR="7213" marT="7213" marB="0" anchor="ctr">
                    <a:lnL w="6350" cap="flat" cmpd="sng" algn="ctr">
                      <a:solidFill>
                        <a:srgbClr val="9E9E9E"/>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$1,314.00 </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2391</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111256</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400" b="0" i="0" u="none" strike="noStrike">
                          <a:solidFill>
                            <a:srgbClr val="000000"/>
                          </a:solidFill>
                          <a:effectLst/>
                          <a:latin typeface="Arial" panose="020B0604020202020204" pitchFamily="34" charset="0"/>
                        </a:rPr>
                        <a:t>221</a:t>
                      </a:r>
                    </a:p>
                  </a:txBody>
                  <a:tcPr marL="7213" marR="7213" marT="7213"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Arial" panose="020B0604020202020204" pitchFamily="34" charset="0"/>
                        </a:rPr>
                        <a:t>$0.55 </a:t>
                      </a:r>
                    </a:p>
                  </a:txBody>
                  <a:tcPr marL="7213" marR="7213" marT="7213" marB="0" anchor="ctr">
                    <a:lnL w="6350" cap="flat" cmpd="sng" algn="ctr">
                      <a:solidFill>
                        <a:srgbClr val="CCCCCC"/>
                      </a:solidFill>
                      <a:prstDash val="solid"/>
                      <a:round/>
                      <a:headEnd type="none" w="med" len="med"/>
                      <a:tailEnd type="none" w="med" len="med"/>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rPr>
                        <a:t>2.15%</a:t>
                      </a:r>
                    </a:p>
                  </a:txBody>
                  <a:tcPr marL="7213" marR="7213" marT="7213" marB="0" anchor="ctr">
                    <a:lnL>
                      <a:noFill/>
                    </a:lnL>
                    <a:lnR>
                      <a:noFill/>
                    </a:lnR>
                    <a:lnT>
                      <a:noFill/>
                    </a:lnT>
                    <a:lnB>
                      <a:noFill/>
                    </a:lnB>
                  </a:tcPr>
                </a:tc>
                <a:tc>
                  <a:txBody>
                    <a:bodyPr/>
                    <a:lstStyle/>
                    <a:p>
                      <a:pPr algn="r" fontAlgn="b"/>
                      <a:r>
                        <a:rPr lang="en-US" sz="1400" b="0" i="0" u="none" strike="noStrike">
                          <a:solidFill>
                            <a:srgbClr val="000000"/>
                          </a:solidFill>
                          <a:effectLst/>
                          <a:latin typeface="Arial" panose="020B0604020202020204" pitchFamily="34" charset="0"/>
                        </a:rPr>
                        <a:t>$5.95 </a:t>
                      </a:r>
                    </a:p>
                  </a:txBody>
                  <a:tcPr marL="7213" marR="7213" marT="7213" marB="0" anchor="ctr">
                    <a:lnL>
                      <a:noFill/>
                    </a:lnL>
                    <a:lnR>
                      <a:noFill/>
                    </a:lnR>
                    <a:lnT>
                      <a:noFill/>
                    </a:lnT>
                    <a:lnB>
                      <a:noFill/>
                    </a:lnB>
                  </a:tcPr>
                </a:tc>
                <a:tc>
                  <a:txBody>
                    <a:bodyPr/>
                    <a:lstStyle/>
                    <a:p>
                      <a:pPr algn="r" fontAlgn="b"/>
                      <a:r>
                        <a:rPr lang="en-US" sz="1400" b="0" i="0" u="none" strike="noStrike" dirty="0">
                          <a:solidFill>
                            <a:srgbClr val="000000"/>
                          </a:solidFill>
                          <a:effectLst/>
                          <a:latin typeface="Arial" panose="020B0604020202020204" pitchFamily="34" charset="0"/>
                        </a:rPr>
                        <a:t>9.24%</a:t>
                      </a:r>
                    </a:p>
                  </a:txBody>
                  <a:tcPr marL="7213" marR="7213" marT="7213" marB="0" anchor="ctr">
                    <a:lnL>
                      <a:noFill/>
                    </a:lnL>
                    <a:lnR>
                      <a:noFill/>
                    </a:lnR>
                    <a:lnT>
                      <a:noFill/>
                    </a:lnT>
                    <a:lnB>
                      <a:noFill/>
                    </a:lnB>
                  </a:tcPr>
                </a:tc>
                <a:extLst>
                  <a:ext uri="{0D108BD9-81ED-4DB2-BD59-A6C34878D82A}">
                    <a16:rowId xmlns:a16="http://schemas.microsoft.com/office/drawing/2014/main" val="272997837"/>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0"/>
          <p:cNvSpPr txBox="1">
            <a:spLocks noGrp="1"/>
          </p:cNvSpPr>
          <p:nvPr>
            <p:ph type="title"/>
          </p:nvPr>
        </p:nvSpPr>
        <p:spPr>
          <a:xfrm>
            <a:off x="94841" y="2035564"/>
            <a:ext cx="7242695" cy="668795"/>
          </a:xfrm>
          <a:prstGeom prst="rect">
            <a:avLst/>
          </a:prstGeom>
        </p:spPr>
        <p:txBody>
          <a:bodyPr spcFirstLastPara="1" wrap="square" lIns="70647" tIns="70647" rIns="70647" bIns="70647" anchor="t" anchorCtr="0">
            <a:noAutofit/>
          </a:bodyPr>
          <a:lstStyle/>
          <a:p>
            <a:r>
              <a:rPr lang="en" sz="3091" b="1" dirty="0">
                <a:solidFill>
                  <a:srgbClr val="525C65"/>
                </a:solidFill>
              </a:rPr>
              <a:t>Key Results</a:t>
            </a:r>
            <a:r>
              <a:rPr lang="en" sz="3091" dirty="0">
                <a:solidFill>
                  <a:srgbClr val="525C65"/>
                </a:solidFill>
              </a:rPr>
              <a:t> (Ads)</a:t>
            </a:r>
            <a:endParaRPr sz="3091" dirty="0">
              <a:solidFill>
                <a:srgbClr val="525C65"/>
              </a:solidFill>
            </a:endParaRPr>
          </a:p>
          <a:p>
            <a:pPr>
              <a:lnSpc>
                <a:spcPct val="115000"/>
              </a:lnSpc>
            </a:pPr>
            <a:endParaRPr b="1" dirty="0">
              <a:solidFill>
                <a:srgbClr val="525C65"/>
              </a:solidFill>
            </a:endParaRPr>
          </a:p>
          <a:p>
            <a:pPr>
              <a:lnSpc>
                <a:spcPct val="115000"/>
              </a:lnSpc>
            </a:pPr>
            <a:endParaRPr b="1" dirty="0">
              <a:solidFill>
                <a:srgbClr val="525C65"/>
              </a:solidFill>
            </a:endParaRPr>
          </a:p>
        </p:txBody>
      </p:sp>
      <p:sp>
        <p:nvSpPr>
          <p:cNvPr id="213" name="Google Shape;213;p50"/>
          <p:cNvSpPr txBox="1">
            <a:spLocks noGrp="1"/>
          </p:cNvSpPr>
          <p:nvPr>
            <p:ph type="body" idx="1"/>
          </p:nvPr>
        </p:nvSpPr>
        <p:spPr>
          <a:xfrm>
            <a:off x="94841" y="2573769"/>
            <a:ext cx="7293232" cy="5278964"/>
          </a:xfrm>
          <a:prstGeom prst="rect">
            <a:avLst/>
          </a:prstGeom>
        </p:spPr>
        <p:txBody>
          <a:bodyPr spcFirstLastPara="1" wrap="square" lIns="70647" tIns="70647" rIns="70647" bIns="70647" anchor="t" anchorCtr="0">
            <a:noAutofit/>
          </a:bodyPr>
          <a:lstStyle/>
          <a:p>
            <a:pPr marL="0" indent="0">
              <a:buClr>
                <a:schemeClr val="dk1"/>
              </a:buClr>
              <a:buSzPts val="1100"/>
              <a:buNone/>
            </a:pPr>
            <a:r>
              <a:rPr lang="en" sz="1700" dirty="0">
                <a:solidFill>
                  <a:srgbClr val="2E3D49"/>
                </a:solidFill>
                <a:latin typeface="Open Sans Light"/>
                <a:ea typeface="Open Sans Light"/>
                <a:cs typeface="Open Sans Light"/>
                <a:sym typeface="Open Sans Light"/>
              </a:rPr>
              <a:t>Expand the table below to identify and fill in any ad-level KPIs/metrics you feel will be relevant to your evaluation of the campaign’s performance</a:t>
            </a:r>
            <a:endParaRPr sz="1700" dirty="0">
              <a:solidFill>
                <a:srgbClr val="2E3D49"/>
              </a:solidFill>
              <a:latin typeface="Open Sans Light"/>
              <a:ea typeface="Open Sans Light"/>
              <a:cs typeface="Open Sans Light"/>
              <a:sym typeface="Open Sans Light"/>
            </a:endParaRPr>
          </a:p>
          <a:p>
            <a:pPr marL="0" indent="0">
              <a:spcBef>
                <a:spcPts val="1236"/>
              </a:spcBef>
              <a:buClr>
                <a:schemeClr val="dk1"/>
              </a:buClr>
              <a:buSzPts val="1100"/>
              <a:buNone/>
            </a:pPr>
            <a:br>
              <a:rPr lang="en" sz="1082" dirty="0"/>
            </a:br>
            <a:endParaRPr sz="1082" dirty="0"/>
          </a:p>
          <a:p>
            <a:pPr marL="0" indent="0">
              <a:spcBef>
                <a:spcPts val="1236"/>
              </a:spcBef>
              <a:buClr>
                <a:schemeClr val="dk1"/>
              </a:buClr>
              <a:buSzPts val="1100"/>
              <a:buNone/>
            </a:pPr>
            <a:endParaRPr sz="1700" dirty="0">
              <a:solidFill>
                <a:srgbClr val="2E3D49"/>
              </a:solidFill>
              <a:latin typeface="Open Sans Light"/>
              <a:ea typeface="Open Sans Light"/>
              <a:cs typeface="Open Sans Light"/>
              <a:sym typeface="Open Sans Light"/>
            </a:endParaRPr>
          </a:p>
          <a:p>
            <a:pPr marL="0" indent="0">
              <a:spcBef>
                <a:spcPts val="1236"/>
              </a:spcBef>
              <a:buNone/>
            </a:pPr>
            <a:endParaRPr sz="1700" dirty="0">
              <a:solidFill>
                <a:srgbClr val="2E3D49"/>
              </a:solidFill>
              <a:latin typeface="Open Sans Light"/>
              <a:ea typeface="Open Sans Light"/>
              <a:cs typeface="Open Sans Light"/>
              <a:sym typeface="Open Sans Light"/>
            </a:endParaRPr>
          </a:p>
          <a:p>
            <a:pPr marL="0" indent="0">
              <a:spcBef>
                <a:spcPts val="1236"/>
              </a:spcBef>
              <a:spcAft>
                <a:spcPts val="1236"/>
              </a:spcAft>
              <a:buNone/>
            </a:pPr>
            <a:br>
              <a:rPr lang="en" sz="1082" dirty="0"/>
            </a:br>
            <a:endParaRPr sz="1082" dirty="0"/>
          </a:p>
        </p:txBody>
      </p:sp>
      <p:graphicFrame>
        <p:nvGraphicFramePr>
          <p:cNvPr id="3" name="Table 2">
            <a:extLst>
              <a:ext uri="{FF2B5EF4-FFF2-40B4-BE49-F238E27FC236}">
                <a16:creationId xmlns:a16="http://schemas.microsoft.com/office/drawing/2014/main" id="{2910F193-B882-3E92-8C6C-A42A37E000BA}"/>
              </a:ext>
            </a:extLst>
          </p:cNvPr>
          <p:cNvGraphicFramePr>
            <a:graphicFrameLocks noGrp="1"/>
          </p:cNvGraphicFramePr>
          <p:nvPr/>
        </p:nvGraphicFramePr>
        <p:xfrm>
          <a:off x="94841" y="3307989"/>
          <a:ext cx="7582718" cy="4724182"/>
        </p:xfrm>
        <a:graphic>
          <a:graphicData uri="http://schemas.openxmlformats.org/drawingml/2006/table">
            <a:tbl>
              <a:tblPr/>
              <a:tblGrid>
                <a:gridCol w="1222288">
                  <a:extLst>
                    <a:ext uri="{9D8B030D-6E8A-4147-A177-3AD203B41FA5}">
                      <a16:colId xmlns:a16="http://schemas.microsoft.com/office/drawing/2014/main" val="3262124093"/>
                    </a:ext>
                  </a:extLst>
                </a:gridCol>
                <a:gridCol w="725909">
                  <a:extLst>
                    <a:ext uri="{9D8B030D-6E8A-4147-A177-3AD203B41FA5}">
                      <a16:colId xmlns:a16="http://schemas.microsoft.com/office/drawing/2014/main" val="2344256294"/>
                    </a:ext>
                  </a:extLst>
                </a:gridCol>
                <a:gridCol w="827085">
                  <a:extLst>
                    <a:ext uri="{9D8B030D-6E8A-4147-A177-3AD203B41FA5}">
                      <a16:colId xmlns:a16="http://schemas.microsoft.com/office/drawing/2014/main" val="2553563364"/>
                    </a:ext>
                  </a:extLst>
                </a:gridCol>
                <a:gridCol w="1150167">
                  <a:extLst>
                    <a:ext uri="{9D8B030D-6E8A-4147-A177-3AD203B41FA5}">
                      <a16:colId xmlns:a16="http://schemas.microsoft.com/office/drawing/2014/main" val="1610364475"/>
                    </a:ext>
                  </a:extLst>
                </a:gridCol>
                <a:gridCol w="1098473">
                  <a:extLst>
                    <a:ext uri="{9D8B030D-6E8A-4147-A177-3AD203B41FA5}">
                      <a16:colId xmlns:a16="http://schemas.microsoft.com/office/drawing/2014/main" val="3460601215"/>
                    </a:ext>
                  </a:extLst>
                </a:gridCol>
                <a:gridCol w="731022">
                  <a:extLst>
                    <a:ext uri="{9D8B030D-6E8A-4147-A177-3AD203B41FA5}">
                      <a16:colId xmlns:a16="http://schemas.microsoft.com/office/drawing/2014/main" val="2316780245"/>
                    </a:ext>
                  </a:extLst>
                </a:gridCol>
                <a:gridCol w="554556">
                  <a:extLst>
                    <a:ext uri="{9D8B030D-6E8A-4147-A177-3AD203B41FA5}">
                      <a16:colId xmlns:a16="http://schemas.microsoft.com/office/drawing/2014/main" val="1940840997"/>
                    </a:ext>
                  </a:extLst>
                </a:gridCol>
                <a:gridCol w="636609">
                  <a:extLst>
                    <a:ext uri="{9D8B030D-6E8A-4147-A177-3AD203B41FA5}">
                      <a16:colId xmlns:a16="http://schemas.microsoft.com/office/drawing/2014/main" val="1260966861"/>
                    </a:ext>
                  </a:extLst>
                </a:gridCol>
                <a:gridCol w="636609">
                  <a:extLst>
                    <a:ext uri="{9D8B030D-6E8A-4147-A177-3AD203B41FA5}">
                      <a16:colId xmlns:a16="http://schemas.microsoft.com/office/drawing/2014/main" val="1368092079"/>
                    </a:ext>
                  </a:extLst>
                </a:gridCol>
              </a:tblGrid>
              <a:tr h="728682">
                <a:tc>
                  <a:txBody>
                    <a:bodyPr/>
                    <a:lstStyle/>
                    <a:p>
                      <a:pPr algn="l" rtl="0" fontAlgn="ctr"/>
                      <a:r>
                        <a:rPr lang="en-US" sz="1200" b="0" i="0" u="none" strike="noStrike" dirty="0">
                          <a:solidFill>
                            <a:srgbClr val="FFFFFF"/>
                          </a:solidFill>
                          <a:effectLst/>
                          <a:latin typeface="Open Sans" panose="020B0606030504020204" pitchFamily="34" charset="0"/>
                        </a:rPr>
                        <a:t>Ad </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Cost</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Clicks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Impressions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dirty="0">
                          <a:solidFill>
                            <a:srgbClr val="FFFFFF"/>
                          </a:solidFill>
                          <a:effectLst/>
                          <a:latin typeface="Open Sans" panose="020B0606030504020204" pitchFamily="34" charset="0"/>
                        </a:rPr>
                        <a:t>Conversions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CPC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CTR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extLst>
                  <a:ext uri="{0D108BD9-81ED-4DB2-BD59-A6C34878D82A}">
                    <a16:rowId xmlns:a16="http://schemas.microsoft.com/office/drawing/2014/main" val="1559267553"/>
                  </a:ext>
                </a:extLst>
              </a:tr>
              <a:tr h="998875">
                <a:tc>
                  <a:txBody>
                    <a:bodyPr/>
                    <a:lstStyle/>
                    <a:p>
                      <a:pPr algn="l" rtl="0" fontAlgn="ctr"/>
                      <a:r>
                        <a:rPr lang="en-US" sz="1200" b="0" i="1" u="none" strike="noStrike">
                          <a:solidFill>
                            <a:srgbClr val="000000"/>
                          </a:solidFill>
                          <a:effectLst/>
                          <a:latin typeface="Open Sans" panose="020B0606030504020204" pitchFamily="34" charset="0"/>
                        </a:rPr>
                        <a:t>Ad Group 1, Ad 1</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$458.25 </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991</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40163</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97</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rial" panose="020B0604020202020204" pitchFamily="34" charset="0"/>
                        </a:rPr>
                        <a:t>$0.46 </a:t>
                      </a:r>
                    </a:p>
                  </a:txBody>
                  <a:tcPr marL="7360" marR="7360" marT="7360" marB="0" anchor="ctr">
                    <a:lnL w="6350" cap="flat" cmpd="sng" algn="ctr">
                      <a:solidFill>
                        <a:srgbClr val="CCCCCC"/>
                      </a:solidFill>
                      <a:prstDash val="solid"/>
                      <a:round/>
                      <a:headEnd type="none" w="med" len="med"/>
                      <a:tailEnd type="none" w="med" len="med"/>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2.47%</a:t>
                      </a:r>
                    </a:p>
                  </a:txBody>
                  <a:tcPr marL="7360" marR="7360" marT="7360" marB="0" anchor="ctr">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$4.72 </a:t>
                      </a:r>
                    </a:p>
                  </a:txBody>
                  <a:tcPr marL="7360" marR="7360" marT="7360" marB="0" anchor="ctr">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dirty="0">
                          <a:solidFill>
                            <a:srgbClr val="000000"/>
                          </a:solidFill>
                          <a:effectLst/>
                          <a:latin typeface="Arial" panose="020B0604020202020204" pitchFamily="34" charset="0"/>
                        </a:rPr>
                        <a:t>9.79%</a:t>
                      </a:r>
                    </a:p>
                  </a:txBody>
                  <a:tcPr marL="7360" marR="7360" marT="7360" marB="0" anchor="ctr">
                    <a:lnL>
                      <a:noFill/>
                    </a:lnL>
                    <a:lnR>
                      <a:noFill/>
                    </a:lnR>
                    <a:lnT w="6350" cap="flat" cmpd="sng" algn="ctr">
                      <a:solidFill>
                        <a:srgbClr val="CCCCCC"/>
                      </a:solidFill>
                      <a:prstDash val="solid"/>
                      <a:round/>
                      <a:headEnd type="none" w="med" len="med"/>
                      <a:tailEnd type="none" w="med" len="med"/>
                    </a:lnT>
                    <a:lnB>
                      <a:noFill/>
                    </a:lnB>
                  </a:tcPr>
                </a:tc>
                <a:extLst>
                  <a:ext uri="{0D108BD9-81ED-4DB2-BD59-A6C34878D82A}">
                    <a16:rowId xmlns:a16="http://schemas.microsoft.com/office/drawing/2014/main" val="110139201"/>
                  </a:ext>
                </a:extLst>
              </a:tr>
              <a:tr h="998875">
                <a:tc>
                  <a:txBody>
                    <a:bodyPr/>
                    <a:lstStyle/>
                    <a:p>
                      <a:pPr algn="l" rtl="0" fontAlgn="ctr"/>
                      <a:r>
                        <a:rPr lang="en-US" sz="1200" b="0" i="1" u="none" strike="noStrike">
                          <a:solidFill>
                            <a:srgbClr val="000000"/>
                          </a:solidFill>
                          <a:effectLst/>
                          <a:latin typeface="Open Sans" panose="020B0606030504020204" pitchFamily="34" charset="0"/>
                        </a:rPr>
                        <a:t>Ad Group 1, Ad 2</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$360.80 </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562</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32334</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dirty="0">
                          <a:solidFill>
                            <a:srgbClr val="000000"/>
                          </a:solidFill>
                          <a:effectLst/>
                          <a:latin typeface="Arial" panose="020B0604020202020204" pitchFamily="34" charset="0"/>
                        </a:rPr>
                        <a:t>36</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Arial" panose="020B0604020202020204" pitchFamily="34" charset="0"/>
                        </a:rPr>
                        <a:t>$0.64 </a:t>
                      </a:r>
                    </a:p>
                  </a:txBody>
                  <a:tcPr marL="7360" marR="7360" marT="7360" marB="0" anchor="ctr">
                    <a:lnL w="6350" cap="flat" cmpd="sng" algn="ctr">
                      <a:solidFill>
                        <a:srgbClr val="CCCCCC"/>
                      </a:solidFill>
                      <a:prstDash val="solid"/>
                      <a:round/>
                      <a:headEnd type="none" w="med" len="med"/>
                      <a:tailEnd type="none" w="med" len="med"/>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1.74%</a:t>
                      </a:r>
                    </a:p>
                  </a:txBody>
                  <a:tcPr marL="7360" marR="7360" marT="7360" marB="0" anchor="ctr">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$10.02 </a:t>
                      </a:r>
                    </a:p>
                  </a:txBody>
                  <a:tcPr marL="7360" marR="7360" marT="7360" marB="0" anchor="ctr">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6.41%</a:t>
                      </a:r>
                    </a:p>
                  </a:txBody>
                  <a:tcPr marL="7360" marR="7360" marT="7360" marB="0" anchor="ctr">
                    <a:lnL>
                      <a:noFill/>
                    </a:lnL>
                    <a:lnR>
                      <a:noFill/>
                    </a:lnR>
                    <a:lnT>
                      <a:noFill/>
                    </a:lnT>
                    <a:lnB>
                      <a:noFill/>
                    </a:lnB>
                  </a:tcPr>
                </a:tc>
                <a:extLst>
                  <a:ext uri="{0D108BD9-81ED-4DB2-BD59-A6C34878D82A}">
                    <a16:rowId xmlns:a16="http://schemas.microsoft.com/office/drawing/2014/main" val="2245838217"/>
                  </a:ext>
                </a:extLst>
              </a:tr>
              <a:tr h="998875">
                <a:tc>
                  <a:txBody>
                    <a:bodyPr/>
                    <a:lstStyle/>
                    <a:p>
                      <a:pPr algn="l" rtl="0" fontAlgn="ctr"/>
                      <a:r>
                        <a:rPr lang="en-US" sz="1200" b="0" i="1" u="none" strike="noStrike">
                          <a:solidFill>
                            <a:srgbClr val="000000"/>
                          </a:solidFill>
                          <a:effectLst/>
                          <a:latin typeface="Open Sans" panose="020B0606030504020204" pitchFamily="34" charset="0"/>
                        </a:rPr>
                        <a:t>Ad Group 2, Ad 1</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$335.60 </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619</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28827</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72</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Arial" panose="020B0604020202020204" pitchFamily="34" charset="0"/>
                        </a:rPr>
                        <a:t>$0.54 </a:t>
                      </a:r>
                    </a:p>
                  </a:txBody>
                  <a:tcPr marL="7360" marR="7360" marT="7360" marB="0" anchor="ctr">
                    <a:lnL w="6350" cap="flat" cmpd="sng" algn="ctr">
                      <a:solidFill>
                        <a:srgbClr val="CCCCCC"/>
                      </a:solidFill>
                      <a:prstDash val="solid"/>
                      <a:round/>
                      <a:headEnd type="none" w="med" len="med"/>
                      <a:tailEnd type="none" w="med" len="med"/>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2.15%</a:t>
                      </a:r>
                    </a:p>
                  </a:txBody>
                  <a:tcPr marL="7360" marR="7360" marT="7360" marB="0" anchor="ctr">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$4.66 </a:t>
                      </a:r>
                    </a:p>
                  </a:txBody>
                  <a:tcPr marL="7360" marR="7360" marT="7360" marB="0" anchor="ctr">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11.63%</a:t>
                      </a:r>
                    </a:p>
                  </a:txBody>
                  <a:tcPr marL="7360" marR="7360" marT="7360" marB="0" anchor="ctr">
                    <a:lnL>
                      <a:noFill/>
                    </a:lnL>
                    <a:lnR>
                      <a:noFill/>
                    </a:lnR>
                    <a:lnT>
                      <a:noFill/>
                    </a:lnT>
                    <a:lnB>
                      <a:noFill/>
                    </a:lnB>
                  </a:tcPr>
                </a:tc>
                <a:extLst>
                  <a:ext uri="{0D108BD9-81ED-4DB2-BD59-A6C34878D82A}">
                    <a16:rowId xmlns:a16="http://schemas.microsoft.com/office/drawing/2014/main" val="169423958"/>
                  </a:ext>
                </a:extLst>
              </a:tr>
              <a:tr h="998875">
                <a:tc>
                  <a:txBody>
                    <a:bodyPr/>
                    <a:lstStyle/>
                    <a:p>
                      <a:pPr algn="l" rtl="0" fontAlgn="ctr"/>
                      <a:r>
                        <a:rPr lang="en-US" sz="1200" b="0" i="1" u="none" strike="noStrike">
                          <a:solidFill>
                            <a:srgbClr val="000000"/>
                          </a:solidFill>
                          <a:effectLst/>
                          <a:latin typeface="Open Sans" panose="020B0606030504020204" pitchFamily="34" charset="0"/>
                        </a:rPr>
                        <a:t>Ad Group 2, Ad 2</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$159.35 </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219</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9932</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rtl="0" fontAlgn="ctr"/>
                      <a:r>
                        <a:rPr lang="en-US" sz="1200" b="0" i="0" u="none" strike="noStrike">
                          <a:solidFill>
                            <a:srgbClr val="000000"/>
                          </a:solidFill>
                          <a:effectLst/>
                          <a:latin typeface="Arial" panose="020B0604020202020204" pitchFamily="34" charset="0"/>
                        </a:rPr>
                        <a:t>16</a:t>
                      </a:r>
                    </a:p>
                  </a:txBody>
                  <a:tcPr marL="7360" marR="7360" marT="736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Arial" panose="020B0604020202020204" pitchFamily="34" charset="0"/>
                        </a:rPr>
                        <a:t>$0.73 </a:t>
                      </a:r>
                    </a:p>
                  </a:txBody>
                  <a:tcPr marL="7360" marR="7360" marT="7360" marB="0" anchor="ctr">
                    <a:lnL w="6350" cap="flat" cmpd="sng" algn="ctr">
                      <a:solidFill>
                        <a:srgbClr val="CCCCCC"/>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2.20%</a:t>
                      </a:r>
                    </a:p>
                  </a:txBody>
                  <a:tcPr marL="7360" marR="7360" marT="7360" marB="0" anchor="ctr">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$9.96 </a:t>
                      </a:r>
                    </a:p>
                  </a:txBody>
                  <a:tcPr marL="7360" marR="7360" marT="7360" marB="0" anchor="ctr">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7.31%</a:t>
                      </a:r>
                    </a:p>
                  </a:txBody>
                  <a:tcPr marL="7360" marR="7360" marT="7360" marB="0" anchor="ctr">
                    <a:lnL>
                      <a:noFill/>
                    </a:lnL>
                    <a:lnR>
                      <a:noFill/>
                    </a:lnR>
                    <a:lnT>
                      <a:noFill/>
                    </a:lnT>
                    <a:lnB>
                      <a:noFill/>
                    </a:lnB>
                  </a:tcPr>
                </a:tc>
                <a:extLst>
                  <a:ext uri="{0D108BD9-81ED-4DB2-BD59-A6C34878D82A}">
                    <a16:rowId xmlns:a16="http://schemas.microsoft.com/office/drawing/2014/main" val="367029358"/>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51"/>
          <p:cNvSpPr txBox="1">
            <a:spLocks noGrp="1"/>
          </p:cNvSpPr>
          <p:nvPr>
            <p:ph type="title"/>
          </p:nvPr>
        </p:nvSpPr>
        <p:spPr>
          <a:xfrm>
            <a:off x="0" y="2026228"/>
            <a:ext cx="7242695" cy="668795"/>
          </a:xfrm>
          <a:prstGeom prst="rect">
            <a:avLst/>
          </a:prstGeom>
        </p:spPr>
        <p:txBody>
          <a:bodyPr spcFirstLastPara="1" wrap="square" lIns="70647" tIns="70647" rIns="70647" bIns="70647" anchor="t" anchorCtr="0">
            <a:noAutofit/>
          </a:bodyPr>
          <a:lstStyle/>
          <a:p>
            <a:r>
              <a:rPr lang="en" sz="3091" b="1" dirty="0">
                <a:solidFill>
                  <a:srgbClr val="525C65"/>
                </a:solidFill>
              </a:rPr>
              <a:t>Key Results </a:t>
            </a:r>
            <a:r>
              <a:rPr lang="en" sz="3091" dirty="0">
                <a:solidFill>
                  <a:srgbClr val="525C65"/>
                </a:solidFill>
              </a:rPr>
              <a:t>(Keywords)</a:t>
            </a:r>
            <a:endParaRPr sz="3091" dirty="0">
              <a:solidFill>
                <a:srgbClr val="525C65"/>
              </a:solidFill>
            </a:endParaRPr>
          </a:p>
          <a:p>
            <a:pPr>
              <a:lnSpc>
                <a:spcPct val="115000"/>
              </a:lnSpc>
            </a:pPr>
            <a:endParaRPr b="1" dirty="0">
              <a:solidFill>
                <a:srgbClr val="525C65"/>
              </a:solidFill>
            </a:endParaRPr>
          </a:p>
          <a:p>
            <a:pPr>
              <a:lnSpc>
                <a:spcPct val="115000"/>
              </a:lnSpc>
            </a:pPr>
            <a:endParaRPr b="1" dirty="0">
              <a:solidFill>
                <a:srgbClr val="525C65"/>
              </a:solidFill>
            </a:endParaRPr>
          </a:p>
        </p:txBody>
      </p:sp>
      <p:graphicFrame>
        <p:nvGraphicFramePr>
          <p:cNvPr id="2" name="Table 1">
            <a:extLst>
              <a:ext uri="{FF2B5EF4-FFF2-40B4-BE49-F238E27FC236}">
                <a16:creationId xmlns:a16="http://schemas.microsoft.com/office/drawing/2014/main" id="{41D37F30-BF9D-AE36-25DE-F7DF14E2A199}"/>
              </a:ext>
            </a:extLst>
          </p:cNvPr>
          <p:cNvGraphicFramePr>
            <a:graphicFrameLocks noGrp="1"/>
          </p:cNvGraphicFramePr>
          <p:nvPr/>
        </p:nvGraphicFramePr>
        <p:xfrm>
          <a:off x="107930" y="2695022"/>
          <a:ext cx="7556535" cy="5167048"/>
        </p:xfrm>
        <a:graphic>
          <a:graphicData uri="http://schemas.openxmlformats.org/drawingml/2006/table">
            <a:tbl>
              <a:tblPr/>
              <a:tblGrid>
                <a:gridCol w="1108960">
                  <a:extLst>
                    <a:ext uri="{9D8B030D-6E8A-4147-A177-3AD203B41FA5}">
                      <a16:colId xmlns:a16="http://schemas.microsoft.com/office/drawing/2014/main" val="1239680042"/>
                    </a:ext>
                  </a:extLst>
                </a:gridCol>
                <a:gridCol w="601903">
                  <a:extLst>
                    <a:ext uri="{9D8B030D-6E8A-4147-A177-3AD203B41FA5}">
                      <a16:colId xmlns:a16="http://schemas.microsoft.com/office/drawing/2014/main" val="3813324520"/>
                    </a:ext>
                  </a:extLst>
                </a:gridCol>
                <a:gridCol w="484140">
                  <a:extLst>
                    <a:ext uri="{9D8B030D-6E8A-4147-A177-3AD203B41FA5}">
                      <a16:colId xmlns:a16="http://schemas.microsoft.com/office/drawing/2014/main" val="2413529666"/>
                    </a:ext>
                  </a:extLst>
                </a:gridCol>
                <a:gridCol w="507077">
                  <a:extLst>
                    <a:ext uri="{9D8B030D-6E8A-4147-A177-3AD203B41FA5}">
                      <a16:colId xmlns:a16="http://schemas.microsoft.com/office/drawing/2014/main" val="460039491"/>
                    </a:ext>
                  </a:extLst>
                </a:gridCol>
                <a:gridCol w="722899">
                  <a:extLst>
                    <a:ext uri="{9D8B030D-6E8A-4147-A177-3AD203B41FA5}">
                      <a16:colId xmlns:a16="http://schemas.microsoft.com/office/drawing/2014/main" val="3883500873"/>
                    </a:ext>
                  </a:extLst>
                </a:gridCol>
                <a:gridCol w="572722">
                  <a:extLst>
                    <a:ext uri="{9D8B030D-6E8A-4147-A177-3AD203B41FA5}">
                      <a16:colId xmlns:a16="http://schemas.microsoft.com/office/drawing/2014/main" val="1988683353"/>
                    </a:ext>
                  </a:extLst>
                </a:gridCol>
                <a:gridCol w="395426">
                  <a:extLst>
                    <a:ext uri="{9D8B030D-6E8A-4147-A177-3AD203B41FA5}">
                      <a16:colId xmlns:a16="http://schemas.microsoft.com/office/drawing/2014/main" val="771837289"/>
                    </a:ext>
                  </a:extLst>
                </a:gridCol>
                <a:gridCol w="395426">
                  <a:extLst>
                    <a:ext uri="{9D8B030D-6E8A-4147-A177-3AD203B41FA5}">
                      <a16:colId xmlns:a16="http://schemas.microsoft.com/office/drawing/2014/main" val="3868759296"/>
                    </a:ext>
                  </a:extLst>
                </a:gridCol>
                <a:gridCol w="395426">
                  <a:extLst>
                    <a:ext uri="{9D8B030D-6E8A-4147-A177-3AD203B41FA5}">
                      <a16:colId xmlns:a16="http://schemas.microsoft.com/office/drawing/2014/main" val="1044956402"/>
                    </a:ext>
                  </a:extLst>
                </a:gridCol>
                <a:gridCol w="395426">
                  <a:extLst>
                    <a:ext uri="{9D8B030D-6E8A-4147-A177-3AD203B41FA5}">
                      <a16:colId xmlns:a16="http://schemas.microsoft.com/office/drawing/2014/main" val="2895833123"/>
                    </a:ext>
                  </a:extLst>
                </a:gridCol>
                <a:gridCol w="395426">
                  <a:extLst>
                    <a:ext uri="{9D8B030D-6E8A-4147-A177-3AD203B41FA5}">
                      <a16:colId xmlns:a16="http://schemas.microsoft.com/office/drawing/2014/main" val="3297829730"/>
                    </a:ext>
                  </a:extLst>
                </a:gridCol>
                <a:gridCol w="395426">
                  <a:extLst>
                    <a:ext uri="{9D8B030D-6E8A-4147-A177-3AD203B41FA5}">
                      <a16:colId xmlns:a16="http://schemas.microsoft.com/office/drawing/2014/main" val="2689161881"/>
                    </a:ext>
                  </a:extLst>
                </a:gridCol>
                <a:gridCol w="395426">
                  <a:extLst>
                    <a:ext uri="{9D8B030D-6E8A-4147-A177-3AD203B41FA5}">
                      <a16:colId xmlns:a16="http://schemas.microsoft.com/office/drawing/2014/main" val="3829189051"/>
                    </a:ext>
                  </a:extLst>
                </a:gridCol>
                <a:gridCol w="395426">
                  <a:extLst>
                    <a:ext uri="{9D8B030D-6E8A-4147-A177-3AD203B41FA5}">
                      <a16:colId xmlns:a16="http://schemas.microsoft.com/office/drawing/2014/main" val="830647094"/>
                    </a:ext>
                  </a:extLst>
                </a:gridCol>
                <a:gridCol w="395426">
                  <a:extLst>
                    <a:ext uri="{9D8B030D-6E8A-4147-A177-3AD203B41FA5}">
                      <a16:colId xmlns:a16="http://schemas.microsoft.com/office/drawing/2014/main" val="968297337"/>
                    </a:ext>
                  </a:extLst>
                </a:gridCol>
              </a:tblGrid>
              <a:tr h="1291762">
                <a:tc>
                  <a:txBody>
                    <a:bodyPr/>
                    <a:lstStyle/>
                    <a:p>
                      <a:pPr algn="l" fontAlgn="b"/>
                      <a:r>
                        <a:rPr lang="en-US" sz="1100" u="none" strike="noStrike" dirty="0">
                          <a:effectLst/>
                        </a:rPr>
                        <a:t>Search keyword</a:t>
                      </a:r>
                      <a:endParaRPr lang="en-US" sz="1100" b="1" i="0" u="none" strike="noStrike" dirty="0">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Status</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dirty="0">
                          <a:effectLst/>
                        </a:rPr>
                        <a:t>Match Type</a:t>
                      </a:r>
                      <a:endParaRPr lang="en-US" sz="1100" b="1" i="0" u="none" strike="noStrike" dirty="0">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Campaign</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Ad group</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dirty="0">
                          <a:effectLst/>
                        </a:rPr>
                        <a:t>Keyword max CPC</a:t>
                      </a:r>
                      <a:endParaRPr lang="en-US" sz="1100" b="1" i="0" u="none" strike="noStrike" dirty="0">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Currency</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dirty="0">
                          <a:effectLst/>
                        </a:rPr>
                        <a:t>Cost</a:t>
                      </a:r>
                      <a:endParaRPr lang="en-US" sz="1100" b="1" i="0" u="none" strike="noStrike" dirty="0">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Clicks</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Impressions</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Conversions</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CPC</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CTR</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C/C</a:t>
                      </a:r>
                      <a:endParaRPr lang="en-US" sz="1100" b="1"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CR</a:t>
                      </a:r>
                      <a:endParaRPr lang="en-US" sz="1100" b="1" i="0" u="none" strike="noStrike">
                        <a:solidFill>
                          <a:srgbClr val="000000"/>
                        </a:solidFill>
                        <a:effectLst/>
                        <a:latin typeface="Arial" panose="020B0604020202020204" pitchFamily="34" charset="0"/>
                      </a:endParaRPr>
                    </a:p>
                  </a:txBody>
                  <a:tcPr marL="4308" marR="4308" marT="4308" marB="0" anchor="b"/>
                </a:tc>
                <a:extLst>
                  <a:ext uri="{0D108BD9-81ED-4DB2-BD59-A6C34878D82A}">
                    <a16:rowId xmlns:a16="http://schemas.microsoft.com/office/drawing/2014/main" val="3218471325"/>
                  </a:ext>
                </a:extLst>
              </a:tr>
              <a:tr h="1291762">
                <a:tc>
                  <a:txBody>
                    <a:bodyPr/>
                    <a:lstStyle/>
                    <a:p>
                      <a:pPr algn="l" fontAlgn="b"/>
                      <a:r>
                        <a:rPr lang="en-US" sz="1100" u="none" strike="noStrike">
                          <a:effectLst/>
                        </a:rPr>
                        <a:t>+Online marketing +course</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Eligible</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dirty="0">
                          <a:effectLst/>
                        </a:rPr>
                        <a:t>Broad</a:t>
                      </a:r>
                      <a:endParaRPr lang="en-US" sz="1100" b="0" i="0" u="none" strike="noStrike" dirty="0">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Udacity_DMND</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dirty="0">
                          <a:effectLst/>
                        </a:rPr>
                        <a:t>Interest Digital Marketing</a:t>
                      </a:r>
                      <a:endParaRPr lang="en-US" sz="1100" b="0" i="0" u="none" strike="noStrike" dirty="0">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dirty="0">
                          <a:effectLst/>
                        </a:rPr>
                        <a:t>$1.45</a:t>
                      </a:r>
                      <a:endParaRPr lang="en-US" sz="1100" b="0" i="0" u="none" strike="noStrike" dirty="0">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USD</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$317.10</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534</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26639</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65</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dirty="0">
                          <a:effectLst/>
                        </a:rPr>
                        <a:t> $          0.59 </a:t>
                      </a:r>
                      <a:endParaRPr lang="en-US" sz="1100" b="0" i="0" u="none" strike="noStrike" dirty="0">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2.00%</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 $          4.88 </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12.17%</a:t>
                      </a:r>
                      <a:endParaRPr lang="en-US" sz="1100" b="0" i="0" u="none" strike="noStrike">
                        <a:solidFill>
                          <a:srgbClr val="000000"/>
                        </a:solidFill>
                        <a:effectLst/>
                        <a:latin typeface="Arial" panose="020B0604020202020204" pitchFamily="34" charset="0"/>
                      </a:endParaRPr>
                    </a:p>
                  </a:txBody>
                  <a:tcPr marL="4308" marR="4308" marT="4308" marB="0" anchor="b"/>
                </a:tc>
                <a:extLst>
                  <a:ext uri="{0D108BD9-81ED-4DB2-BD59-A6C34878D82A}">
                    <a16:rowId xmlns:a16="http://schemas.microsoft.com/office/drawing/2014/main" val="3533313561"/>
                  </a:ext>
                </a:extLst>
              </a:tr>
              <a:tr h="1291762">
                <a:tc>
                  <a:txBody>
                    <a:bodyPr/>
                    <a:lstStyle/>
                    <a:p>
                      <a:pPr algn="l" fontAlgn="b"/>
                      <a:r>
                        <a:rPr lang="en-US" sz="1100" u="none" strike="noStrike" dirty="0">
                          <a:effectLst/>
                        </a:rPr>
                        <a:t>+Social media marketing +course</a:t>
                      </a:r>
                      <a:endParaRPr lang="en-US" sz="1100" b="0" i="0" u="none" strike="noStrike" dirty="0">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Eligible</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Broad</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Udacity_DMND</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Interest Digital Marketing</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$1.45</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USD</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$36.00</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66</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912</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10</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 $          0.55 </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7.24%</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 $          3.60 </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15.15%</a:t>
                      </a:r>
                      <a:endParaRPr lang="en-US" sz="1100" b="0" i="0" u="none" strike="noStrike">
                        <a:solidFill>
                          <a:srgbClr val="000000"/>
                        </a:solidFill>
                        <a:effectLst/>
                        <a:latin typeface="Arial" panose="020B0604020202020204" pitchFamily="34" charset="0"/>
                      </a:endParaRPr>
                    </a:p>
                  </a:txBody>
                  <a:tcPr marL="4308" marR="4308" marT="4308" marB="0" anchor="b"/>
                </a:tc>
                <a:extLst>
                  <a:ext uri="{0D108BD9-81ED-4DB2-BD59-A6C34878D82A}">
                    <a16:rowId xmlns:a16="http://schemas.microsoft.com/office/drawing/2014/main" val="3686745692"/>
                  </a:ext>
                </a:extLst>
              </a:tr>
              <a:tr h="1291762">
                <a:tc>
                  <a:txBody>
                    <a:bodyPr/>
                    <a:lstStyle/>
                    <a:p>
                      <a:pPr algn="l" fontAlgn="b"/>
                      <a:r>
                        <a:rPr lang="en-US" sz="1100" u="none" strike="noStrike">
                          <a:effectLst/>
                        </a:rPr>
                        <a:t>+Digital marketing certificate</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Eligible</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Broad</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Udacity_DMND</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Interest Digital Marketing</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$1.45</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l" fontAlgn="b"/>
                      <a:r>
                        <a:rPr lang="en-US" sz="1100" u="none" strike="noStrike">
                          <a:effectLst/>
                        </a:rPr>
                        <a:t>USD</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$23.10</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dirty="0">
                          <a:effectLst/>
                        </a:rPr>
                        <a:t>48</a:t>
                      </a:r>
                      <a:endParaRPr lang="en-US" sz="1100" b="0" i="0" u="none" strike="noStrike" dirty="0">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dirty="0">
                          <a:effectLst/>
                        </a:rPr>
                        <a:t>894</a:t>
                      </a:r>
                      <a:endParaRPr lang="en-US" sz="1100" b="0" i="0" u="none" strike="noStrike" dirty="0">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8</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 $          0.48 </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5.37%</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a:effectLst/>
                        </a:rPr>
                        <a:t> $          3.08 </a:t>
                      </a:r>
                      <a:endParaRPr lang="en-US" sz="1100" b="0" i="0" u="none" strike="noStrike">
                        <a:solidFill>
                          <a:srgbClr val="000000"/>
                        </a:solidFill>
                        <a:effectLst/>
                        <a:latin typeface="Arial" panose="020B0604020202020204" pitchFamily="34" charset="0"/>
                      </a:endParaRPr>
                    </a:p>
                  </a:txBody>
                  <a:tcPr marL="4308" marR="4308" marT="4308" marB="0" anchor="b"/>
                </a:tc>
                <a:tc>
                  <a:txBody>
                    <a:bodyPr/>
                    <a:lstStyle/>
                    <a:p>
                      <a:pPr algn="r" fontAlgn="b"/>
                      <a:r>
                        <a:rPr lang="en-US" sz="1100" u="none" strike="noStrike" dirty="0">
                          <a:effectLst/>
                        </a:rPr>
                        <a:t>15.63%</a:t>
                      </a:r>
                      <a:endParaRPr lang="en-US" sz="1100" b="0" i="0" u="none" strike="noStrike" dirty="0">
                        <a:solidFill>
                          <a:srgbClr val="000000"/>
                        </a:solidFill>
                        <a:effectLst/>
                        <a:latin typeface="Arial" panose="020B0604020202020204" pitchFamily="34" charset="0"/>
                      </a:endParaRPr>
                    </a:p>
                  </a:txBody>
                  <a:tcPr marL="4308" marR="4308" marT="4308" marB="0" anchor="b"/>
                </a:tc>
                <a:extLst>
                  <a:ext uri="{0D108BD9-81ED-4DB2-BD59-A6C34878D82A}">
                    <a16:rowId xmlns:a16="http://schemas.microsoft.com/office/drawing/2014/main" val="23743336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708CF-9BB3-827E-3B80-2B2D11EF6BCD}"/>
              </a:ext>
            </a:extLst>
          </p:cNvPr>
          <p:cNvSpPr>
            <a:spLocks noGrp="1"/>
          </p:cNvSpPr>
          <p:nvPr>
            <p:ph type="title"/>
          </p:nvPr>
        </p:nvSpPr>
        <p:spPr>
          <a:xfrm>
            <a:off x="0" y="0"/>
            <a:ext cx="7242600" cy="1119900"/>
          </a:xfrm>
        </p:spPr>
        <p:txBody>
          <a:bodyPr/>
          <a:lstStyle/>
          <a:p>
            <a:pPr algn="ctr"/>
            <a:r>
              <a:rPr lang="en-US" b="1" dirty="0"/>
              <a:t>VALUE PROPOSITION</a:t>
            </a:r>
          </a:p>
        </p:txBody>
      </p:sp>
      <p:sp>
        <p:nvSpPr>
          <p:cNvPr id="3" name="Text Placeholder 2">
            <a:extLst>
              <a:ext uri="{FF2B5EF4-FFF2-40B4-BE49-F238E27FC236}">
                <a16:creationId xmlns:a16="http://schemas.microsoft.com/office/drawing/2014/main" id="{67F4ADEA-9405-FA16-1147-96B483A4EA4B}"/>
              </a:ext>
            </a:extLst>
          </p:cNvPr>
          <p:cNvSpPr>
            <a:spLocks noGrp="1"/>
          </p:cNvSpPr>
          <p:nvPr>
            <p:ph type="body" idx="1"/>
          </p:nvPr>
        </p:nvSpPr>
        <p:spPr>
          <a:xfrm>
            <a:off x="69002" y="1600586"/>
            <a:ext cx="7703398" cy="8457814"/>
          </a:xfrm>
        </p:spPr>
        <p:txBody>
          <a:bodyPr/>
          <a:lstStyle/>
          <a:p>
            <a:pPr>
              <a:lnSpc>
                <a:spcPct val="150000"/>
              </a:lnSpc>
            </a:pPr>
            <a:r>
              <a:rPr lang="en-US" b="1" dirty="0"/>
              <a:t>FOR 	</a:t>
            </a:r>
            <a:r>
              <a:rPr lang="en-US" dirty="0"/>
              <a:t>Individuals interested in acquiring Digital 				Marketing skills.</a:t>
            </a:r>
          </a:p>
          <a:p>
            <a:pPr marL="114300" indent="0">
              <a:lnSpc>
                <a:spcPct val="150000"/>
              </a:lnSpc>
              <a:buNone/>
            </a:pPr>
            <a:endParaRPr lang="en-US" b="1" dirty="0"/>
          </a:p>
          <a:p>
            <a:pPr>
              <a:lnSpc>
                <a:spcPct val="150000"/>
              </a:lnSpc>
            </a:pPr>
            <a:r>
              <a:rPr lang="en-US" b="1" dirty="0"/>
              <a:t>WHO	</a:t>
            </a:r>
            <a:r>
              <a:rPr lang="en-US" dirty="0"/>
              <a:t>Need a 360 degree knowledge and certification in 			Digital Marketing.</a:t>
            </a:r>
          </a:p>
          <a:p>
            <a:pPr marL="114300" indent="0">
              <a:lnSpc>
                <a:spcPct val="150000"/>
              </a:lnSpc>
              <a:buNone/>
            </a:pPr>
            <a:endParaRPr lang="en-US" b="1" dirty="0"/>
          </a:p>
          <a:p>
            <a:pPr>
              <a:lnSpc>
                <a:spcPct val="150000"/>
              </a:lnSpc>
            </a:pPr>
            <a:r>
              <a:rPr lang="en-US" b="1" dirty="0"/>
              <a:t>OUR	</a:t>
            </a:r>
            <a:r>
              <a:rPr lang="en-US" dirty="0"/>
              <a:t>Digital Marketing Nanodegree Program.</a:t>
            </a:r>
          </a:p>
          <a:p>
            <a:pPr marL="114300" indent="0">
              <a:lnSpc>
                <a:spcPct val="150000"/>
              </a:lnSpc>
              <a:buNone/>
            </a:pPr>
            <a:endParaRPr lang="en-US" b="1" dirty="0"/>
          </a:p>
          <a:p>
            <a:pPr>
              <a:lnSpc>
                <a:spcPct val="150000"/>
              </a:lnSpc>
            </a:pPr>
            <a:r>
              <a:rPr lang="en-US" b="1" dirty="0"/>
              <a:t>THAT	</a:t>
            </a:r>
            <a:r>
              <a:rPr lang="en-US" dirty="0"/>
              <a:t>Offers comprehensive content anchored by 			industry experts.</a:t>
            </a:r>
          </a:p>
          <a:p>
            <a:pPr marL="114300" indent="0">
              <a:lnSpc>
                <a:spcPct val="150000"/>
              </a:lnSpc>
              <a:buNone/>
            </a:pPr>
            <a:endParaRPr lang="en-US" b="1" dirty="0"/>
          </a:p>
          <a:p>
            <a:pPr>
              <a:lnSpc>
                <a:spcPct val="150000"/>
              </a:lnSpc>
            </a:pPr>
            <a:r>
              <a:rPr lang="en-US" b="1" dirty="0"/>
              <a:t>UNLIKE	</a:t>
            </a:r>
            <a:r>
              <a:rPr lang="en-US" dirty="0"/>
              <a:t>Marketing Course in Udemy</a:t>
            </a:r>
          </a:p>
          <a:p>
            <a:pPr marL="114300" indent="0">
              <a:lnSpc>
                <a:spcPct val="150000"/>
              </a:lnSpc>
              <a:buNone/>
            </a:pPr>
            <a:endParaRPr lang="en-US" b="1" dirty="0"/>
          </a:p>
          <a:p>
            <a:pPr>
              <a:lnSpc>
                <a:spcPct val="150000"/>
              </a:lnSpc>
            </a:pPr>
            <a:r>
              <a:rPr lang="en-US" b="1" dirty="0"/>
              <a:t>OUR OFFER 	</a:t>
            </a:r>
            <a:r>
              <a:rPr lang="en-US" dirty="0"/>
              <a:t>Includes a 360 degree knowledge accompanied with 		comprehensive industry led practical in Digital 			Marketing that provides learners the capacity to 			freelance or get hired by top companies in the world.</a:t>
            </a:r>
          </a:p>
        </p:txBody>
      </p:sp>
    </p:spTree>
    <p:extLst>
      <p:ext uri="{BB962C8B-B14F-4D97-AF65-F5344CB8AC3E}">
        <p14:creationId xmlns:p14="http://schemas.microsoft.com/office/powerpoint/2010/main" val="7496905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2"/>
          <p:cNvSpPr txBox="1">
            <a:spLocks noGrp="1"/>
          </p:cNvSpPr>
          <p:nvPr>
            <p:ph type="title"/>
          </p:nvPr>
        </p:nvSpPr>
        <p:spPr>
          <a:xfrm>
            <a:off x="264945" y="2545873"/>
            <a:ext cx="7242695" cy="668795"/>
          </a:xfrm>
          <a:prstGeom prst="rect">
            <a:avLst/>
          </a:prstGeom>
        </p:spPr>
        <p:txBody>
          <a:bodyPr spcFirstLastPara="1" wrap="square" lIns="70647" tIns="70647" rIns="70647" bIns="70647" anchor="t" anchorCtr="0">
            <a:noAutofit/>
          </a:bodyPr>
          <a:lstStyle/>
          <a:p>
            <a:r>
              <a:rPr lang="en" sz="3091" b="1">
                <a:solidFill>
                  <a:srgbClr val="525C65"/>
                </a:solidFill>
              </a:rPr>
              <a:t>Campaign Evaluation</a:t>
            </a:r>
            <a:endParaRPr sz="3091" b="1">
              <a:solidFill>
                <a:srgbClr val="525C65"/>
              </a:solidFill>
            </a:endParaRPr>
          </a:p>
          <a:p>
            <a:pPr>
              <a:lnSpc>
                <a:spcPct val="115000"/>
              </a:lnSpc>
            </a:pPr>
            <a:endParaRPr b="1">
              <a:solidFill>
                <a:srgbClr val="525C65"/>
              </a:solidFill>
            </a:endParaRPr>
          </a:p>
          <a:p>
            <a:pPr>
              <a:lnSpc>
                <a:spcPct val="115000"/>
              </a:lnSpc>
            </a:pPr>
            <a:endParaRPr b="1">
              <a:solidFill>
                <a:srgbClr val="525C65"/>
              </a:solidFill>
            </a:endParaRPr>
          </a:p>
        </p:txBody>
      </p:sp>
      <p:sp>
        <p:nvSpPr>
          <p:cNvPr id="227" name="Google Shape;227;p52"/>
          <p:cNvSpPr txBox="1">
            <a:spLocks noGrp="1"/>
          </p:cNvSpPr>
          <p:nvPr>
            <p:ph type="body" idx="1"/>
          </p:nvPr>
        </p:nvSpPr>
        <p:spPr>
          <a:xfrm>
            <a:off x="264949" y="3214662"/>
            <a:ext cx="7293232" cy="4146764"/>
          </a:xfrm>
          <a:prstGeom prst="rect">
            <a:avLst/>
          </a:prstGeom>
        </p:spPr>
        <p:txBody>
          <a:bodyPr spcFirstLastPara="1" wrap="square" lIns="70647" tIns="70647" rIns="70647" bIns="70647" anchor="t" anchorCtr="0">
            <a:noAutofit/>
          </a:bodyPr>
          <a:lstStyle/>
          <a:p>
            <a:pPr marL="0" indent="0">
              <a:buNone/>
            </a:pPr>
            <a:r>
              <a:rPr lang="en" sz="1700" b="1">
                <a:solidFill>
                  <a:srgbClr val="02B4E5"/>
                </a:solidFill>
              </a:rPr>
              <a:t>Evaluate how successful the campaign was, based on the marketing objective</a:t>
            </a:r>
            <a:endParaRPr sz="1700" b="1">
              <a:solidFill>
                <a:srgbClr val="02B4E5"/>
              </a:solidFill>
            </a:endParaRPr>
          </a:p>
          <a:p>
            <a:pPr>
              <a:spcBef>
                <a:spcPts val="1236"/>
              </a:spcBef>
              <a:buFont typeface="Open Sans Light"/>
              <a:buChar char="●"/>
            </a:pPr>
            <a:r>
              <a:rPr lang="en">
                <a:latin typeface="Open Sans Light"/>
                <a:ea typeface="Open Sans Light"/>
                <a:cs typeface="Open Sans Light"/>
                <a:sym typeface="Open Sans Light"/>
              </a:rPr>
              <a:t>Feel free to use “bullet points” for your analysis and add as many slides as you need.</a:t>
            </a:r>
            <a:endParaRPr>
              <a:latin typeface="Open Sans Light"/>
              <a:ea typeface="Open Sans Light"/>
              <a:cs typeface="Open Sans Light"/>
              <a:sym typeface="Open Sans Light"/>
            </a:endParaRPr>
          </a:p>
          <a:p>
            <a:pPr>
              <a:buFont typeface="Open Sans Light"/>
              <a:buChar char="●"/>
            </a:pPr>
            <a:r>
              <a:rPr lang="en">
                <a:latin typeface="Open Sans Light"/>
                <a:ea typeface="Open Sans Light"/>
                <a:cs typeface="Open Sans Light"/>
                <a:sym typeface="Open Sans Light"/>
              </a:rPr>
              <a:t>Include the following information in your answer (you can also review Lesson 6 in the SEM course for some additional guidance):</a:t>
            </a:r>
            <a:endParaRPr>
              <a:latin typeface="Open Sans Light"/>
              <a:ea typeface="Open Sans Light"/>
              <a:cs typeface="Open Sans Light"/>
              <a:sym typeface="Open Sans Light"/>
            </a:endParaRPr>
          </a:p>
          <a:p>
            <a:pPr lvl="1" indent="-264959">
              <a:spcBef>
                <a:spcPts val="0"/>
              </a:spcBef>
              <a:buSzPts val="1800"/>
              <a:buFont typeface="Open Sans Light"/>
              <a:buChar char="○"/>
            </a:pPr>
            <a:r>
              <a:rPr lang="en" sz="1391">
                <a:latin typeface="Open Sans Light"/>
                <a:ea typeface="Open Sans Light"/>
                <a:cs typeface="Open Sans Light"/>
                <a:sym typeface="Open Sans Light"/>
              </a:rPr>
              <a:t>The campaign’s return on investment (ROI), including identification of whether the campaign was ROI-positive or ROI-negative</a:t>
            </a:r>
            <a:endParaRPr sz="1391">
              <a:latin typeface="Open Sans Light"/>
              <a:ea typeface="Open Sans Light"/>
              <a:cs typeface="Open Sans Light"/>
              <a:sym typeface="Open Sans Light"/>
            </a:endParaRPr>
          </a:p>
          <a:p>
            <a:pPr lvl="2" indent="-264959">
              <a:spcBef>
                <a:spcPts val="0"/>
              </a:spcBef>
              <a:buSzPts val="1800"/>
              <a:buFont typeface="Open Sans Light"/>
              <a:buChar char="■"/>
            </a:pPr>
            <a:r>
              <a:rPr lang="en" sz="1391">
                <a:latin typeface="Open Sans Light"/>
                <a:ea typeface="Open Sans Light"/>
                <a:cs typeface="Open Sans Light"/>
                <a:sym typeface="Open Sans Light"/>
              </a:rPr>
              <a:t>ROI = (total conversion value - total cost)/total cost</a:t>
            </a:r>
            <a:endParaRPr sz="1391">
              <a:latin typeface="Open Sans Light"/>
              <a:ea typeface="Open Sans Light"/>
              <a:cs typeface="Open Sans Light"/>
              <a:sym typeface="Open Sans Light"/>
            </a:endParaRPr>
          </a:p>
          <a:p>
            <a:pPr lvl="1" indent="-264959">
              <a:spcBef>
                <a:spcPts val="0"/>
              </a:spcBef>
              <a:buSzPts val="1800"/>
              <a:buFont typeface="Open Sans Light"/>
              <a:buChar char="○"/>
            </a:pPr>
            <a:r>
              <a:rPr lang="en" sz="1391">
                <a:latin typeface="Open Sans Light"/>
                <a:ea typeface="Open Sans Light"/>
                <a:cs typeface="Open Sans Light"/>
                <a:sym typeface="Open Sans Light"/>
              </a:rPr>
              <a:t>Identify and calculate at least three relevant KPIs at the campaign, ad group, ad, and keyword level</a:t>
            </a:r>
            <a:endParaRPr sz="1391">
              <a:latin typeface="Open Sans Light"/>
              <a:ea typeface="Open Sans Light"/>
              <a:cs typeface="Open Sans Light"/>
              <a:sym typeface="Open Sans Light"/>
            </a:endParaRPr>
          </a:p>
          <a:p>
            <a:pPr lvl="1" indent="-264959">
              <a:spcBef>
                <a:spcPts val="0"/>
              </a:spcBef>
              <a:buSzPts val="1800"/>
              <a:buFont typeface="Open Sans Light"/>
              <a:buChar char="○"/>
            </a:pPr>
            <a:r>
              <a:rPr lang="en" sz="1391">
                <a:latin typeface="Open Sans Light"/>
                <a:ea typeface="Open Sans Light"/>
                <a:cs typeface="Open Sans Light"/>
                <a:sym typeface="Open Sans Light"/>
              </a:rPr>
              <a:t>Based on your KPI calculations, identify which three keywords performed the best, and explain your reasoning for the ones you selected</a:t>
            </a:r>
            <a:endParaRPr sz="1391">
              <a:latin typeface="Open Sans Light"/>
              <a:ea typeface="Open Sans Light"/>
              <a:cs typeface="Open Sans Light"/>
              <a:sym typeface="Open Sans Light"/>
            </a:endParaRPr>
          </a:p>
          <a:p>
            <a:pPr lvl="1" indent="-264959">
              <a:spcBef>
                <a:spcPts val="0"/>
              </a:spcBef>
              <a:buSzPts val="1800"/>
              <a:buFont typeface="Open Sans Light"/>
              <a:buChar char="○"/>
            </a:pPr>
            <a:r>
              <a:rPr lang="en" sz="1391">
                <a:latin typeface="Open Sans Light"/>
                <a:ea typeface="Open Sans Light"/>
                <a:cs typeface="Open Sans Light"/>
                <a:sym typeface="Open Sans Light"/>
              </a:rPr>
              <a:t>Based on your KPI calculations, make an inference about which keywords are subject to higher competition in Google Ads. Explain your reasoning and which KPIs you used to make your hypothesis.</a:t>
            </a:r>
            <a:endParaRPr sz="1391">
              <a:latin typeface="Open Sans Light"/>
              <a:ea typeface="Open Sans Light"/>
              <a:cs typeface="Open Sans Light"/>
              <a:sym typeface="Open Sans Light"/>
            </a:endParaRPr>
          </a:p>
          <a:p>
            <a:pPr lvl="1" indent="-264959">
              <a:spcBef>
                <a:spcPts val="0"/>
              </a:spcBef>
              <a:buSzPts val="1800"/>
              <a:buFont typeface="Open Sans Light"/>
              <a:buChar char="○"/>
            </a:pPr>
            <a:r>
              <a:rPr lang="en" sz="1391">
                <a:latin typeface="Open Sans Light"/>
                <a:ea typeface="Open Sans Light"/>
                <a:cs typeface="Open Sans Light"/>
                <a:sym typeface="Open Sans Light"/>
              </a:rPr>
              <a:t>An overview statement of how well or not well the campaign performed relative to its marketing objective, supported with evidence</a:t>
            </a:r>
            <a:endParaRPr sz="1391">
              <a:latin typeface="Open Sans Light"/>
              <a:ea typeface="Open Sans Light"/>
              <a:cs typeface="Open Sans Light"/>
              <a:sym typeface="Open Sans Light"/>
            </a:endParaRPr>
          </a:p>
          <a:p>
            <a:pPr marL="0" indent="0">
              <a:spcBef>
                <a:spcPts val="1700"/>
              </a:spcBef>
              <a:spcAft>
                <a:spcPts val="1236"/>
              </a:spcAft>
              <a:buNone/>
            </a:pPr>
            <a:br>
              <a:rPr lang="en">
                <a:latin typeface="Open Sans Light"/>
                <a:ea typeface="Open Sans Light"/>
                <a:cs typeface="Open Sans Light"/>
                <a:sym typeface="Open Sans Light"/>
              </a:rPr>
            </a:br>
            <a:endParaRPr>
              <a:latin typeface="Open Sans Light"/>
              <a:ea typeface="Open Sans Light"/>
              <a:cs typeface="Open Sans Light"/>
              <a:sym typeface="Open Sans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9E9C0-DFB3-9413-4C3A-9DB3CC52799F}"/>
              </a:ext>
            </a:extLst>
          </p:cNvPr>
          <p:cNvSpPr>
            <a:spLocks noGrp="1"/>
          </p:cNvSpPr>
          <p:nvPr>
            <p:ph type="title"/>
          </p:nvPr>
        </p:nvSpPr>
        <p:spPr>
          <a:xfrm>
            <a:off x="0" y="2026228"/>
            <a:ext cx="7242695" cy="549564"/>
          </a:xfrm>
        </p:spPr>
        <p:txBody>
          <a:bodyPr/>
          <a:lstStyle/>
          <a:p>
            <a:pPr algn="ctr"/>
            <a:r>
              <a:rPr lang="en-US" dirty="0"/>
              <a:t>Campaign Evaluation</a:t>
            </a:r>
          </a:p>
        </p:txBody>
      </p:sp>
      <p:sp>
        <p:nvSpPr>
          <p:cNvPr id="3" name="Text Placeholder 2">
            <a:extLst>
              <a:ext uri="{FF2B5EF4-FFF2-40B4-BE49-F238E27FC236}">
                <a16:creationId xmlns:a16="http://schemas.microsoft.com/office/drawing/2014/main" id="{3254F662-325B-D90B-D6C5-397780287F4B}"/>
              </a:ext>
            </a:extLst>
          </p:cNvPr>
          <p:cNvSpPr>
            <a:spLocks noGrp="1"/>
          </p:cNvSpPr>
          <p:nvPr>
            <p:ph type="body" idx="1"/>
          </p:nvPr>
        </p:nvSpPr>
        <p:spPr>
          <a:xfrm>
            <a:off x="-1" y="2575792"/>
            <a:ext cx="7641552" cy="5299364"/>
          </a:xfrm>
        </p:spPr>
        <p:txBody>
          <a:bodyPr/>
          <a:lstStyle/>
          <a:p>
            <a:pPr marL="0">
              <a:lnSpc>
                <a:spcPct val="107000"/>
              </a:lnSpc>
              <a:spcAft>
                <a:spcPts val="618"/>
              </a:spcAft>
            </a:pPr>
            <a:r>
              <a:rPr lang="en-US" dirty="0">
                <a:latin typeface="Calibri" panose="020F0502020204030204" pitchFamily="34" charset="0"/>
                <a:ea typeface="Calibri" panose="020F0502020204030204" pitchFamily="34" charset="0"/>
                <a:cs typeface="Times New Roman" panose="02020603050405020304" pitchFamily="18" charset="0"/>
              </a:rPr>
              <a:t>ROI = (Total conversion value – Total cost)  Total Cost= (221*5 - $1, 1314.00)/$1,1314)= $0.16.</a:t>
            </a:r>
          </a:p>
          <a:p>
            <a:pPr marL="0" indent="0">
              <a:lnSpc>
                <a:spcPct val="107000"/>
              </a:lnSpc>
              <a:spcAft>
                <a:spcPts val="618"/>
              </a:spcAft>
              <a:buNone/>
            </a:pPr>
            <a:r>
              <a:rPr lang="en-US" dirty="0">
                <a:latin typeface="Calibri" panose="020F0502020204030204" pitchFamily="34" charset="0"/>
                <a:ea typeface="Calibri" panose="020F0502020204030204" pitchFamily="34" charset="0"/>
                <a:cs typeface="Times New Roman" panose="02020603050405020304" pitchFamily="18" charset="0"/>
              </a:rPr>
              <a:t>       From this calculation, we are able to deduce that the ROI was negative, there was a loss of $0.16.</a:t>
            </a:r>
          </a:p>
          <a:p>
            <a:pPr marL="0" indent="0">
              <a:lnSpc>
                <a:spcPct val="107000"/>
              </a:lnSpc>
              <a:spcAft>
                <a:spcPts val="618"/>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pPr>
            <a:r>
              <a:rPr lang="en-US" b="1" dirty="0">
                <a:latin typeface="Calibri" panose="020F0502020204030204" pitchFamily="34" charset="0"/>
                <a:ea typeface="Calibri" panose="020F0502020204030204" pitchFamily="34" charset="0"/>
                <a:cs typeface="Times New Roman" panose="02020603050405020304" pitchFamily="18" charset="0"/>
              </a:rPr>
              <a:t>Relevant KPI for Campaign Level</a:t>
            </a:r>
          </a:p>
          <a:p>
            <a:pPr marL="0" indent="0">
              <a:lnSpc>
                <a:spcPct val="107000"/>
              </a:lnSpc>
              <a:spcAft>
                <a:spcPts val="618"/>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618"/>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618"/>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618"/>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618"/>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618"/>
              </a:spcAft>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r>
              <a:rPr lang="en-US" dirty="0">
                <a:latin typeface="Calibri" panose="020F0502020204030204" pitchFamily="34" charset="0"/>
                <a:ea typeface="Calibri" panose="020F0502020204030204" pitchFamily="34" charset="0"/>
                <a:cs typeface="Times New Roman" panose="02020603050405020304" pitchFamily="18" charset="0"/>
              </a:rPr>
              <a:t>Cost Per Click (CPC) = Ad cost / number of clicks =  $1,314.00/2391 = $0.55</a:t>
            </a:r>
          </a:p>
          <a:p>
            <a:pPr marL="220799" indent="-220799">
              <a:lnSpc>
                <a:spcPct val="107000"/>
              </a:lnSpc>
              <a:spcAft>
                <a:spcPts val="618"/>
              </a:spcAft>
              <a:buFontTx/>
              <a:buChar char="-"/>
            </a:pPr>
            <a:r>
              <a:rPr lang="en-US" dirty="0">
                <a:latin typeface="Calibri" panose="020F0502020204030204" pitchFamily="34" charset="0"/>
                <a:ea typeface="Calibri" panose="020F0502020204030204" pitchFamily="34" charset="0"/>
                <a:cs typeface="Times New Roman" panose="02020603050405020304" pitchFamily="18" charset="0"/>
              </a:rPr>
              <a:t>Click Through Rate (CTR)= (Number of clicks / Number of Impressions) x 100% = (2391/111256) x 100% = 2.15%</a:t>
            </a:r>
          </a:p>
          <a:p>
            <a:pPr marL="220799" indent="-220799">
              <a:lnSpc>
                <a:spcPct val="107000"/>
              </a:lnSpc>
              <a:spcAft>
                <a:spcPts val="618"/>
              </a:spcAft>
              <a:buFontTx/>
              <a:buChar char="-"/>
            </a:pPr>
            <a:r>
              <a:rPr lang="en-US" dirty="0">
                <a:latin typeface="Calibri" panose="020F0502020204030204" pitchFamily="34" charset="0"/>
                <a:ea typeface="Calibri" panose="020F0502020204030204" pitchFamily="34" charset="0"/>
                <a:cs typeface="Times New Roman" panose="02020603050405020304" pitchFamily="18" charset="0"/>
              </a:rPr>
              <a:t>Cost per Conversion (C/C)= Ad cost / Conversions = $1,314.00/221 = $5.95</a:t>
            </a:r>
          </a:p>
          <a:p>
            <a:pPr marL="220799" indent="-220799">
              <a:lnSpc>
                <a:spcPct val="107000"/>
              </a:lnSpc>
              <a:spcAft>
                <a:spcPts val="618"/>
              </a:spcAft>
              <a:buFontTx/>
              <a:buChar char="-"/>
            </a:pPr>
            <a:r>
              <a:rPr lang="en-US" dirty="0">
                <a:latin typeface="Calibri" panose="020F0502020204030204" pitchFamily="34" charset="0"/>
                <a:ea typeface="Calibri" panose="020F0502020204030204" pitchFamily="34" charset="0"/>
                <a:cs typeface="Times New Roman" panose="02020603050405020304" pitchFamily="18" charset="0"/>
              </a:rPr>
              <a:t>Conversion Rate (CR)= (Conversions / Clicks) x 100% = (221/2391) x 100% = 9.24% </a:t>
            </a:r>
          </a:p>
          <a:p>
            <a:endParaRPr lang="en-US" dirty="0"/>
          </a:p>
        </p:txBody>
      </p:sp>
      <p:graphicFrame>
        <p:nvGraphicFramePr>
          <p:cNvPr id="8" name="Table 7">
            <a:extLst>
              <a:ext uri="{FF2B5EF4-FFF2-40B4-BE49-F238E27FC236}">
                <a16:creationId xmlns:a16="http://schemas.microsoft.com/office/drawing/2014/main" id="{006C18E6-27DC-81D9-649D-EC94E2FDF142}"/>
              </a:ext>
            </a:extLst>
          </p:cNvPr>
          <p:cNvGraphicFramePr>
            <a:graphicFrameLocks noGrp="1"/>
          </p:cNvGraphicFramePr>
          <p:nvPr>
            <p:extLst>
              <p:ext uri="{D42A27DB-BD31-4B8C-83A1-F6EECF244321}">
                <p14:modId xmlns:p14="http://schemas.microsoft.com/office/powerpoint/2010/main" val="3570324260"/>
              </p:ext>
            </p:extLst>
          </p:nvPr>
        </p:nvGraphicFramePr>
        <p:xfrm>
          <a:off x="170103" y="3989977"/>
          <a:ext cx="7432196" cy="1039223"/>
        </p:xfrm>
        <a:graphic>
          <a:graphicData uri="http://schemas.openxmlformats.org/drawingml/2006/table">
            <a:tbl>
              <a:tblPr/>
              <a:tblGrid>
                <a:gridCol w="976169">
                  <a:extLst>
                    <a:ext uri="{9D8B030D-6E8A-4147-A177-3AD203B41FA5}">
                      <a16:colId xmlns:a16="http://schemas.microsoft.com/office/drawing/2014/main" val="760884294"/>
                    </a:ext>
                  </a:extLst>
                </a:gridCol>
                <a:gridCol w="732127">
                  <a:extLst>
                    <a:ext uri="{9D8B030D-6E8A-4147-A177-3AD203B41FA5}">
                      <a16:colId xmlns:a16="http://schemas.microsoft.com/office/drawing/2014/main" val="1398105631"/>
                    </a:ext>
                  </a:extLst>
                </a:gridCol>
                <a:gridCol w="732127">
                  <a:extLst>
                    <a:ext uri="{9D8B030D-6E8A-4147-A177-3AD203B41FA5}">
                      <a16:colId xmlns:a16="http://schemas.microsoft.com/office/drawing/2014/main" val="1634789415"/>
                    </a:ext>
                  </a:extLst>
                </a:gridCol>
                <a:gridCol w="1064911">
                  <a:extLst>
                    <a:ext uri="{9D8B030D-6E8A-4147-A177-3AD203B41FA5}">
                      <a16:colId xmlns:a16="http://schemas.microsoft.com/office/drawing/2014/main" val="1716780562"/>
                    </a:ext>
                  </a:extLst>
                </a:gridCol>
                <a:gridCol w="998354">
                  <a:extLst>
                    <a:ext uri="{9D8B030D-6E8A-4147-A177-3AD203B41FA5}">
                      <a16:colId xmlns:a16="http://schemas.microsoft.com/office/drawing/2014/main" val="1509828352"/>
                    </a:ext>
                  </a:extLst>
                </a:gridCol>
                <a:gridCol w="732127">
                  <a:extLst>
                    <a:ext uri="{9D8B030D-6E8A-4147-A177-3AD203B41FA5}">
                      <a16:colId xmlns:a16="http://schemas.microsoft.com/office/drawing/2014/main" val="2589019832"/>
                    </a:ext>
                  </a:extLst>
                </a:gridCol>
                <a:gridCol w="732127">
                  <a:extLst>
                    <a:ext uri="{9D8B030D-6E8A-4147-A177-3AD203B41FA5}">
                      <a16:colId xmlns:a16="http://schemas.microsoft.com/office/drawing/2014/main" val="209996428"/>
                    </a:ext>
                  </a:extLst>
                </a:gridCol>
                <a:gridCol w="732127">
                  <a:extLst>
                    <a:ext uri="{9D8B030D-6E8A-4147-A177-3AD203B41FA5}">
                      <a16:colId xmlns:a16="http://schemas.microsoft.com/office/drawing/2014/main" val="595825937"/>
                    </a:ext>
                  </a:extLst>
                </a:gridCol>
                <a:gridCol w="732127">
                  <a:extLst>
                    <a:ext uri="{9D8B030D-6E8A-4147-A177-3AD203B41FA5}">
                      <a16:colId xmlns:a16="http://schemas.microsoft.com/office/drawing/2014/main" val="2036377779"/>
                    </a:ext>
                  </a:extLst>
                </a:gridCol>
              </a:tblGrid>
              <a:tr h="663334">
                <a:tc>
                  <a:txBody>
                    <a:bodyPr/>
                    <a:lstStyle/>
                    <a:p>
                      <a:pPr algn="l" rtl="0" fontAlgn="ctr"/>
                      <a:r>
                        <a:rPr lang="en-US" sz="1200" b="0" i="0" u="none" strike="noStrike">
                          <a:solidFill>
                            <a:srgbClr val="FFFFFF"/>
                          </a:solidFill>
                          <a:effectLst/>
                          <a:latin typeface="Open Sans" panose="020B0606030504020204" pitchFamily="34" charset="0"/>
                        </a:rPr>
                        <a:t>Campaign</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Cost</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dirty="0">
                          <a:solidFill>
                            <a:srgbClr val="FFFFFF"/>
                          </a:solidFill>
                          <a:effectLst/>
                          <a:latin typeface="Open Sans" panose="020B0606030504020204" pitchFamily="34" charset="0"/>
                        </a:rPr>
                        <a:t>Clicks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Impressions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Conversions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CPC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CTR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extLst>
                  <a:ext uri="{0D108BD9-81ED-4DB2-BD59-A6C34878D82A}">
                    <a16:rowId xmlns:a16="http://schemas.microsoft.com/office/drawing/2014/main" val="2164470492"/>
                  </a:ext>
                </a:extLst>
              </a:tr>
              <a:tr h="375889">
                <a:tc>
                  <a:txBody>
                    <a:bodyPr/>
                    <a:lstStyle/>
                    <a:p>
                      <a:pPr algn="l" fontAlgn="b"/>
                      <a:r>
                        <a:rPr lang="en-US" sz="1200" b="0" i="0" u="none" strike="noStrike" dirty="0" err="1">
                          <a:solidFill>
                            <a:srgbClr val="000000"/>
                          </a:solidFill>
                          <a:effectLst/>
                          <a:latin typeface="Helvetica" panose="020B0604020202020204" pitchFamily="34" charset="0"/>
                        </a:rPr>
                        <a:t>Udacity_DMND</a:t>
                      </a:r>
                      <a:endParaRPr lang="en-US" sz="1200" b="0" i="0" u="none" strike="noStrike" dirty="0">
                        <a:solidFill>
                          <a:srgbClr val="000000"/>
                        </a:solidFill>
                        <a:effectLst/>
                        <a:latin typeface="Helvetica" panose="020B0604020202020204" pitchFamily="34" charset="0"/>
                      </a:endParaRPr>
                    </a:p>
                  </a:txBody>
                  <a:tcPr marL="7360" marR="7360" marT="7360" marB="0" anchor="b">
                    <a:lnL>
                      <a:noFill/>
                    </a:lnL>
                    <a:lnR>
                      <a:noFill/>
                    </a:lnR>
                    <a:lnT w="6350" cap="flat" cmpd="sng" algn="ctr">
                      <a:solidFill>
                        <a:srgbClr val="9E9E9E"/>
                      </a:solidFill>
                      <a:prstDash val="solid"/>
                      <a:round/>
                      <a:headEnd type="none" w="med" len="med"/>
                      <a:tailEnd type="none" w="med" len="med"/>
                    </a:lnT>
                    <a:lnB>
                      <a:noFill/>
                    </a:lnB>
                  </a:tcPr>
                </a:tc>
                <a:tc>
                  <a:txBody>
                    <a:bodyPr/>
                    <a:lstStyle/>
                    <a:p>
                      <a:pPr algn="r" fontAlgn="b"/>
                      <a:r>
                        <a:rPr lang="en-US" sz="1200" b="0" i="0" u="none" strike="noStrike" dirty="0">
                          <a:solidFill>
                            <a:srgbClr val="000000"/>
                          </a:solidFill>
                          <a:effectLst/>
                          <a:latin typeface="Arial" panose="020B0604020202020204" pitchFamily="34" charset="0"/>
                        </a:rPr>
                        <a:t>$1,314.00</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dirty="0">
                          <a:solidFill>
                            <a:srgbClr val="000000"/>
                          </a:solidFill>
                          <a:effectLst/>
                          <a:latin typeface="Arial" panose="020B0604020202020204" pitchFamily="34" charset="0"/>
                        </a:rPr>
                        <a:t>2391</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dirty="0">
                          <a:solidFill>
                            <a:srgbClr val="000000"/>
                          </a:solidFill>
                          <a:effectLst/>
                          <a:latin typeface="Arial" panose="020B0604020202020204" pitchFamily="34" charset="0"/>
                        </a:rPr>
                        <a:t>111256</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dirty="0">
                          <a:solidFill>
                            <a:srgbClr val="000000"/>
                          </a:solidFill>
                          <a:effectLst/>
                          <a:latin typeface="Arial" panose="020B0604020202020204" pitchFamily="34" charset="0"/>
                        </a:rPr>
                        <a:t>221</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$0.55 </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dirty="0">
                          <a:solidFill>
                            <a:srgbClr val="000000"/>
                          </a:solidFill>
                          <a:effectLst/>
                          <a:latin typeface="Arial" panose="020B0604020202020204" pitchFamily="34" charset="0"/>
                        </a:rPr>
                        <a:t>2.15%</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$5.95 </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dirty="0">
                          <a:solidFill>
                            <a:srgbClr val="000000"/>
                          </a:solidFill>
                          <a:effectLst/>
                          <a:latin typeface="Arial" panose="020B0604020202020204" pitchFamily="34" charset="0"/>
                        </a:rPr>
                        <a:t>9.24%</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extLst>
                  <a:ext uri="{0D108BD9-81ED-4DB2-BD59-A6C34878D82A}">
                    <a16:rowId xmlns:a16="http://schemas.microsoft.com/office/drawing/2014/main" val="520065100"/>
                  </a:ext>
                </a:extLst>
              </a:tr>
            </a:tbl>
          </a:graphicData>
        </a:graphic>
      </p:graphicFrame>
    </p:spTree>
    <p:extLst>
      <p:ext uri="{BB962C8B-B14F-4D97-AF65-F5344CB8AC3E}">
        <p14:creationId xmlns:p14="http://schemas.microsoft.com/office/powerpoint/2010/main" val="1883618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6F2B-B674-A694-602E-75F8FCB0C7C5}"/>
              </a:ext>
            </a:extLst>
          </p:cNvPr>
          <p:cNvSpPr>
            <a:spLocks noGrp="1"/>
          </p:cNvSpPr>
          <p:nvPr>
            <p:ph type="title"/>
          </p:nvPr>
        </p:nvSpPr>
        <p:spPr>
          <a:xfrm>
            <a:off x="0" y="2026228"/>
            <a:ext cx="7242695" cy="457970"/>
          </a:xfrm>
        </p:spPr>
        <p:txBody>
          <a:bodyPr/>
          <a:lstStyle/>
          <a:p>
            <a:r>
              <a:rPr lang="en-US" b="1" dirty="0"/>
              <a:t>Relevant KPI For Ad group</a:t>
            </a:r>
          </a:p>
        </p:txBody>
      </p:sp>
      <p:sp>
        <p:nvSpPr>
          <p:cNvPr id="3" name="Text Placeholder 2">
            <a:extLst>
              <a:ext uri="{FF2B5EF4-FFF2-40B4-BE49-F238E27FC236}">
                <a16:creationId xmlns:a16="http://schemas.microsoft.com/office/drawing/2014/main" id="{C18824EC-0CDF-7340-37F6-A4FCA1A1E911}"/>
              </a:ext>
            </a:extLst>
          </p:cNvPr>
          <p:cNvSpPr>
            <a:spLocks noGrp="1"/>
          </p:cNvSpPr>
          <p:nvPr>
            <p:ph type="body" idx="1"/>
          </p:nvPr>
        </p:nvSpPr>
        <p:spPr>
          <a:xfrm>
            <a:off x="0" y="2484197"/>
            <a:ext cx="7772400" cy="5377873"/>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5" name="Table 4">
            <a:extLst>
              <a:ext uri="{FF2B5EF4-FFF2-40B4-BE49-F238E27FC236}">
                <a16:creationId xmlns:a16="http://schemas.microsoft.com/office/drawing/2014/main" id="{D1E3F689-45F6-DFE7-8496-4B489AF7B66D}"/>
              </a:ext>
            </a:extLst>
          </p:cNvPr>
          <p:cNvGraphicFramePr>
            <a:graphicFrameLocks noGrp="1"/>
          </p:cNvGraphicFramePr>
          <p:nvPr/>
        </p:nvGraphicFramePr>
        <p:xfrm>
          <a:off x="130849" y="2758979"/>
          <a:ext cx="7327514" cy="2248679"/>
        </p:xfrm>
        <a:graphic>
          <a:graphicData uri="http://schemas.openxmlformats.org/drawingml/2006/table">
            <a:tbl>
              <a:tblPr/>
              <a:tblGrid>
                <a:gridCol w="996628">
                  <a:extLst>
                    <a:ext uri="{9D8B030D-6E8A-4147-A177-3AD203B41FA5}">
                      <a16:colId xmlns:a16="http://schemas.microsoft.com/office/drawing/2014/main" val="1117630051"/>
                    </a:ext>
                  </a:extLst>
                </a:gridCol>
                <a:gridCol w="713035">
                  <a:extLst>
                    <a:ext uri="{9D8B030D-6E8A-4147-A177-3AD203B41FA5}">
                      <a16:colId xmlns:a16="http://schemas.microsoft.com/office/drawing/2014/main" val="214875243"/>
                    </a:ext>
                  </a:extLst>
                </a:gridCol>
                <a:gridCol w="713035">
                  <a:extLst>
                    <a:ext uri="{9D8B030D-6E8A-4147-A177-3AD203B41FA5}">
                      <a16:colId xmlns:a16="http://schemas.microsoft.com/office/drawing/2014/main" val="1179874953"/>
                    </a:ext>
                  </a:extLst>
                </a:gridCol>
                <a:gridCol w="1026338">
                  <a:extLst>
                    <a:ext uri="{9D8B030D-6E8A-4147-A177-3AD203B41FA5}">
                      <a16:colId xmlns:a16="http://schemas.microsoft.com/office/drawing/2014/main" val="4057887642"/>
                    </a:ext>
                  </a:extLst>
                </a:gridCol>
                <a:gridCol w="1026338">
                  <a:extLst>
                    <a:ext uri="{9D8B030D-6E8A-4147-A177-3AD203B41FA5}">
                      <a16:colId xmlns:a16="http://schemas.microsoft.com/office/drawing/2014/main" val="1565389413"/>
                    </a:ext>
                  </a:extLst>
                </a:gridCol>
                <a:gridCol w="713035">
                  <a:extLst>
                    <a:ext uri="{9D8B030D-6E8A-4147-A177-3AD203B41FA5}">
                      <a16:colId xmlns:a16="http://schemas.microsoft.com/office/drawing/2014/main" val="4281496411"/>
                    </a:ext>
                  </a:extLst>
                </a:gridCol>
                <a:gridCol w="713035">
                  <a:extLst>
                    <a:ext uri="{9D8B030D-6E8A-4147-A177-3AD203B41FA5}">
                      <a16:colId xmlns:a16="http://schemas.microsoft.com/office/drawing/2014/main" val="2929817481"/>
                    </a:ext>
                  </a:extLst>
                </a:gridCol>
                <a:gridCol w="713035">
                  <a:extLst>
                    <a:ext uri="{9D8B030D-6E8A-4147-A177-3AD203B41FA5}">
                      <a16:colId xmlns:a16="http://schemas.microsoft.com/office/drawing/2014/main" val="1748169026"/>
                    </a:ext>
                  </a:extLst>
                </a:gridCol>
                <a:gridCol w="713035">
                  <a:extLst>
                    <a:ext uri="{9D8B030D-6E8A-4147-A177-3AD203B41FA5}">
                      <a16:colId xmlns:a16="http://schemas.microsoft.com/office/drawing/2014/main" val="3038754490"/>
                    </a:ext>
                  </a:extLst>
                </a:gridCol>
              </a:tblGrid>
              <a:tr h="420235">
                <a:tc>
                  <a:txBody>
                    <a:bodyPr/>
                    <a:lstStyle/>
                    <a:p>
                      <a:pPr algn="l" rtl="0" fontAlgn="ctr"/>
                      <a:r>
                        <a:rPr lang="en-US" sz="1100" b="0" i="0" u="none" strike="noStrike" dirty="0">
                          <a:solidFill>
                            <a:srgbClr val="FFFFFF"/>
                          </a:solidFill>
                          <a:effectLst/>
                          <a:latin typeface="Open Sans" panose="020B0606030504020204" pitchFamily="34" charset="0"/>
                        </a:rPr>
                        <a:t>Campaign</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a:noFill/>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Cost</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Clicks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Impressions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Conversions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CPC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CTR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100" b="0" i="0" u="none" strike="noStrike">
                          <a:solidFill>
                            <a:srgbClr val="FFFFFF"/>
                          </a:solidFill>
                          <a:effectLst/>
                          <a:latin typeface="Open Sans" panose="020B0606030504020204" pitchFamily="34" charset="0"/>
                        </a:rPr>
                        <a:t>CR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extLst>
                  <a:ext uri="{0D108BD9-81ED-4DB2-BD59-A6C34878D82A}">
                    <a16:rowId xmlns:a16="http://schemas.microsoft.com/office/drawing/2014/main" val="3271329493"/>
                  </a:ext>
                </a:extLst>
              </a:tr>
              <a:tr h="691978">
                <a:tc>
                  <a:txBody>
                    <a:bodyPr/>
                    <a:lstStyle/>
                    <a:p>
                      <a:pPr algn="l" fontAlgn="b"/>
                      <a:r>
                        <a:rPr lang="en-US" sz="1100" b="0" i="0" u="none" strike="noStrike" dirty="0">
                          <a:solidFill>
                            <a:srgbClr val="000000"/>
                          </a:solidFill>
                          <a:effectLst/>
                          <a:latin typeface="Arial" panose="020B0604020202020204" pitchFamily="34" charset="0"/>
                        </a:rPr>
                        <a:t>Ad Group 1: Interest Digital Marketing</a:t>
                      </a:r>
                    </a:p>
                  </a:txBody>
                  <a:tcPr marL="7360" marR="7360" marT="7360" marB="0" anchor="b">
                    <a:lnL>
                      <a:noFill/>
                    </a:lnL>
                    <a:lnR>
                      <a:noFill/>
                    </a:lnR>
                    <a:lnT>
                      <a:noFill/>
                    </a:lnT>
                    <a:lnB>
                      <a:noFill/>
                    </a:lnB>
                  </a:tcPr>
                </a:tc>
                <a:tc>
                  <a:txBody>
                    <a:bodyPr/>
                    <a:lstStyle/>
                    <a:p>
                      <a:pPr algn="r" fontAlgn="b"/>
                      <a:r>
                        <a:rPr lang="en-US" sz="1100" b="0" i="0" u="none" strike="noStrike" dirty="0">
                          <a:solidFill>
                            <a:srgbClr val="000000"/>
                          </a:solidFill>
                          <a:effectLst/>
                          <a:latin typeface="Arial" panose="020B0604020202020204" pitchFamily="34" charset="0"/>
                        </a:rPr>
                        <a:t>$819.05</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Arial" panose="020B0604020202020204" pitchFamily="34" charset="0"/>
                        </a:rPr>
                        <a:t>1553</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Arial" panose="020B0604020202020204" pitchFamily="34" charset="0"/>
                        </a:rPr>
                        <a:t>72497</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Arial" panose="020B0604020202020204" pitchFamily="34" charset="0"/>
                        </a:rPr>
                        <a:t>132</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Arial" panose="020B0604020202020204" pitchFamily="34" charset="0"/>
                        </a:rPr>
                        <a:t>$0.53 </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Arial" panose="020B0604020202020204" pitchFamily="34" charset="0"/>
                        </a:rPr>
                        <a:t>2.14%</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Arial" panose="020B0604020202020204" pitchFamily="34" charset="0"/>
                        </a:rPr>
                        <a:t>$6.20 </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Arial" panose="020B0604020202020204" pitchFamily="34" charset="0"/>
                        </a:rPr>
                        <a:t>8.50%</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extLst>
                  <a:ext uri="{0D108BD9-81ED-4DB2-BD59-A6C34878D82A}">
                    <a16:rowId xmlns:a16="http://schemas.microsoft.com/office/drawing/2014/main" val="575713086"/>
                  </a:ext>
                </a:extLst>
              </a:tr>
              <a:tr h="666837">
                <a:tc>
                  <a:txBody>
                    <a:bodyPr/>
                    <a:lstStyle/>
                    <a:p>
                      <a:pPr algn="l" fontAlgn="b"/>
                      <a:r>
                        <a:rPr lang="en-US" sz="1100" b="0" i="0" u="none" strike="noStrike">
                          <a:solidFill>
                            <a:srgbClr val="000000"/>
                          </a:solidFill>
                          <a:effectLst/>
                          <a:latin typeface="Arial" panose="020B0604020202020204" pitchFamily="34" charset="0"/>
                        </a:rPr>
                        <a:t>Ad Group 2: Awareness Digital Marketing</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$494.95</a:t>
                      </a:r>
                    </a:p>
                  </a:txBody>
                  <a:tcPr marL="7360" marR="7360" marT="7360" marB="0" anchor="b">
                    <a:lnL>
                      <a:noFill/>
                    </a:lnL>
                    <a:lnR>
                      <a:noFill/>
                    </a:lnR>
                    <a:lnT>
                      <a:noFill/>
                    </a:lnT>
                    <a:lnB>
                      <a:noFill/>
                    </a:lnB>
                  </a:tcPr>
                </a:tc>
                <a:tc>
                  <a:txBody>
                    <a:bodyPr/>
                    <a:lstStyle/>
                    <a:p>
                      <a:pPr algn="r" fontAlgn="b"/>
                      <a:r>
                        <a:rPr lang="en-US" sz="1100" b="0" i="0" u="none" strike="noStrike" dirty="0">
                          <a:solidFill>
                            <a:srgbClr val="000000"/>
                          </a:solidFill>
                          <a:effectLst/>
                          <a:latin typeface="Arial" panose="020B0604020202020204" pitchFamily="34" charset="0"/>
                        </a:rPr>
                        <a:t>838</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38759</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89</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$0.59 </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2.16%</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$5.56 </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10.62%</a:t>
                      </a:r>
                    </a:p>
                  </a:txBody>
                  <a:tcPr marL="7360" marR="7360" marT="7360" marB="0" anchor="b">
                    <a:lnL>
                      <a:noFill/>
                    </a:lnL>
                    <a:lnR>
                      <a:noFill/>
                    </a:lnR>
                    <a:lnT>
                      <a:noFill/>
                    </a:lnT>
                    <a:lnB>
                      <a:noFill/>
                    </a:lnB>
                  </a:tcPr>
                </a:tc>
                <a:extLst>
                  <a:ext uri="{0D108BD9-81ED-4DB2-BD59-A6C34878D82A}">
                    <a16:rowId xmlns:a16="http://schemas.microsoft.com/office/drawing/2014/main" val="2622877189"/>
                  </a:ext>
                </a:extLst>
              </a:tr>
              <a:tr h="458546">
                <a:tc>
                  <a:txBody>
                    <a:bodyPr/>
                    <a:lstStyle/>
                    <a:p>
                      <a:pPr algn="l" fontAlgn="b"/>
                      <a:r>
                        <a:rPr lang="en-US" sz="1100" b="0" i="0" u="none" strike="noStrike" dirty="0">
                          <a:solidFill>
                            <a:srgbClr val="000000"/>
                          </a:solidFill>
                          <a:effectLst/>
                          <a:latin typeface="Arial" panose="020B0604020202020204" pitchFamily="34" charset="0"/>
                        </a:rPr>
                        <a:t>Total</a:t>
                      </a:r>
                    </a:p>
                  </a:txBody>
                  <a:tcPr marL="7360" marR="7360" marT="7360" marB="0" anchor="b">
                    <a:lnL>
                      <a:noFill/>
                    </a:lnL>
                    <a:lnR>
                      <a:noFill/>
                    </a:lnR>
                    <a:lnT>
                      <a:noFill/>
                    </a:lnT>
                    <a:lnB>
                      <a:noFill/>
                    </a:lnB>
                  </a:tcPr>
                </a:tc>
                <a:tc>
                  <a:txBody>
                    <a:bodyPr/>
                    <a:lstStyle/>
                    <a:p>
                      <a:pPr algn="r" fontAlgn="b"/>
                      <a:r>
                        <a:rPr lang="en-US" sz="1100" b="0" i="0" u="none" strike="noStrike" dirty="0">
                          <a:solidFill>
                            <a:srgbClr val="000000"/>
                          </a:solidFill>
                          <a:effectLst/>
                          <a:latin typeface="Arial" panose="020B0604020202020204" pitchFamily="34" charset="0"/>
                        </a:rPr>
                        <a:t>$1,314.00 </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2391</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111256</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221</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$0.55 </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2.15%</a:t>
                      </a:r>
                    </a:p>
                  </a:txBody>
                  <a:tcPr marL="7360" marR="7360" marT="7360" marB="0" anchor="b">
                    <a:lnL>
                      <a:noFill/>
                    </a:lnL>
                    <a:lnR>
                      <a:noFill/>
                    </a:lnR>
                    <a:lnT>
                      <a:noFill/>
                    </a:lnT>
                    <a:lnB>
                      <a:noFill/>
                    </a:lnB>
                  </a:tcPr>
                </a:tc>
                <a:tc>
                  <a:txBody>
                    <a:bodyPr/>
                    <a:lstStyle/>
                    <a:p>
                      <a:pPr algn="r" fontAlgn="b"/>
                      <a:r>
                        <a:rPr lang="en-US" sz="1100" b="0" i="0" u="none" strike="noStrike">
                          <a:solidFill>
                            <a:srgbClr val="000000"/>
                          </a:solidFill>
                          <a:effectLst/>
                          <a:latin typeface="Arial" panose="020B0604020202020204" pitchFamily="34" charset="0"/>
                        </a:rPr>
                        <a:t>$5.95 </a:t>
                      </a:r>
                    </a:p>
                  </a:txBody>
                  <a:tcPr marL="7360" marR="7360" marT="7360" marB="0" anchor="b">
                    <a:lnL>
                      <a:noFill/>
                    </a:lnL>
                    <a:lnR>
                      <a:noFill/>
                    </a:lnR>
                    <a:lnT>
                      <a:noFill/>
                    </a:lnT>
                    <a:lnB>
                      <a:noFill/>
                    </a:lnB>
                  </a:tcPr>
                </a:tc>
                <a:tc>
                  <a:txBody>
                    <a:bodyPr/>
                    <a:lstStyle/>
                    <a:p>
                      <a:pPr algn="r" fontAlgn="b"/>
                      <a:r>
                        <a:rPr lang="en-US" sz="1100" b="0" i="0" u="none" strike="noStrike" dirty="0">
                          <a:solidFill>
                            <a:srgbClr val="000000"/>
                          </a:solidFill>
                          <a:effectLst/>
                          <a:latin typeface="Arial" panose="020B0604020202020204" pitchFamily="34" charset="0"/>
                        </a:rPr>
                        <a:t>9.24%</a:t>
                      </a:r>
                    </a:p>
                  </a:txBody>
                  <a:tcPr marL="7360" marR="7360" marT="7360" marB="0" anchor="b">
                    <a:lnL>
                      <a:noFill/>
                    </a:lnL>
                    <a:lnR>
                      <a:noFill/>
                    </a:lnR>
                    <a:lnT>
                      <a:noFill/>
                    </a:lnT>
                    <a:lnB>
                      <a:noFill/>
                    </a:lnB>
                  </a:tcPr>
                </a:tc>
                <a:extLst>
                  <a:ext uri="{0D108BD9-81ED-4DB2-BD59-A6C34878D82A}">
                    <a16:rowId xmlns:a16="http://schemas.microsoft.com/office/drawing/2014/main" val="147224689"/>
                  </a:ext>
                </a:extLst>
              </a:tr>
            </a:tbl>
          </a:graphicData>
        </a:graphic>
      </p:graphicFrame>
      <p:graphicFrame>
        <p:nvGraphicFramePr>
          <p:cNvPr id="7" name="Table 6">
            <a:extLst>
              <a:ext uri="{FF2B5EF4-FFF2-40B4-BE49-F238E27FC236}">
                <a16:creationId xmlns:a16="http://schemas.microsoft.com/office/drawing/2014/main" id="{9550C529-58D0-BA0F-1D7D-857DBC517F47}"/>
              </a:ext>
            </a:extLst>
          </p:cNvPr>
          <p:cNvGraphicFramePr>
            <a:graphicFrameLocks noGrp="1"/>
          </p:cNvGraphicFramePr>
          <p:nvPr/>
        </p:nvGraphicFramePr>
        <p:xfrm>
          <a:off x="130849" y="5250603"/>
          <a:ext cx="7327514" cy="2696144"/>
        </p:xfrm>
        <a:graphic>
          <a:graphicData uri="http://schemas.openxmlformats.org/drawingml/2006/table">
            <a:tbl>
              <a:tblPr firstRow="1" firstCol="1" bandRow="1"/>
              <a:tblGrid>
                <a:gridCol w="3663757">
                  <a:extLst>
                    <a:ext uri="{9D8B030D-6E8A-4147-A177-3AD203B41FA5}">
                      <a16:colId xmlns:a16="http://schemas.microsoft.com/office/drawing/2014/main" val="670989864"/>
                    </a:ext>
                  </a:extLst>
                </a:gridCol>
                <a:gridCol w="3663757">
                  <a:extLst>
                    <a:ext uri="{9D8B030D-6E8A-4147-A177-3AD203B41FA5}">
                      <a16:colId xmlns:a16="http://schemas.microsoft.com/office/drawing/2014/main" val="4210889492"/>
                    </a:ext>
                  </a:extLst>
                </a:gridCol>
              </a:tblGrid>
              <a:tr h="2696144">
                <a:tc>
                  <a: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rPr>
                        <a:t>Ad group 1</a:t>
                      </a:r>
                    </a:p>
                    <a:p>
                      <a:pPr marL="0" marR="0">
                        <a:lnSpc>
                          <a:spcPct val="107000"/>
                        </a:lnSpc>
                        <a:spcBef>
                          <a:spcPts val="0"/>
                        </a:spcBef>
                        <a:spcAft>
                          <a:spcPts val="0"/>
                        </a:spcAft>
                      </a:pPr>
                      <a:r>
                        <a:rPr lang="en-US" sz="1200" dirty="0">
                          <a:effectLst/>
                        </a:rPr>
                        <a:t>Cost Per Click (CPC) = Ad cost / number of clicks =   $819.05/1553 = </a:t>
                      </a:r>
                      <a:r>
                        <a:rPr lang="en-US" sz="1200" b="1" dirty="0">
                          <a:effectLst/>
                        </a:rPr>
                        <a:t>$0.53</a:t>
                      </a:r>
                    </a:p>
                    <a:p>
                      <a:pPr marL="0" marR="0">
                        <a:lnSpc>
                          <a:spcPct val="107000"/>
                        </a:lnSpc>
                        <a:spcBef>
                          <a:spcPts val="0"/>
                        </a:spcBef>
                        <a:spcAft>
                          <a:spcPts val="0"/>
                        </a:spcAft>
                      </a:pPr>
                      <a:r>
                        <a:rPr lang="en-US" sz="1200" dirty="0">
                          <a:effectLst/>
                        </a:rPr>
                        <a:t>Click Through Rate (CTR)= (Number of clicks / Number of Impressions) x 100% = (1553/72497) x 100% = </a:t>
                      </a:r>
                      <a:r>
                        <a:rPr lang="en-US" sz="1200" b="1" dirty="0">
                          <a:effectLst/>
                        </a:rPr>
                        <a:t>2.14%</a:t>
                      </a:r>
                    </a:p>
                    <a:p>
                      <a:pPr marL="0" marR="0">
                        <a:lnSpc>
                          <a:spcPct val="107000"/>
                        </a:lnSpc>
                        <a:spcBef>
                          <a:spcPts val="0"/>
                        </a:spcBef>
                        <a:spcAft>
                          <a:spcPts val="0"/>
                        </a:spcAft>
                      </a:pPr>
                      <a:r>
                        <a:rPr lang="en-US" sz="1200" dirty="0">
                          <a:effectLst/>
                        </a:rPr>
                        <a:t>Cost per Conversion (C/C) = Ad cost / Conversions = $819.05/132 = </a:t>
                      </a:r>
                      <a:r>
                        <a:rPr lang="en-US" sz="1200" b="1" dirty="0">
                          <a:effectLst/>
                        </a:rPr>
                        <a:t>$6.20</a:t>
                      </a:r>
                    </a:p>
                    <a:p>
                      <a:pPr marL="0" marR="0">
                        <a:lnSpc>
                          <a:spcPct val="107000"/>
                        </a:lnSpc>
                        <a:spcBef>
                          <a:spcPts val="0"/>
                        </a:spcBef>
                        <a:spcAft>
                          <a:spcPts val="0"/>
                        </a:spcAft>
                      </a:pPr>
                      <a:r>
                        <a:rPr lang="en-US" sz="1200" dirty="0">
                          <a:effectLst/>
                        </a:rPr>
                        <a:t>Conversion Rate (CR)= (Conversions / Clicks) x 100% = (132/1553) x 100% = </a:t>
                      </a:r>
                      <a:r>
                        <a:rPr lang="en-US" sz="1200" b="1" dirty="0">
                          <a:effectLst/>
                        </a:rPr>
                        <a:t>8.50% </a:t>
                      </a:r>
                    </a:p>
                    <a:p>
                      <a:pPr marL="0" marR="0">
                        <a:lnSpc>
                          <a:spcPct val="107000"/>
                        </a:lnSpc>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994" marR="52994" marT="0" marB="0"/>
                </a:tc>
                <a:tc>
                  <a: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rPr>
                        <a:t>Ad group 2</a:t>
                      </a:r>
                    </a:p>
                    <a:p>
                      <a:pPr marL="0" marR="0">
                        <a:lnSpc>
                          <a:spcPct val="107000"/>
                        </a:lnSpc>
                        <a:spcBef>
                          <a:spcPts val="0"/>
                        </a:spcBef>
                        <a:spcAft>
                          <a:spcPts val="0"/>
                        </a:spcAft>
                      </a:pPr>
                      <a:r>
                        <a:rPr lang="en-US" sz="1200" dirty="0">
                          <a:effectLst/>
                        </a:rPr>
                        <a:t>Cost Per Click (CPC) = Ad cost / number of clicks =   $494.95/838 = </a:t>
                      </a:r>
                      <a:r>
                        <a:rPr lang="en-US" sz="1200" b="1" dirty="0">
                          <a:effectLst/>
                        </a:rPr>
                        <a:t>$0.59</a:t>
                      </a:r>
                    </a:p>
                    <a:p>
                      <a:pPr marL="0" marR="0">
                        <a:lnSpc>
                          <a:spcPct val="107000"/>
                        </a:lnSpc>
                        <a:spcBef>
                          <a:spcPts val="0"/>
                        </a:spcBef>
                        <a:spcAft>
                          <a:spcPts val="0"/>
                        </a:spcAft>
                      </a:pPr>
                      <a:r>
                        <a:rPr lang="en-US" sz="1200" dirty="0">
                          <a:effectLst/>
                        </a:rPr>
                        <a:t>Click Through Rate (CTR)= (Number of clicks / Number of Impressions) x 100% = (838/38759) x 100% = </a:t>
                      </a:r>
                      <a:r>
                        <a:rPr lang="en-US" sz="1200" b="1" dirty="0">
                          <a:effectLst/>
                        </a:rPr>
                        <a:t>2.16%</a:t>
                      </a:r>
                    </a:p>
                    <a:p>
                      <a:pPr marL="0" marR="0">
                        <a:lnSpc>
                          <a:spcPct val="107000"/>
                        </a:lnSpc>
                        <a:spcBef>
                          <a:spcPts val="0"/>
                        </a:spcBef>
                        <a:spcAft>
                          <a:spcPts val="0"/>
                        </a:spcAft>
                      </a:pPr>
                      <a:r>
                        <a:rPr lang="en-US" sz="1200" dirty="0">
                          <a:effectLst/>
                        </a:rPr>
                        <a:t>Cost per Conversion (C/C) = Ad cost / Conversions = $494.95/89 = </a:t>
                      </a:r>
                      <a:r>
                        <a:rPr lang="en-US" sz="1200" b="1" dirty="0">
                          <a:effectLst/>
                        </a:rPr>
                        <a:t>$5.56</a:t>
                      </a:r>
                    </a:p>
                    <a:p>
                      <a:pPr marL="0" marR="0">
                        <a:lnSpc>
                          <a:spcPct val="107000"/>
                        </a:lnSpc>
                        <a:spcBef>
                          <a:spcPts val="0"/>
                        </a:spcBef>
                        <a:spcAft>
                          <a:spcPts val="0"/>
                        </a:spcAft>
                      </a:pPr>
                      <a:r>
                        <a:rPr lang="en-US" sz="1200" dirty="0">
                          <a:effectLst/>
                        </a:rPr>
                        <a:t>Conversion Rate (CR)= (Conversions / Clicks) x 100% = (89/838) x 100% = </a:t>
                      </a:r>
                      <a:r>
                        <a:rPr lang="en-US" sz="1200" b="1" dirty="0">
                          <a:effectLst/>
                        </a:rPr>
                        <a:t>10.62% </a:t>
                      </a:r>
                    </a:p>
                    <a:p>
                      <a:pPr marL="0" marR="0">
                        <a:lnSpc>
                          <a:spcPct val="107000"/>
                        </a:lnSpc>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2994" marR="52994" marT="0" marB="0"/>
                </a:tc>
                <a:extLst>
                  <a:ext uri="{0D108BD9-81ED-4DB2-BD59-A6C34878D82A}">
                    <a16:rowId xmlns:a16="http://schemas.microsoft.com/office/drawing/2014/main" val="521600165"/>
                  </a:ext>
                </a:extLst>
              </a:tr>
            </a:tbl>
          </a:graphicData>
        </a:graphic>
      </p:graphicFrame>
    </p:spTree>
    <p:extLst>
      <p:ext uri="{BB962C8B-B14F-4D97-AF65-F5344CB8AC3E}">
        <p14:creationId xmlns:p14="http://schemas.microsoft.com/office/powerpoint/2010/main" val="24430024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6F2B-B674-A694-602E-75F8FCB0C7C5}"/>
              </a:ext>
            </a:extLst>
          </p:cNvPr>
          <p:cNvSpPr>
            <a:spLocks noGrp="1"/>
          </p:cNvSpPr>
          <p:nvPr>
            <p:ph type="title"/>
          </p:nvPr>
        </p:nvSpPr>
        <p:spPr>
          <a:xfrm>
            <a:off x="372687" y="187361"/>
            <a:ext cx="7242695" cy="457970"/>
          </a:xfrm>
        </p:spPr>
        <p:txBody>
          <a:bodyPr/>
          <a:lstStyle/>
          <a:p>
            <a:r>
              <a:rPr lang="en-US" b="1" dirty="0"/>
              <a:t>Relevant KPI For Ad Level</a:t>
            </a:r>
          </a:p>
        </p:txBody>
      </p:sp>
      <p:graphicFrame>
        <p:nvGraphicFramePr>
          <p:cNvPr id="4" name="Table 3">
            <a:extLst>
              <a:ext uri="{FF2B5EF4-FFF2-40B4-BE49-F238E27FC236}">
                <a16:creationId xmlns:a16="http://schemas.microsoft.com/office/drawing/2014/main" id="{E368532D-5DE1-B4EB-C368-FD5A088F4636}"/>
              </a:ext>
            </a:extLst>
          </p:cNvPr>
          <p:cNvGraphicFramePr>
            <a:graphicFrameLocks noGrp="1"/>
          </p:cNvGraphicFramePr>
          <p:nvPr>
            <p:extLst>
              <p:ext uri="{D42A27DB-BD31-4B8C-83A1-F6EECF244321}">
                <p14:modId xmlns:p14="http://schemas.microsoft.com/office/powerpoint/2010/main" val="2545828554"/>
              </p:ext>
            </p:extLst>
          </p:nvPr>
        </p:nvGraphicFramePr>
        <p:xfrm>
          <a:off x="0" y="3635676"/>
          <a:ext cx="7615382" cy="6422724"/>
        </p:xfrm>
        <a:graphic>
          <a:graphicData uri="http://schemas.openxmlformats.org/drawingml/2006/table">
            <a:tbl>
              <a:tblPr firstRow="1" firstCol="1" bandRow="1"/>
              <a:tblGrid>
                <a:gridCol w="3807691">
                  <a:extLst>
                    <a:ext uri="{9D8B030D-6E8A-4147-A177-3AD203B41FA5}">
                      <a16:colId xmlns:a16="http://schemas.microsoft.com/office/drawing/2014/main" val="1884422005"/>
                    </a:ext>
                  </a:extLst>
                </a:gridCol>
                <a:gridCol w="3807691">
                  <a:extLst>
                    <a:ext uri="{9D8B030D-6E8A-4147-A177-3AD203B41FA5}">
                      <a16:colId xmlns:a16="http://schemas.microsoft.com/office/drawing/2014/main" val="789921631"/>
                    </a:ext>
                  </a:extLst>
                </a:gridCol>
              </a:tblGrid>
              <a:tr h="3211362">
                <a:tc>
                  <a:txBody>
                    <a:bodyPr/>
                    <a:lstStyle/>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Ad group 1, Ad 1</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Cost Per Click (CPC) = Ad cost / number of clicks =   $458.02/991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$0.46</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Click Through Rate (CTR)= (Number of clicks / Number of Impressions) x 100% = (991/40163) x 100%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2.47%</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Cost per Conversion (C/C) = Ad cost / Conversions = $458.25/97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$4.72</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Conversion Rate (CR)= (Conversions / Clicks) x 100% = (97/991) x 100%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9.79% </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txBody>
                  <a:tcPr marL="52994" marR="52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Ad group 2, Ad 1</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Cost Per Click (CPC) = Ad cost / number of clicks =   $335.60/619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$0.54</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Click Through Rate (CTR)= (Number of clicks / Number of Impressions) x 100% = (619/28827) x 100%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2.15%</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Cost per Conversion (C/C) = Ad cost / Conversions = $335.60/72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$4.66</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Conversion Rate (CR)= (Conversions / Clicks) x 100% = (72/619) x 100%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11.63% </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txBody>
                  <a:tcPr marL="52994" marR="52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601503"/>
                  </a:ext>
                </a:extLst>
              </a:tr>
              <a:tr h="3211362">
                <a:tc>
                  <a:txBody>
                    <a:bodyPr/>
                    <a:lstStyle/>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Ad group 1, Ad 2</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Cost Per Click (CPC) = Ad cost / number of clicks =  $360.80/562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$0.64</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Click Through Rate (CTR)= (Number of clicks / Number of Impressions) x 100% = (562/32334) x 100%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1.74%</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Cost per Conversion (C/C)= Ad cost / Conversions = $360.80/36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$10.02</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Conversion Rate (CR)= (Conversions / Clicks) x 100% = (36/562) x 100%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6.41% </a:t>
                      </a:r>
                    </a:p>
                  </a:txBody>
                  <a:tcPr marL="52994" marR="52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b="1" dirty="0">
                          <a:effectLst/>
                          <a:latin typeface="Calibri" panose="020F0502020204030204" pitchFamily="34" charset="0"/>
                          <a:ea typeface="Calibri" panose="020F0502020204030204" pitchFamily="34" charset="0"/>
                          <a:cs typeface="Times New Roman" panose="02020603050405020304" pitchFamily="18" charset="0"/>
                        </a:rPr>
                        <a:t>Ad group 2, Ad 2</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Cost Per Click (CPC) = Ad cost / number of clicks =  $159.35/219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$0.73</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Click Through Rate (CTR)= (Number of clicks / Number of Impressions) x 100% = (219/9932) x 100%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2.20%</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Cost per Conversion (C/C) = Ad cost / Conversions = $159.35/16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$9.96</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Conversion Rate (CR)= (Conversions / Clicks) x 100% = (16/219) x 100% =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7.31% </a:t>
                      </a:r>
                    </a:p>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txBody>
                  <a:tcPr marL="52994" marR="529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3252399"/>
                  </a:ext>
                </a:extLst>
              </a:tr>
            </a:tbl>
          </a:graphicData>
        </a:graphic>
      </p:graphicFrame>
      <p:graphicFrame>
        <p:nvGraphicFramePr>
          <p:cNvPr id="5" name="Table 4">
            <a:extLst>
              <a:ext uri="{FF2B5EF4-FFF2-40B4-BE49-F238E27FC236}">
                <a16:creationId xmlns:a16="http://schemas.microsoft.com/office/drawing/2014/main" id="{DEADE509-911A-F24C-13C6-A9ADE3005419}"/>
              </a:ext>
            </a:extLst>
          </p:cNvPr>
          <p:cNvGraphicFramePr>
            <a:graphicFrameLocks noGrp="1"/>
          </p:cNvGraphicFramePr>
          <p:nvPr>
            <p:extLst>
              <p:ext uri="{D42A27DB-BD31-4B8C-83A1-F6EECF244321}">
                <p14:modId xmlns:p14="http://schemas.microsoft.com/office/powerpoint/2010/main" val="3660577029"/>
              </p:ext>
            </p:extLst>
          </p:nvPr>
        </p:nvGraphicFramePr>
        <p:xfrm>
          <a:off x="-4" y="884521"/>
          <a:ext cx="7615386" cy="2511965"/>
        </p:xfrm>
        <a:graphic>
          <a:graphicData uri="http://schemas.openxmlformats.org/drawingml/2006/table">
            <a:tbl>
              <a:tblPr/>
              <a:tblGrid>
                <a:gridCol w="1020884">
                  <a:extLst>
                    <a:ext uri="{9D8B030D-6E8A-4147-A177-3AD203B41FA5}">
                      <a16:colId xmlns:a16="http://schemas.microsoft.com/office/drawing/2014/main" val="755325815"/>
                    </a:ext>
                  </a:extLst>
                </a:gridCol>
                <a:gridCol w="1000261">
                  <a:extLst>
                    <a:ext uri="{9D8B030D-6E8A-4147-A177-3AD203B41FA5}">
                      <a16:colId xmlns:a16="http://schemas.microsoft.com/office/drawing/2014/main" val="2763789847"/>
                    </a:ext>
                  </a:extLst>
                </a:gridCol>
                <a:gridCol w="920343">
                  <a:extLst>
                    <a:ext uri="{9D8B030D-6E8A-4147-A177-3AD203B41FA5}">
                      <a16:colId xmlns:a16="http://schemas.microsoft.com/office/drawing/2014/main" val="1549312028"/>
                    </a:ext>
                  </a:extLst>
                </a:gridCol>
                <a:gridCol w="907452">
                  <a:extLst>
                    <a:ext uri="{9D8B030D-6E8A-4147-A177-3AD203B41FA5}">
                      <a16:colId xmlns:a16="http://schemas.microsoft.com/office/drawing/2014/main" val="1579045429"/>
                    </a:ext>
                  </a:extLst>
                </a:gridCol>
                <a:gridCol w="1044086">
                  <a:extLst>
                    <a:ext uri="{9D8B030D-6E8A-4147-A177-3AD203B41FA5}">
                      <a16:colId xmlns:a16="http://schemas.microsoft.com/office/drawing/2014/main" val="1110239894"/>
                    </a:ext>
                  </a:extLst>
                </a:gridCol>
                <a:gridCol w="680590">
                  <a:extLst>
                    <a:ext uri="{9D8B030D-6E8A-4147-A177-3AD203B41FA5}">
                      <a16:colId xmlns:a16="http://schemas.microsoft.com/office/drawing/2014/main" val="2402902775"/>
                    </a:ext>
                  </a:extLst>
                </a:gridCol>
                <a:gridCol w="680590">
                  <a:extLst>
                    <a:ext uri="{9D8B030D-6E8A-4147-A177-3AD203B41FA5}">
                      <a16:colId xmlns:a16="http://schemas.microsoft.com/office/drawing/2014/main" val="1470045622"/>
                    </a:ext>
                  </a:extLst>
                </a:gridCol>
                <a:gridCol w="680590">
                  <a:extLst>
                    <a:ext uri="{9D8B030D-6E8A-4147-A177-3AD203B41FA5}">
                      <a16:colId xmlns:a16="http://schemas.microsoft.com/office/drawing/2014/main" val="2074977539"/>
                    </a:ext>
                  </a:extLst>
                </a:gridCol>
                <a:gridCol w="680590">
                  <a:extLst>
                    <a:ext uri="{9D8B030D-6E8A-4147-A177-3AD203B41FA5}">
                      <a16:colId xmlns:a16="http://schemas.microsoft.com/office/drawing/2014/main" val="1375604921"/>
                    </a:ext>
                  </a:extLst>
                </a:gridCol>
              </a:tblGrid>
              <a:tr h="470845">
                <a:tc>
                  <a:txBody>
                    <a:bodyPr/>
                    <a:lstStyle/>
                    <a:p>
                      <a:pPr algn="l" rtl="0" fontAlgn="ctr"/>
                      <a:r>
                        <a:rPr lang="en-US" sz="1200" b="0" i="0" u="none" strike="noStrike">
                          <a:solidFill>
                            <a:srgbClr val="FFFFFF"/>
                          </a:solidFill>
                          <a:effectLst/>
                          <a:latin typeface="Open Sans" panose="020B0606030504020204" pitchFamily="34" charset="0"/>
                        </a:rPr>
                        <a:t>Campaign</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Cost</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Clicks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Impressions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Conversions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CPC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CTR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200" b="0" i="0" u="none" strike="noStrike">
                          <a:solidFill>
                            <a:srgbClr val="FFFFFF"/>
                          </a:solidFill>
                          <a:effectLst/>
                          <a:latin typeface="Open Sans" panose="020B0606030504020204" pitchFamily="34" charset="0"/>
                        </a:rPr>
                        <a:t>CR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extLst>
                  <a:ext uri="{0D108BD9-81ED-4DB2-BD59-A6C34878D82A}">
                    <a16:rowId xmlns:a16="http://schemas.microsoft.com/office/drawing/2014/main" val="181182271"/>
                  </a:ext>
                </a:extLst>
              </a:tr>
              <a:tr h="371720">
                <a:tc>
                  <a:txBody>
                    <a:bodyPr/>
                    <a:lstStyle/>
                    <a:p>
                      <a:pPr algn="l" fontAlgn="b">
                        <a:buClr>
                          <a:srgbClr val="000000"/>
                        </a:buClr>
                        <a:buSzPts val="1000"/>
                        <a:buFont typeface="Arial" panose="020B0604020202020204" pitchFamily="34" charset="0"/>
                        <a:buChar char=" "/>
                      </a:pPr>
                      <a:r>
                        <a:rPr lang="en-US" sz="1200" b="0" i="0" u="none" strike="noStrike" dirty="0">
                          <a:solidFill>
                            <a:srgbClr val="000000"/>
                          </a:solidFill>
                          <a:effectLst/>
                          <a:latin typeface="Arial" panose="020B0604020202020204" pitchFamily="34" charset="0"/>
                        </a:rPr>
                        <a:t>Ad group 1, Ad 1</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$458.25</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991</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40163</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97</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dirty="0">
                          <a:solidFill>
                            <a:srgbClr val="000000"/>
                          </a:solidFill>
                          <a:effectLst/>
                          <a:latin typeface="Arial" panose="020B0604020202020204" pitchFamily="34" charset="0"/>
                        </a:rPr>
                        <a:t>$0.46 </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dirty="0">
                          <a:solidFill>
                            <a:srgbClr val="000000"/>
                          </a:solidFill>
                          <a:effectLst/>
                          <a:latin typeface="Arial" panose="020B0604020202020204" pitchFamily="34" charset="0"/>
                        </a:rPr>
                        <a:t>2.47%</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$4.72 </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Arial" panose="020B0604020202020204" pitchFamily="34" charset="0"/>
                        </a:rPr>
                        <a:t>9.79%</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extLst>
                  <a:ext uri="{0D108BD9-81ED-4DB2-BD59-A6C34878D82A}">
                    <a16:rowId xmlns:a16="http://schemas.microsoft.com/office/drawing/2014/main" val="3719463945"/>
                  </a:ext>
                </a:extLst>
              </a:tr>
              <a:tr h="408892">
                <a:tc>
                  <a:txBody>
                    <a:bodyPr/>
                    <a:lstStyle/>
                    <a:p>
                      <a:pPr algn="l" fontAlgn="b"/>
                      <a:r>
                        <a:rPr lang="en-US" sz="1200" b="0" i="0" u="none" strike="noStrike">
                          <a:solidFill>
                            <a:srgbClr val="000000"/>
                          </a:solidFill>
                          <a:effectLst/>
                          <a:latin typeface="Arial" panose="020B0604020202020204" pitchFamily="34" charset="0"/>
                        </a:rPr>
                        <a:t>Ad group 1, Ad 2</a:t>
                      </a:r>
                      <a:br>
                        <a:rPr lang="en-US" sz="1200" b="0" i="0" u="none" strike="noStrike">
                          <a:solidFill>
                            <a:srgbClr val="000000"/>
                          </a:solidFill>
                          <a:effectLst/>
                          <a:latin typeface="Arial" panose="020B0604020202020204" pitchFamily="34" charset="0"/>
                        </a:rPr>
                      </a:br>
                      <a:endParaRPr lang="en-US" sz="1200" b="0" i="0" u="none" strike="noStrike">
                        <a:solidFill>
                          <a:srgbClr val="000000"/>
                        </a:solidFill>
                        <a:effectLst/>
                        <a:latin typeface="Arial" panose="020B0604020202020204" pitchFamily="34" charset="0"/>
                      </a:endParaRP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$360.80</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562</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32334</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36</a:t>
                      </a:r>
                    </a:p>
                  </a:txBody>
                  <a:tcPr marL="7360" marR="7360" marT="7360" marB="0" anchor="b">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$0.64 </a:t>
                      </a:r>
                    </a:p>
                  </a:txBody>
                  <a:tcPr marL="7360" marR="7360" marT="7360" marB="0" anchor="b">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1.74%</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$10.02 </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6.41%</a:t>
                      </a:r>
                    </a:p>
                  </a:txBody>
                  <a:tcPr marL="7360" marR="7360" marT="7360" marB="0" anchor="b">
                    <a:lnL>
                      <a:noFill/>
                    </a:lnL>
                    <a:lnR>
                      <a:noFill/>
                    </a:lnR>
                    <a:lnT>
                      <a:noFill/>
                    </a:lnT>
                    <a:lnB>
                      <a:noFill/>
                    </a:lnB>
                  </a:tcPr>
                </a:tc>
                <a:extLst>
                  <a:ext uri="{0D108BD9-81ED-4DB2-BD59-A6C34878D82A}">
                    <a16:rowId xmlns:a16="http://schemas.microsoft.com/office/drawing/2014/main" val="2562236860"/>
                  </a:ext>
                </a:extLst>
              </a:tr>
              <a:tr h="470845">
                <a:tc>
                  <a:txBody>
                    <a:bodyPr/>
                    <a:lstStyle/>
                    <a:p>
                      <a:pPr algn="l" fontAlgn="b"/>
                      <a:r>
                        <a:rPr lang="en-US" sz="1200" b="0" i="0" u="none" strike="noStrike">
                          <a:solidFill>
                            <a:srgbClr val="000000"/>
                          </a:solidFill>
                          <a:effectLst/>
                          <a:latin typeface="Arial" panose="020B0604020202020204" pitchFamily="34" charset="0"/>
                        </a:rPr>
                        <a:t>Ad group 2, Ad 1</a:t>
                      </a:r>
                      <a:br>
                        <a:rPr lang="en-US" sz="1200" b="0" i="0" u="none" strike="noStrike">
                          <a:solidFill>
                            <a:srgbClr val="000000"/>
                          </a:solidFill>
                          <a:effectLst/>
                          <a:latin typeface="Arial" panose="020B0604020202020204" pitchFamily="34" charset="0"/>
                        </a:rPr>
                      </a:br>
                      <a:endParaRPr lang="en-US" sz="1200" b="0" i="0" u="none" strike="noStrike">
                        <a:solidFill>
                          <a:srgbClr val="000000"/>
                        </a:solidFill>
                        <a:effectLst/>
                        <a:latin typeface="Arial" panose="020B0604020202020204" pitchFamily="34" charset="0"/>
                      </a:endParaRPr>
                    </a:p>
                  </a:txBody>
                  <a:tcPr marL="7360" marR="7360" marT="7360" marB="0" anchor="b">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$335.60</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619</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28827</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72</a:t>
                      </a:r>
                    </a:p>
                  </a:txBody>
                  <a:tcPr marL="7360" marR="7360" marT="7360" marB="0" anchor="b">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$0.54 </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2.15%</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$4.66 </a:t>
                      </a:r>
                    </a:p>
                  </a:txBody>
                  <a:tcPr marL="7360" marR="7360" marT="7360" marB="0" anchor="b">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11.63%</a:t>
                      </a:r>
                    </a:p>
                  </a:txBody>
                  <a:tcPr marL="7360" marR="7360" marT="7360" marB="0" anchor="b">
                    <a:lnL>
                      <a:noFill/>
                    </a:lnL>
                    <a:lnR>
                      <a:noFill/>
                    </a:lnR>
                    <a:lnT>
                      <a:noFill/>
                    </a:lnT>
                    <a:lnB>
                      <a:noFill/>
                    </a:lnB>
                  </a:tcPr>
                </a:tc>
                <a:extLst>
                  <a:ext uri="{0D108BD9-81ED-4DB2-BD59-A6C34878D82A}">
                    <a16:rowId xmlns:a16="http://schemas.microsoft.com/office/drawing/2014/main" val="2352752699"/>
                  </a:ext>
                </a:extLst>
              </a:tr>
              <a:tr h="408892">
                <a:tc>
                  <a:txBody>
                    <a:bodyPr/>
                    <a:lstStyle/>
                    <a:p>
                      <a:pPr algn="l" fontAlgn="b"/>
                      <a:r>
                        <a:rPr lang="en-US" sz="1200" b="0" i="0" u="none" strike="noStrike" dirty="0">
                          <a:solidFill>
                            <a:srgbClr val="000000"/>
                          </a:solidFill>
                          <a:effectLst/>
                          <a:latin typeface="Arial" panose="020B0604020202020204" pitchFamily="34" charset="0"/>
                        </a:rPr>
                        <a:t>Ad group 2, Ad 2</a:t>
                      </a:r>
                      <a:br>
                        <a:rPr lang="en-US" sz="1200" b="0" i="0" u="none" strike="noStrike" dirty="0">
                          <a:solidFill>
                            <a:srgbClr val="000000"/>
                          </a:solidFill>
                          <a:effectLst/>
                          <a:latin typeface="Arial" panose="020B0604020202020204" pitchFamily="34" charset="0"/>
                        </a:rPr>
                      </a:br>
                      <a:endParaRPr lang="en-US" sz="1200" b="0" i="0" u="none" strike="noStrike" dirty="0">
                        <a:solidFill>
                          <a:srgbClr val="000000"/>
                        </a:solidFill>
                        <a:effectLst/>
                        <a:latin typeface="Arial" panose="020B0604020202020204" pitchFamily="34" charset="0"/>
                      </a:endParaRP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$159.35</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219</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9932</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16</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$0.73 </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2.20%</a:t>
                      </a:r>
                    </a:p>
                  </a:txBody>
                  <a:tcPr marL="7360" marR="7360" marT="7360" marB="0" anchor="b">
                    <a:lnL>
                      <a:noFill/>
                    </a:lnL>
                    <a:lnR>
                      <a:noFill/>
                    </a:lnR>
                    <a:lnT>
                      <a:noFill/>
                    </a:lnT>
                    <a:lnB>
                      <a:noFill/>
                    </a:lnB>
                  </a:tcPr>
                </a:tc>
                <a:tc>
                  <a:txBody>
                    <a:bodyPr/>
                    <a:lstStyle/>
                    <a:p>
                      <a:pPr algn="r" fontAlgn="b"/>
                      <a:r>
                        <a:rPr lang="en-US" sz="1200" b="0" i="0" u="none" strike="noStrike">
                          <a:solidFill>
                            <a:srgbClr val="000000"/>
                          </a:solidFill>
                          <a:effectLst/>
                          <a:latin typeface="Arial" panose="020B0604020202020204" pitchFamily="34" charset="0"/>
                        </a:rPr>
                        <a:t>$9.96 </a:t>
                      </a:r>
                    </a:p>
                  </a:txBody>
                  <a:tcPr marL="7360" marR="7360" marT="7360" marB="0" anchor="b">
                    <a:lnL>
                      <a:noFill/>
                    </a:lnL>
                    <a:lnR>
                      <a:noFill/>
                    </a:lnR>
                    <a:lnT>
                      <a:noFill/>
                    </a:lnT>
                    <a:lnB>
                      <a:noFill/>
                    </a:lnB>
                  </a:tcPr>
                </a:tc>
                <a:tc>
                  <a:txBody>
                    <a:bodyPr/>
                    <a:lstStyle/>
                    <a:p>
                      <a:pPr algn="r" fontAlgn="b"/>
                      <a:r>
                        <a:rPr lang="en-US" sz="1200" b="0" i="0" u="none" strike="noStrike" dirty="0">
                          <a:solidFill>
                            <a:srgbClr val="000000"/>
                          </a:solidFill>
                          <a:effectLst/>
                          <a:latin typeface="Arial" panose="020B0604020202020204" pitchFamily="34" charset="0"/>
                        </a:rPr>
                        <a:t>7.31%</a:t>
                      </a:r>
                    </a:p>
                  </a:txBody>
                  <a:tcPr marL="7360" marR="7360" marT="7360" marB="0" anchor="b">
                    <a:lnL>
                      <a:noFill/>
                    </a:lnL>
                    <a:lnR>
                      <a:noFill/>
                    </a:lnR>
                    <a:lnT>
                      <a:noFill/>
                    </a:lnT>
                    <a:lnB>
                      <a:noFill/>
                    </a:lnB>
                  </a:tcPr>
                </a:tc>
                <a:extLst>
                  <a:ext uri="{0D108BD9-81ED-4DB2-BD59-A6C34878D82A}">
                    <a16:rowId xmlns:a16="http://schemas.microsoft.com/office/drawing/2014/main" val="928797233"/>
                  </a:ext>
                </a:extLst>
              </a:tr>
            </a:tbl>
          </a:graphicData>
        </a:graphic>
      </p:graphicFrame>
    </p:spTree>
    <p:extLst>
      <p:ext uri="{BB962C8B-B14F-4D97-AF65-F5344CB8AC3E}">
        <p14:creationId xmlns:p14="http://schemas.microsoft.com/office/powerpoint/2010/main" val="37340069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6F2B-B674-A694-602E-75F8FCB0C7C5}"/>
              </a:ext>
            </a:extLst>
          </p:cNvPr>
          <p:cNvSpPr>
            <a:spLocks noGrp="1"/>
          </p:cNvSpPr>
          <p:nvPr>
            <p:ph type="title"/>
          </p:nvPr>
        </p:nvSpPr>
        <p:spPr>
          <a:xfrm>
            <a:off x="0" y="371600"/>
            <a:ext cx="7242695" cy="457970"/>
          </a:xfrm>
        </p:spPr>
        <p:txBody>
          <a:bodyPr/>
          <a:lstStyle/>
          <a:p>
            <a:r>
              <a:rPr lang="en-US" b="1" dirty="0"/>
              <a:t>Relevant KPI For Best Performing Keywords</a:t>
            </a:r>
          </a:p>
        </p:txBody>
      </p:sp>
      <p:sp>
        <p:nvSpPr>
          <p:cNvPr id="3" name="Text Placeholder 2">
            <a:extLst>
              <a:ext uri="{FF2B5EF4-FFF2-40B4-BE49-F238E27FC236}">
                <a16:creationId xmlns:a16="http://schemas.microsoft.com/office/drawing/2014/main" id="{C18824EC-0CDF-7340-37F6-A4FCA1A1E911}"/>
              </a:ext>
            </a:extLst>
          </p:cNvPr>
          <p:cNvSpPr>
            <a:spLocks noGrp="1"/>
          </p:cNvSpPr>
          <p:nvPr>
            <p:ph type="body" idx="1"/>
          </p:nvPr>
        </p:nvSpPr>
        <p:spPr>
          <a:xfrm>
            <a:off x="0" y="2484197"/>
            <a:ext cx="7772400" cy="5377873"/>
          </a:xfrm>
        </p:spPr>
        <p:txBody>
          <a:bodyPr/>
          <a:lstStyle/>
          <a:p>
            <a:pPr marL="220799" indent="-220799">
              <a:lnSpc>
                <a:spcPct val="107000"/>
              </a:lnSpc>
              <a:spcAft>
                <a:spcPts val="618"/>
              </a:spcAft>
              <a:buFontTx/>
              <a:buChar char="-"/>
            </a:pPr>
            <a:endParaRPr lang="en-US" sz="139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endParaRPr lang="en-US" sz="139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endParaRPr lang="en-US" sz="139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endParaRPr lang="en-US" sz="139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endParaRPr lang="en-US" sz="139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pPr>
            <a:r>
              <a:rPr lang="en-US" b="1" dirty="0">
                <a:latin typeface="Calibri" panose="020F0502020204030204" pitchFamily="34" charset="0"/>
                <a:ea typeface="Calibri" panose="020F0502020204030204" pitchFamily="34" charset="0"/>
                <a:cs typeface="Times New Roman" panose="02020603050405020304" pitchFamily="18" charset="0"/>
              </a:rPr>
              <a:t>Keyword one = +Online marketing +course</a:t>
            </a: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Cost Per Click (CPC) = Ad cost / number of clicks =  $</a:t>
            </a:r>
            <a:r>
              <a:rPr lang="en-US" dirty="0">
                <a:latin typeface="Calibri" panose="020F0502020204030204" pitchFamily="34" charset="0"/>
                <a:ea typeface="Calibri" panose="020F0502020204030204" pitchFamily="34" charset="0"/>
                <a:cs typeface="Times New Roman" panose="02020603050405020304" pitchFamily="18" charset="0"/>
              </a:rPr>
              <a:t>317.10</a:t>
            </a:r>
            <a:r>
              <a:rPr lang="en-US" sz="1391" dirty="0">
                <a:latin typeface="Calibri" panose="020F0502020204030204" pitchFamily="34" charset="0"/>
                <a:ea typeface="Calibri" panose="020F0502020204030204" pitchFamily="34" charset="0"/>
                <a:cs typeface="Times New Roman" panose="02020603050405020304" pitchFamily="18" charset="0"/>
              </a:rPr>
              <a:t>/534 = </a:t>
            </a:r>
            <a:r>
              <a:rPr lang="en-US" sz="1391" b="1" dirty="0">
                <a:latin typeface="Calibri" panose="020F0502020204030204" pitchFamily="34" charset="0"/>
                <a:ea typeface="Calibri" panose="020F0502020204030204" pitchFamily="34" charset="0"/>
                <a:cs typeface="Times New Roman" panose="02020603050405020304" pitchFamily="18" charset="0"/>
              </a:rPr>
              <a:t>$0.59 &lt; than keyword max CPC</a:t>
            </a: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Click Through Rate (CTR)= (Number of clicks / Number of Impressions) x 100% = (</a:t>
            </a:r>
            <a:r>
              <a:rPr lang="en-US" dirty="0">
                <a:latin typeface="Calibri" panose="020F0502020204030204" pitchFamily="34" charset="0"/>
                <a:ea typeface="Calibri" panose="020F0502020204030204" pitchFamily="34" charset="0"/>
                <a:cs typeface="Times New Roman" panose="02020603050405020304" pitchFamily="18" charset="0"/>
              </a:rPr>
              <a:t>534</a:t>
            </a:r>
            <a:r>
              <a:rPr lang="en-US" sz="1391" dirty="0">
                <a:latin typeface="Calibri" panose="020F0502020204030204" pitchFamily="34" charset="0"/>
                <a:ea typeface="Calibri" panose="020F0502020204030204" pitchFamily="34" charset="0"/>
                <a:cs typeface="Times New Roman" panose="02020603050405020304" pitchFamily="18" charset="0"/>
              </a:rPr>
              <a:t>/26639) x 100% = </a:t>
            </a:r>
            <a:r>
              <a:rPr lang="en-US" sz="1391" b="1" dirty="0">
                <a:latin typeface="Calibri" panose="020F0502020204030204" pitchFamily="34" charset="0"/>
                <a:ea typeface="Calibri" panose="020F0502020204030204" pitchFamily="34" charset="0"/>
                <a:cs typeface="Times New Roman" panose="02020603050405020304" pitchFamily="18" charset="0"/>
              </a:rPr>
              <a:t>2.0% High CTR</a:t>
            </a: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Cost per Conversion (C/C)= Ad cost / Conversions = $</a:t>
            </a:r>
            <a:r>
              <a:rPr lang="en-US" dirty="0">
                <a:latin typeface="Calibri" panose="020F0502020204030204" pitchFamily="34" charset="0"/>
                <a:ea typeface="Calibri" panose="020F0502020204030204" pitchFamily="34" charset="0"/>
                <a:cs typeface="Times New Roman" panose="02020603050405020304" pitchFamily="18" charset="0"/>
              </a:rPr>
              <a:t>317.10</a:t>
            </a:r>
            <a:r>
              <a:rPr lang="en-US" sz="1391" dirty="0">
                <a:latin typeface="Calibri" panose="020F0502020204030204" pitchFamily="34" charset="0"/>
                <a:ea typeface="Calibri" panose="020F0502020204030204" pitchFamily="34" charset="0"/>
                <a:cs typeface="Times New Roman" panose="02020603050405020304" pitchFamily="18" charset="0"/>
              </a:rPr>
              <a:t>/65 = </a:t>
            </a:r>
            <a:r>
              <a:rPr lang="en-US" sz="1391" b="1" dirty="0">
                <a:latin typeface="Calibri" panose="020F0502020204030204" pitchFamily="34" charset="0"/>
                <a:ea typeface="Calibri" panose="020F0502020204030204" pitchFamily="34" charset="0"/>
                <a:cs typeface="Times New Roman" panose="02020603050405020304" pitchFamily="18" charset="0"/>
              </a:rPr>
              <a:t>$</a:t>
            </a:r>
            <a:r>
              <a:rPr lang="en-US" b="1" dirty="0">
                <a:latin typeface="Calibri" panose="020F0502020204030204" pitchFamily="34" charset="0"/>
                <a:ea typeface="Calibri" panose="020F0502020204030204" pitchFamily="34" charset="0"/>
                <a:cs typeface="Times New Roman" panose="02020603050405020304" pitchFamily="18" charset="0"/>
              </a:rPr>
              <a:t>4.88 &lt; estimated conversion value of $5</a:t>
            </a:r>
            <a:endParaRPr lang="en-US" sz="1391" b="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Conversion Rate (CR)= (Conversions / Clicks) x 100% = (</a:t>
            </a:r>
            <a:r>
              <a:rPr lang="en-US" dirty="0">
                <a:latin typeface="Calibri" panose="020F0502020204030204" pitchFamily="34" charset="0"/>
                <a:ea typeface="Calibri" panose="020F0502020204030204" pitchFamily="34" charset="0"/>
                <a:cs typeface="Times New Roman" panose="02020603050405020304" pitchFamily="18" charset="0"/>
              </a:rPr>
              <a:t>65</a:t>
            </a:r>
            <a:r>
              <a:rPr lang="en-US" sz="1391" dirty="0">
                <a:latin typeface="Calibri" panose="020F0502020204030204" pitchFamily="34" charset="0"/>
                <a:ea typeface="Calibri" panose="020F0502020204030204" pitchFamily="34" charset="0"/>
                <a:cs typeface="Times New Roman" panose="02020603050405020304" pitchFamily="18" charset="0"/>
              </a:rPr>
              <a:t>/534) x 100% = </a:t>
            </a:r>
            <a:r>
              <a:rPr lang="en-US" b="1" dirty="0">
                <a:latin typeface="Calibri" panose="020F0502020204030204" pitchFamily="34" charset="0"/>
                <a:ea typeface="Calibri" panose="020F0502020204030204" pitchFamily="34" charset="0"/>
                <a:cs typeface="Times New Roman" panose="02020603050405020304" pitchFamily="18" charset="0"/>
              </a:rPr>
              <a:t>12.17</a:t>
            </a:r>
            <a:r>
              <a:rPr lang="en-US" sz="1391" b="1" dirty="0">
                <a:latin typeface="Calibri" panose="020F0502020204030204" pitchFamily="34" charset="0"/>
                <a:ea typeface="Calibri" panose="020F0502020204030204" pitchFamily="34" charset="0"/>
                <a:cs typeface="Times New Roman" panose="02020603050405020304" pitchFamily="18" charset="0"/>
              </a:rPr>
              <a:t>% &gt; Expected conversion rate of 10%</a:t>
            </a:r>
          </a:p>
          <a:p>
            <a:endParaRPr lang="en-US" dirty="0"/>
          </a:p>
        </p:txBody>
      </p:sp>
      <p:graphicFrame>
        <p:nvGraphicFramePr>
          <p:cNvPr id="5" name="Table 4">
            <a:extLst>
              <a:ext uri="{FF2B5EF4-FFF2-40B4-BE49-F238E27FC236}">
                <a16:creationId xmlns:a16="http://schemas.microsoft.com/office/drawing/2014/main" id="{07B44509-6CB2-E381-C005-D8FAA7F76F40}"/>
              </a:ext>
            </a:extLst>
          </p:cNvPr>
          <p:cNvGraphicFramePr>
            <a:graphicFrameLocks noGrp="1"/>
          </p:cNvGraphicFramePr>
          <p:nvPr>
            <p:extLst>
              <p:ext uri="{D42A27DB-BD31-4B8C-83A1-F6EECF244321}">
                <p14:modId xmlns:p14="http://schemas.microsoft.com/office/powerpoint/2010/main" val="2413744880"/>
              </p:ext>
            </p:extLst>
          </p:nvPr>
        </p:nvGraphicFramePr>
        <p:xfrm>
          <a:off x="0" y="2484197"/>
          <a:ext cx="7654637" cy="2781380"/>
        </p:xfrm>
        <a:graphic>
          <a:graphicData uri="http://schemas.openxmlformats.org/drawingml/2006/table">
            <a:tbl>
              <a:tblPr/>
              <a:tblGrid>
                <a:gridCol w="765749">
                  <a:extLst>
                    <a:ext uri="{9D8B030D-6E8A-4147-A177-3AD203B41FA5}">
                      <a16:colId xmlns:a16="http://schemas.microsoft.com/office/drawing/2014/main" val="3537541327"/>
                    </a:ext>
                  </a:extLst>
                </a:gridCol>
                <a:gridCol w="608600">
                  <a:extLst>
                    <a:ext uri="{9D8B030D-6E8A-4147-A177-3AD203B41FA5}">
                      <a16:colId xmlns:a16="http://schemas.microsoft.com/office/drawing/2014/main" val="175116410"/>
                    </a:ext>
                  </a:extLst>
                </a:gridCol>
                <a:gridCol w="642887">
                  <a:extLst>
                    <a:ext uri="{9D8B030D-6E8A-4147-A177-3AD203B41FA5}">
                      <a16:colId xmlns:a16="http://schemas.microsoft.com/office/drawing/2014/main" val="1391119840"/>
                    </a:ext>
                  </a:extLst>
                </a:gridCol>
                <a:gridCol w="1108623">
                  <a:extLst>
                    <a:ext uri="{9D8B030D-6E8A-4147-A177-3AD203B41FA5}">
                      <a16:colId xmlns:a16="http://schemas.microsoft.com/office/drawing/2014/main" val="667455024"/>
                    </a:ext>
                  </a:extLst>
                </a:gridCol>
                <a:gridCol w="1054335">
                  <a:extLst>
                    <a:ext uri="{9D8B030D-6E8A-4147-A177-3AD203B41FA5}">
                      <a16:colId xmlns:a16="http://schemas.microsoft.com/office/drawing/2014/main" val="3464141914"/>
                    </a:ext>
                  </a:extLst>
                </a:gridCol>
                <a:gridCol w="1280059">
                  <a:extLst>
                    <a:ext uri="{9D8B030D-6E8A-4147-A177-3AD203B41FA5}">
                      <a16:colId xmlns:a16="http://schemas.microsoft.com/office/drawing/2014/main" val="3990604747"/>
                    </a:ext>
                  </a:extLst>
                </a:gridCol>
                <a:gridCol w="548596">
                  <a:extLst>
                    <a:ext uri="{9D8B030D-6E8A-4147-A177-3AD203B41FA5}">
                      <a16:colId xmlns:a16="http://schemas.microsoft.com/office/drawing/2014/main" val="2989162419"/>
                    </a:ext>
                  </a:extLst>
                </a:gridCol>
                <a:gridCol w="548596">
                  <a:extLst>
                    <a:ext uri="{9D8B030D-6E8A-4147-A177-3AD203B41FA5}">
                      <a16:colId xmlns:a16="http://schemas.microsoft.com/office/drawing/2014/main" val="1670155974"/>
                    </a:ext>
                  </a:extLst>
                </a:gridCol>
                <a:gridCol w="548596">
                  <a:extLst>
                    <a:ext uri="{9D8B030D-6E8A-4147-A177-3AD203B41FA5}">
                      <a16:colId xmlns:a16="http://schemas.microsoft.com/office/drawing/2014/main" val="399248030"/>
                    </a:ext>
                  </a:extLst>
                </a:gridCol>
                <a:gridCol w="548596">
                  <a:extLst>
                    <a:ext uri="{9D8B030D-6E8A-4147-A177-3AD203B41FA5}">
                      <a16:colId xmlns:a16="http://schemas.microsoft.com/office/drawing/2014/main" val="31092511"/>
                    </a:ext>
                  </a:extLst>
                </a:gridCol>
              </a:tblGrid>
              <a:tr h="553666">
                <a:tc>
                  <a:txBody>
                    <a:bodyPr/>
                    <a:lstStyle/>
                    <a:p>
                      <a:pPr algn="l" rtl="0" fontAlgn="ctr"/>
                      <a:r>
                        <a:rPr lang="en-US" sz="1300" b="0" i="0" u="none" strike="noStrike">
                          <a:solidFill>
                            <a:srgbClr val="FFFFFF"/>
                          </a:solidFill>
                          <a:effectLst/>
                          <a:latin typeface="Open Sans" panose="020B0606030504020204" pitchFamily="34" charset="0"/>
                        </a:rPr>
                        <a:t>Keyword</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300" b="0" i="0" u="none" strike="noStrike">
                          <a:solidFill>
                            <a:srgbClr val="FFFFFF"/>
                          </a:solidFill>
                          <a:effectLst/>
                          <a:latin typeface="Open Sans" panose="020B0606030504020204" pitchFamily="34" charset="0"/>
                        </a:rPr>
                        <a:t>Cost</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300" b="0" i="0" u="none" strike="noStrike">
                          <a:solidFill>
                            <a:srgbClr val="FFFFFF"/>
                          </a:solidFill>
                          <a:effectLst/>
                          <a:latin typeface="Open Sans" panose="020B0606030504020204" pitchFamily="34" charset="0"/>
                        </a:rPr>
                        <a:t>Clicks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300" b="0" i="0" u="none" strike="noStrike" dirty="0">
                          <a:solidFill>
                            <a:srgbClr val="FFFFFF"/>
                          </a:solidFill>
                          <a:effectLst/>
                          <a:latin typeface="Open Sans" panose="020B0606030504020204" pitchFamily="34" charset="0"/>
                        </a:rPr>
                        <a:t>Impressions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300" b="0" i="0" u="none" strike="noStrike">
                          <a:solidFill>
                            <a:srgbClr val="FFFFFF"/>
                          </a:solidFill>
                          <a:effectLst/>
                          <a:latin typeface="Open Sans" panose="020B0606030504020204" pitchFamily="34" charset="0"/>
                        </a:rPr>
                        <a:t>Conversions</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300" b="0" i="0" u="none" strike="noStrike">
                          <a:solidFill>
                            <a:srgbClr val="FFFFFF"/>
                          </a:solidFill>
                          <a:effectLst/>
                          <a:latin typeface="Open Sans" panose="020B0606030504020204" pitchFamily="34" charset="0"/>
                        </a:rPr>
                        <a:t>Keyword max CPC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300" b="0" i="0" u="none" strike="noStrike">
                          <a:solidFill>
                            <a:srgbClr val="FFFFFF"/>
                          </a:solidFill>
                          <a:effectLst/>
                          <a:latin typeface="Open Sans" panose="020B0606030504020204" pitchFamily="34" charset="0"/>
                        </a:rPr>
                        <a:t>CPC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300" b="0" i="0" u="none" strike="noStrike">
                          <a:solidFill>
                            <a:srgbClr val="FFFFFF"/>
                          </a:solidFill>
                          <a:effectLst/>
                          <a:latin typeface="Open Sans" panose="020B0606030504020204" pitchFamily="34" charset="0"/>
                        </a:rPr>
                        <a:t>CTR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300" b="0" i="0" u="none" strike="noStrike">
                          <a:solidFill>
                            <a:srgbClr val="FFFFFF"/>
                          </a:solidFill>
                          <a:effectLst/>
                          <a:latin typeface="Open Sans" panose="020B0606030504020204" pitchFamily="34" charset="0"/>
                        </a:rPr>
                        <a:t>C/C</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tc>
                  <a:txBody>
                    <a:bodyPr/>
                    <a:lstStyle/>
                    <a:p>
                      <a:pPr algn="l" rtl="0" fontAlgn="ctr"/>
                      <a:r>
                        <a:rPr lang="en-US" sz="1300" b="0" i="0" u="none" strike="noStrike">
                          <a:solidFill>
                            <a:srgbClr val="FFFFFF"/>
                          </a:solidFill>
                          <a:effectLst/>
                          <a:latin typeface="Open Sans" panose="020B0606030504020204" pitchFamily="34" charset="0"/>
                        </a:rPr>
                        <a:t>CR</a:t>
                      </a:r>
                    </a:p>
                  </a:txBody>
                  <a:tcPr marL="7360" marR="7360" marT="7360" marB="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2B4E5"/>
                    </a:solidFill>
                  </a:tcPr>
                </a:tc>
                <a:extLst>
                  <a:ext uri="{0D108BD9-81ED-4DB2-BD59-A6C34878D82A}">
                    <a16:rowId xmlns:a16="http://schemas.microsoft.com/office/drawing/2014/main" val="4149118060"/>
                  </a:ext>
                </a:extLst>
              </a:tr>
              <a:tr h="713937">
                <a:tc>
                  <a:txBody>
                    <a:bodyPr/>
                    <a:lstStyle/>
                    <a:p>
                      <a:pPr algn="l" fontAlgn="b"/>
                      <a:r>
                        <a:rPr lang="en-US" sz="1300" b="0" i="0" u="none" strike="noStrike" dirty="0">
                          <a:solidFill>
                            <a:srgbClr val="000000"/>
                          </a:solidFill>
                          <a:effectLst/>
                          <a:latin typeface="Arial" panose="020B0604020202020204" pitchFamily="34" charset="0"/>
                        </a:rPr>
                        <a:t>+Online marketing +course</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300" b="0" i="0" u="none" strike="noStrike">
                          <a:solidFill>
                            <a:srgbClr val="000000"/>
                          </a:solidFill>
                          <a:effectLst/>
                          <a:latin typeface="Arial" panose="020B0604020202020204" pitchFamily="34" charset="0"/>
                        </a:rPr>
                        <a:t>$317.10</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300" b="0" i="0" u="none" strike="noStrike">
                          <a:solidFill>
                            <a:srgbClr val="000000"/>
                          </a:solidFill>
                          <a:effectLst/>
                          <a:latin typeface="Arial" panose="020B0604020202020204" pitchFamily="34" charset="0"/>
                        </a:rPr>
                        <a:t>534</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300" b="0" i="0" u="none" strike="noStrike">
                          <a:solidFill>
                            <a:srgbClr val="000000"/>
                          </a:solidFill>
                          <a:effectLst/>
                          <a:latin typeface="Arial" panose="020B0604020202020204" pitchFamily="34" charset="0"/>
                        </a:rPr>
                        <a:t>26639</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300" b="0" i="0" u="none" strike="noStrike" dirty="0">
                          <a:solidFill>
                            <a:srgbClr val="000000"/>
                          </a:solidFill>
                          <a:effectLst/>
                          <a:latin typeface="Arial" panose="020B0604020202020204" pitchFamily="34" charset="0"/>
                        </a:rPr>
                        <a:t>65</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300" b="0" i="0" u="none" strike="noStrike">
                          <a:solidFill>
                            <a:srgbClr val="000000"/>
                          </a:solidFill>
                          <a:effectLst/>
                          <a:latin typeface="Arial" panose="020B0604020202020204" pitchFamily="34" charset="0"/>
                        </a:rPr>
                        <a:t>1.45</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300" b="0" i="0" u="none" strike="noStrike">
                          <a:solidFill>
                            <a:srgbClr val="000000"/>
                          </a:solidFill>
                          <a:effectLst/>
                          <a:latin typeface="Arial" panose="020B0604020202020204" pitchFamily="34" charset="0"/>
                        </a:rPr>
                        <a:t> $    0.59 </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300" b="0" i="0" u="none" strike="noStrike">
                          <a:solidFill>
                            <a:srgbClr val="000000"/>
                          </a:solidFill>
                          <a:effectLst/>
                          <a:latin typeface="Arial" panose="020B0604020202020204" pitchFamily="34" charset="0"/>
                        </a:rPr>
                        <a:t>2.00%</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300" b="0" i="0" u="none" strike="noStrike">
                          <a:solidFill>
                            <a:srgbClr val="000000"/>
                          </a:solidFill>
                          <a:effectLst/>
                          <a:latin typeface="Arial" panose="020B0604020202020204" pitchFamily="34" charset="0"/>
                        </a:rPr>
                        <a:t> $    4.88 </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tc>
                  <a:txBody>
                    <a:bodyPr/>
                    <a:lstStyle/>
                    <a:p>
                      <a:pPr algn="r" fontAlgn="b"/>
                      <a:r>
                        <a:rPr lang="en-US" sz="1300" b="0" i="0" u="none" strike="noStrike">
                          <a:solidFill>
                            <a:srgbClr val="000000"/>
                          </a:solidFill>
                          <a:effectLst/>
                          <a:latin typeface="Arial" panose="020B0604020202020204" pitchFamily="34" charset="0"/>
                        </a:rPr>
                        <a:t>12.17%</a:t>
                      </a:r>
                    </a:p>
                  </a:txBody>
                  <a:tcPr marL="7360" marR="7360" marT="7360" marB="0" anchor="b">
                    <a:lnL>
                      <a:noFill/>
                    </a:lnL>
                    <a:lnR>
                      <a:noFill/>
                    </a:lnR>
                    <a:lnT w="6350" cap="flat" cmpd="sng" algn="ctr">
                      <a:solidFill>
                        <a:srgbClr val="CCCCCC"/>
                      </a:solidFill>
                      <a:prstDash val="solid"/>
                      <a:round/>
                      <a:headEnd type="none" w="med" len="med"/>
                      <a:tailEnd type="none" w="med" len="med"/>
                    </a:lnT>
                    <a:lnB>
                      <a:noFill/>
                    </a:lnB>
                  </a:tcPr>
                </a:tc>
                <a:extLst>
                  <a:ext uri="{0D108BD9-81ED-4DB2-BD59-A6C34878D82A}">
                    <a16:rowId xmlns:a16="http://schemas.microsoft.com/office/drawing/2014/main" val="253105490"/>
                  </a:ext>
                </a:extLst>
              </a:tr>
              <a:tr h="713937">
                <a:tc>
                  <a:txBody>
                    <a:bodyPr/>
                    <a:lstStyle/>
                    <a:p>
                      <a:pPr algn="l" fontAlgn="b"/>
                      <a:r>
                        <a:rPr lang="en-US" sz="1300" b="0" i="0" u="none" strike="noStrike">
                          <a:solidFill>
                            <a:srgbClr val="000000"/>
                          </a:solidFill>
                          <a:effectLst/>
                          <a:latin typeface="Arial" panose="020B0604020202020204" pitchFamily="34" charset="0"/>
                        </a:rPr>
                        <a:t>+Social media marketing +course</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$36.00</a:t>
                      </a:r>
                    </a:p>
                  </a:txBody>
                  <a:tcPr marL="7360" marR="7360" marT="7360" marB="0" anchor="b">
                    <a:lnL>
                      <a:noFill/>
                    </a:lnL>
                    <a:lnR>
                      <a:noFill/>
                    </a:lnR>
                    <a:lnT>
                      <a:noFill/>
                    </a:lnT>
                    <a:lnB>
                      <a:noFill/>
                    </a:lnB>
                  </a:tcPr>
                </a:tc>
                <a:tc>
                  <a:txBody>
                    <a:bodyPr/>
                    <a:lstStyle/>
                    <a:p>
                      <a:pPr algn="r" fontAlgn="b"/>
                      <a:r>
                        <a:rPr lang="en-US" sz="1300" b="0" i="0" u="none" strike="noStrike" dirty="0">
                          <a:solidFill>
                            <a:srgbClr val="000000"/>
                          </a:solidFill>
                          <a:effectLst/>
                          <a:latin typeface="Arial" panose="020B0604020202020204" pitchFamily="34" charset="0"/>
                        </a:rPr>
                        <a:t>66</a:t>
                      </a:r>
                    </a:p>
                  </a:txBody>
                  <a:tcPr marL="7360" marR="7360" marT="7360" marB="0" anchor="b">
                    <a:lnL>
                      <a:noFill/>
                    </a:lnL>
                    <a:lnR>
                      <a:noFill/>
                    </a:lnR>
                    <a:lnT>
                      <a:noFill/>
                    </a:lnT>
                    <a:lnB>
                      <a:noFill/>
                    </a:lnB>
                  </a:tcPr>
                </a:tc>
                <a:tc>
                  <a:txBody>
                    <a:bodyPr/>
                    <a:lstStyle/>
                    <a:p>
                      <a:pPr algn="r" fontAlgn="b"/>
                      <a:r>
                        <a:rPr lang="en-US" sz="1300" b="0" i="0" u="none" strike="noStrike" dirty="0">
                          <a:solidFill>
                            <a:srgbClr val="000000"/>
                          </a:solidFill>
                          <a:effectLst/>
                          <a:latin typeface="Arial" panose="020B0604020202020204" pitchFamily="34" charset="0"/>
                        </a:rPr>
                        <a:t>912</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10</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1.45</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 $    0.55 </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7.24%</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 $    3.60 </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15.15%</a:t>
                      </a:r>
                    </a:p>
                  </a:txBody>
                  <a:tcPr marL="7360" marR="7360" marT="7360" marB="0" anchor="b">
                    <a:lnL>
                      <a:noFill/>
                    </a:lnL>
                    <a:lnR>
                      <a:noFill/>
                    </a:lnR>
                    <a:lnT>
                      <a:noFill/>
                    </a:lnT>
                    <a:lnB>
                      <a:noFill/>
                    </a:lnB>
                  </a:tcPr>
                </a:tc>
                <a:extLst>
                  <a:ext uri="{0D108BD9-81ED-4DB2-BD59-A6C34878D82A}">
                    <a16:rowId xmlns:a16="http://schemas.microsoft.com/office/drawing/2014/main" val="417419531"/>
                  </a:ext>
                </a:extLst>
              </a:tr>
              <a:tr h="713937">
                <a:tc>
                  <a:txBody>
                    <a:bodyPr/>
                    <a:lstStyle/>
                    <a:p>
                      <a:pPr algn="l" fontAlgn="b"/>
                      <a:r>
                        <a:rPr lang="en-US" sz="1300" b="0" i="0" u="none" strike="noStrike">
                          <a:solidFill>
                            <a:srgbClr val="000000"/>
                          </a:solidFill>
                          <a:effectLst/>
                          <a:latin typeface="Arial" panose="020B0604020202020204" pitchFamily="34" charset="0"/>
                        </a:rPr>
                        <a:t>+Digital marketing certificate</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$23.10</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48</a:t>
                      </a:r>
                    </a:p>
                  </a:txBody>
                  <a:tcPr marL="7360" marR="7360" marT="7360" marB="0" anchor="b">
                    <a:lnL>
                      <a:noFill/>
                    </a:lnL>
                    <a:lnR>
                      <a:noFill/>
                    </a:lnR>
                    <a:lnT>
                      <a:noFill/>
                    </a:lnT>
                    <a:lnB>
                      <a:noFill/>
                    </a:lnB>
                  </a:tcPr>
                </a:tc>
                <a:tc>
                  <a:txBody>
                    <a:bodyPr/>
                    <a:lstStyle/>
                    <a:p>
                      <a:pPr algn="r" fontAlgn="b"/>
                      <a:r>
                        <a:rPr lang="en-US" sz="1300" b="0" i="0" u="none" strike="noStrike">
                          <a:solidFill>
                            <a:srgbClr val="000000"/>
                          </a:solidFill>
                          <a:effectLst/>
                          <a:latin typeface="Arial" panose="020B0604020202020204" pitchFamily="34" charset="0"/>
                        </a:rPr>
                        <a:t>894</a:t>
                      </a:r>
                    </a:p>
                  </a:txBody>
                  <a:tcPr marL="7360" marR="7360" marT="7360" marB="0" anchor="b">
                    <a:lnL>
                      <a:noFill/>
                    </a:lnL>
                    <a:lnR>
                      <a:noFill/>
                    </a:lnR>
                    <a:lnT>
                      <a:noFill/>
                    </a:lnT>
                    <a:lnB>
                      <a:noFill/>
                    </a:lnB>
                  </a:tcPr>
                </a:tc>
                <a:tc>
                  <a:txBody>
                    <a:bodyPr/>
                    <a:lstStyle/>
                    <a:p>
                      <a:pPr algn="r" fontAlgn="b"/>
                      <a:r>
                        <a:rPr lang="en-US" sz="1300" b="0" i="0" u="none" strike="noStrike" dirty="0">
                          <a:solidFill>
                            <a:srgbClr val="000000"/>
                          </a:solidFill>
                          <a:effectLst/>
                          <a:latin typeface="Arial" panose="020B0604020202020204" pitchFamily="34" charset="0"/>
                        </a:rPr>
                        <a:t>8</a:t>
                      </a:r>
                    </a:p>
                  </a:txBody>
                  <a:tcPr marL="7360" marR="7360" marT="7360" marB="0" anchor="b">
                    <a:lnL>
                      <a:noFill/>
                    </a:lnL>
                    <a:lnR>
                      <a:noFill/>
                    </a:lnR>
                    <a:lnT>
                      <a:noFill/>
                    </a:lnT>
                    <a:lnB>
                      <a:noFill/>
                    </a:lnB>
                  </a:tcPr>
                </a:tc>
                <a:tc>
                  <a:txBody>
                    <a:bodyPr/>
                    <a:lstStyle/>
                    <a:p>
                      <a:pPr algn="r" fontAlgn="b"/>
                      <a:r>
                        <a:rPr lang="en-US" sz="1300" b="0" i="0" u="none" strike="noStrike" dirty="0">
                          <a:solidFill>
                            <a:srgbClr val="000000"/>
                          </a:solidFill>
                          <a:effectLst/>
                          <a:latin typeface="Arial" panose="020B0604020202020204" pitchFamily="34" charset="0"/>
                        </a:rPr>
                        <a:t>1.45</a:t>
                      </a:r>
                    </a:p>
                  </a:txBody>
                  <a:tcPr marL="7360" marR="7360" marT="7360" marB="0" anchor="b">
                    <a:lnL>
                      <a:noFill/>
                    </a:lnL>
                    <a:lnR>
                      <a:noFill/>
                    </a:lnR>
                    <a:lnT>
                      <a:noFill/>
                    </a:lnT>
                    <a:lnB>
                      <a:noFill/>
                    </a:lnB>
                  </a:tcPr>
                </a:tc>
                <a:tc>
                  <a:txBody>
                    <a:bodyPr/>
                    <a:lstStyle/>
                    <a:p>
                      <a:pPr algn="r" fontAlgn="b"/>
                      <a:r>
                        <a:rPr lang="en-US" sz="1300" b="0" i="0" u="none" strike="noStrike" dirty="0">
                          <a:solidFill>
                            <a:srgbClr val="000000"/>
                          </a:solidFill>
                          <a:effectLst/>
                          <a:latin typeface="Arial" panose="020B0604020202020204" pitchFamily="34" charset="0"/>
                        </a:rPr>
                        <a:t> $    0.48 </a:t>
                      </a:r>
                    </a:p>
                  </a:txBody>
                  <a:tcPr marL="7360" marR="7360" marT="7360" marB="0" anchor="b">
                    <a:lnL>
                      <a:noFill/>
                    </a:lnL>
                    <a:lnR>
                      <a:noFill/>
                    </a:lnR>
                    <a:lnT>
                      <a:noFill/>
                    </a:lnT>
                    <a:lnB>
                      <a:noFill/>
                    </a:lnB>
                  </a:tcPr>
                </a:tc>
                <a:tc>
                  <a:txBody>
                    <a:bodyPr/>
                    <a:lstStyle/>
                    <a:p>
                      <a:pPr algn="r" fontAlgn="b"/>
                      <a:r>
                        <a:rPr lang="en-US" sz="1300" b="0" i="0" u="none" strike="noStrike" dirty="0">
                          <a:solidFill>
                            <a:srgbClr val="000000"/>
                          </a:solidFill>
                          <a:effectLst/>
                          <a:latin typeface="Arial" panose="020B0604020202020204" pitchFamily="34" charset="0"/>
                        </a:rPr>
                        <a:t>5.37%</a:t>
                      </a:r>
                    </a:p>
                  </a:txBody>
                  <a:tcPr marL="7360" marR="7360" marT="7360" marB="0" anchor="b">
                    <a:lnL>
                      <a:noFill/>
                    </a:lnL>
                    <a:lnR>
                      <a:noFill/>
                    </a:lnR>
                    <a:lnT>
                      <a:noFill/>
                    </a:lnT>
                    <a:lnB>
                      <a:noFill/>
                    </a:lnB>
                  </a:tcPr>
                </a:tc>
                <a:tc>
                  <a:txBody>
                    <a:bodyPr/>
                    <a:lstStyle/>
                    <a:p>
                      <a:pPr algn="r" fontAlgn="b"/>
                      <a:r>
                        <a:rPr lang="en-US" sz="1300" b="0" i="0" u="none" strike="noStrike" dirty="0">
                          <a:solidFill>
                            <a:srgbClr val="000000"/>
                          </a:solidFill>
                          <a:effectLst/>
                          <a:latin typeface="Arial" panose="020B0604020202020204" pitchFamily="34" charset="0"/>
                        </a:rPr>
                        <a:t> $    3.08 </a:t>
                      </a:r>
                    </a:p>
                  </a:txBody>
                  <a:tcPr marL="7360" marR="7360" marT="7360" marB="0" anchor="b">
                    <a:lnL>
                      <a:noFill/>
                    </a:lnL>
                    <a:lnR>
                      <a:noFill/>
                    </a:lnR>
                    <a:lnT>
                      <a:noFill/>
                    </a:lnT>
                    <a:lnB>
                      <a:noFill/>
                    </a:lnB>
                  </a:tcPr>
                </a:tc>
                <a:tc>
                  <a:txBody>
                    <a:bodyPr/>
                    <a:lstStyle/>
                    <a:p>
                      <a:pPr algn="r" fontAlgn="b"/>
                      <a:r>
                        <a:rPr lang="en-US" sz="1300" b="0" i="0" u="none" strike="noStrike" dirty="0">
                          <a:solidFill>
                            <a:srgbClr val="000000"/>
                          </a:solidFill>
                          <a:effectLst/>
                          <a:latin typeface="Arial" panose="020B0604020202020204" pitchFamily="34" charset="0"/>
                        </a:rPr>
                        <a:t>15.63%</a:t>
                      </a:r>
                    </a:p>
                  </a:txBody>
                  <a:tcPr marL="7360" marR="7360" marT="7360" marB="0" anchor="b">
                    <a:lnL>
                      <a:noFill/>
                    </a:lnL>
                    <a:lnR>
                      <a:noFill/>
                    </a:lnR>
                    <a:lnT>
                      <a:noFill/>
                    </a:lnT>
                    <a:lnB>
                      <a:noFill/>
                    </a:lnB>
                  </a:tcPr>
                </a:tc>
                <a:extLst>
                  <a:ext uri="{0D108BD9-81ED-4DB2-BD59-A6C34878D82A}">
                    <a16:rowId xmlns:a16="http://schemas.microsoft.com/office/drawing/2014/main" val="2399487580"/>
                  </a:ext>
                </a:extLst>
              </a:tr>
            </a:tbl>
          </a:graphicData>
        </a:graphic>
      </p:graphicFrame>
    </p:spTree>
    <p:extLst>
      <p:ext uri="{BB962C8B-B14F-4D97-AF65-F5344CB8AC3E}">
        <p14:creationId xmlns:p14="http://schemas.microsoft.com/office/powerpoint/2010/main" val="6526883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6F2B-B674-A694-602E-75F8FCB0C7C5}"/>
              </a:ext>
            </a:extLst>
          </p:cNvPr>
          <p:cNvSpPr>
            <a:spLocks noGrp="1"/>
          </p:cNvSpPr>
          <p:nvPr>
            <p:ph type="title"/>
          </p:nvPr>
        </p:nvSpPr>
        <p:spPr>
          <a:xfrm>
            <a:off x="0" y="306285"/>
            <a:ext cx="7242695" cy="457970"/>
          </a:xfrm>
        </p:spPr>
        <p:txBody>
          <a:bodyPr/>
          <a:lstStyle/>
          <a:p>
            <a:r>
              <a:rPr lang="en-US" b="1" dirty="0"/>
              <a:t>Relevant KPI For Best Performing Keywords</a:t>
            </a:r>
          </a:p>
        </p:txBody>
      </p:sp>
      <p:sp>
        <p:nvSpPr>
          <p:cNvPr id="3" name="Text Placeholder 2">
            <a:extLst>
              <a:ext uri="{FF2B5EF4-FFF2-40B4-BE49-F238E27FC236}">
                <a16:creationId xmlns:a16="http://schemas.microsoft.com/office/drawing/2014/main" id="{C18824EC-0CDF-7340-37F6-A4FCA1A1E911}"/>
              </a:ext>
            </a:extLst>
          </p:cNvPr>
          <p:cNvSpPr>
            <a:spLocks noGrp="1"/>
          </p:cNvSpPr>
          <p:nvPr>
            <p:ph type="body" idx="1"/>
          </p:nvPr>
        </p:nvSpPr>
        <p:spPr>
          <a:xfrm>
            <a:off x="0" y="2114082"/>
            <a:ext cx="7772400" cy="6115518"/>
          </a:xfrm>
        </p:spPr>
        <p:txBody>
          <a:bodyPr/>
          <a:lstStyle/>
          <a:p>
            <a:pPr marL="220799" indent="-220799">
              <a:lnSpc>
                <a:spcPct val="107000"/>
              </a:lnSpc>
              <a:spcAft>
                <a:spcPts val="618"/>
              </a:spcAft>
              <a:buFont typeface="Arial" panose="020B0604020202020204" pitchFamily="34" charset="0"/>
              <a:buChar char="•"/>
            </a:pPr>
            <a:r>
              <a:rPr lang="en-US" sz="1391" b="1" dirty="0">
                <a:latin typeface="Calibri" panose="020F0502020204030204" pitchFamily="34" charset="0"/>
                <a:ea typeface="Calibri" panose="020F0502020204030204" pitchFamily="34" charset="0"/>
                <a:cs typeface="Times New Roman" panose="02020603050405020304" pitchFamily="18" charset="0"/>
              </a:rPr>
              <a:t>Keyword Two: +Social media marketing +course</a:t>
            </a: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Cost Per Click (CPC) = Ad cost / number of clicks =  $</a:t>
            </a:r>
            <a:r>
              <a:rPr lang="en-US" dirty="0">
                <a:latin typeface="Calibri" panose="020F0502020204030204" pitchFamily="34" charset="0"/>
                <a:ea typeface="Calibri" panose="020F0502020204030204" pitchFamily="34" charset="0"/>
                <a:cs typeface="Times New Roman" panose="02020603050405020304" pitchFamily="18" charset="0"/>
              </a:rPr>
              <a:t>36.00</a:t>
            </a:r>
            <a:r>
              <a:rPr lang="en-US" sz="1391" dirty="0">
                <a:latin typeface="Calibri" panose="020F0502020204030204" pitchFamily="34" charset="0"/>
                <a:ea typeface="Calibri" panose="020F0502020204030204" pitchFamily="34" charset="0"/>
                <a:cs typeface="Times New Roman" panose="02020603050405020304" pitchFamily="18" charset="0"/>
              </a:rPr>
              <a:t>/66 = </a:t>
            </a:r>
            <a:r>
              <a:rPr lang="en-US" sz="1391" b="1" dirty="0">
                <a:latin typeface="Calibri" panose="020F0502020204030204" pitchFamily="34" charset="0"/>
                <a:ea typeface="Calibri" panose="020F0502020204030204" pitchFamily="34" charset="0"/>
                <a:cs typeface="Times New Roman" panose="02020603050405020304" pitchFamily="18" charset="0"/>
              </a:rPr>
              <a:t>$0.55 &lt; than keyword max CPC</a:t>
            </a: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Click Through Rate (CTR)= (Number of clicks / Number of Impressions) x 100% = (66/912) x 100% = </a:t>
            </a:r>
            <a:r>
              <a:rPr lang="en-US" b="1" dirty="0">
                <a:latin typeface="Calibri" panose="020F0502020204030204" pitchFamily="34" charset="0"/>
                <a:ea typeface="Calibri" panose="020F0502020204030204" pitchFamily="34" charset="0"/>
                <a:cs typeface="Times New Roman" panose="02020603050405020304" pitchFamily="18" charset="0"/>
              </a:rPr>
              <a:t>7.2</a:t>
            </a:r>
            <a:r>
              <a:rPr lang="en-US" sz="1391" b="1" dirty="0">
                <a:latin typeface="Calibri" panose="020F0502020204030204" pitchFamily="34" charset="0"/>
                <a:ea typeface="Calibri" panose="020F0502020204030204" pitchFamily="34" charset="0"/>
                <a:cs typeface="Times New Roman" panose="02020603050405020304" pitchFamily="18" charset="0"/>
              </a:rPr>
              <a:t>% High CTR</a:t>
            </a: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Cost per Conversion (C/C)= Ad cost / Conversions = $</a:t>
            </a:r>
            <a:r>
              <a:rPr lang="en-US" dirty="0">
                <a:latin typeface="Calibri" panose="020F0502020204030204" pitchFamily="34" charset="0"/>
                <a:ea typeface="Calibri" panose="020F0502020204030204" pitchFamily="34" charset="0"/>
                <a:cs typeface="Times New Roman" panose="02020603050405020304" pitchFamily="18" charset="0"/>
              </a:rPr>
              <a:t>36.00</a:t>
            </a:r>
            <a:r>
              <a:rPr lang="en-US" sz="1391" dirty="0">
                <a:latin typeface="Calibri" panose="020F0502020204030204" pitchFamily="34" charset="0"/>
                <a:ea typeface="Calibri" panose="020F0502020204030204" pitchFamily="34" charset="0"/>
                <a:cs typeface="Times New Roman" panose="02020603050405020304" pitchFamily="18" charset="0"/>
              </a:rPr>
              <a:t>/10 = </a:t>
            </a:r>
            <a:r>
              <a:rPr lang="en-US" sz="1391" b="1" dirty="0">
                <a:latin typeface="Calibri" panose="020F0502020204030204" pitchFamily="34" charset="0"/>
                <a:ea typeface="Calibri" panose="020F0502020204030204" pitchFamily="34" charset="0"/>
                <a:cs typeface="Times New Roman" panose="02020603050405020304" pitchFamily="18" charset="0"/>
              </a:rPr>
              <a:t>$</a:t>
            </a:r>
            <a:r>
              <a:rPr lang="en-US" b="1" dirty="0">
                <a:latin typeface="Calibri" panose="020F0502020204030204" pitchFamily="34" charset="0"/>
                <a:ea typeface="Calibri" panose="020F0502020204030204" pitchFamily="34" charset="0"/>
                <a:cs typeface="Times New Roman" panose="02020603050405020304" pitchFamily="18" charset="0"/>
              </a:rPr>
              <a:t>3.60 &lt; estimated conversion value of $5</a:t>
            </a:r>
            <a:endParaRPr lang="en-US" sz="1391" b="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Conversion Rate (CR)= (Conversions / Clicks) x 100% = (10/66) x 100% = </a:t>
            </a:r>
            <a:r>
              <a:rPr lang="en-US" b="1" dirty="0">
                <a:latin typeface="Calibri" panose="020F0502020204030204" pitchFamily="34" charset="0"/>
                <a:ea typeface="Calibri" panose="020F0502020204030204" pitchFamily="34" charset="0"/>
                <a:cs typeface="Times New Roman" panose="02020603050405020304" pitchFamily="18" charset="0"/>
              </a:rPr>
              <a:t>15.15</a:t>
            </a:r>
            <a:r>
              <a:rPr lang="en-US" sz="1391" b="1" dirty="0">
                <a:latin typeface="Calibri" panose="020F0502020204030204" pitchFamily="34" charset="0"/>
                <a:ea typeface="Calibri" panose="020F0502020204030204" pitchFamily="34" charset="0"/>
                <a:cs typeface="Times New Roman" panose="02020603050405020304" pitchFamily="18" charset="0"/>
              </a:rPr>
              <a:t>% &gt; Expected conversion rate of 10%</a:t>
            </a:r>
          </a:p>
          <a:p>
            <a:pPr marL="88320" indent="0">
              <a:buNone/>
            </a:pPr>
            <a:endParaRPr lang="en-US" dirty="0"/>
          </a:p>
          <a:p>
            <a:r>
              <a:rPr lang="en-US" b="1" dirty="0"/>
              <a:t>Keyword Three: +Digital marketing certificate</a:t>
            </a:r>
            <a:endParaRPr lang="en-US" dirty="0"/>
          </a:p>
          <a:p>
            <a:pPr marL="220799" indent="-220799">
              <a:lnSpc>
                <a:spcPct val="107000"/>
              </a:lnSpc>
              <a:spcAft>
                <a:spcPts val="618"/>
              </a:spcAft>
              <a:buFontTx/>
              <a:buChar char="-"/>
            </a:pPr>
            <a:endParaRPr lang="en-US" sz="139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Cost Per Click (CPC) = Ad cost / number of clicks =  $23</a:t>
            </a:r>
            <a:r>
              <a:rPr lang="en-US" dirty="0">
                <a:latin typeface="Calibri" panose="020F0502020204030204" pitchFamily="34" charset="0"/>
                <a:ea typeface="Calibri" panose="020F0502020204030204" pitchFamily="34" charset="0"/>
                <a:cs typeface="Times New Roman" panose="02020603050405020304" pitchFamily="18" charset="0"/>
              </a:rPr>
              <a:t>.10</a:t>
            </a:r>
            <a:r>
              <a:rPr lang="en-US" sz="1391" dirty="0">
                <a:latin typeface="Calibri" panose="020F0502020204030204" pitchFamily="34" charset="0"/>
                <a:ea typeface="Calibri" panose="020F0502020204030204" pitchFamily="34" charset="0"/>
                <a:cs typeface="Times New Roman" panose="02020603050405020304" pitchFamily="18" charset="0"/>
              </a:rPr>
              <a:t>/48 = </a:t>
            </a:r>
            <a:r>
              <a:rPr lang="en-US" sz="1391" b="1" dirty="0">
                <a:latin typeface="Calibri" panose="020F0502020204030204" pitchFamily="34" charset="0"/>
                <a:ea typeface="Calibri" panose="020F0502020204030204" pitchFamily="34" charset="0"/>
                <a:cs typeface="Times New Roman" panose="02020603050405020304" pitchFamily="18" charset="0"/>
              </a:rPr>
              <a:t>$0.48 &lt; than keyword max CPC</a:t>
            </a: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Click Through Rate (CTR)= (Number of clicks / Number of Impressions) x 100% = (48/894) x 100% = </a:t>
            </a:r>
            <a:r>
              <a:rPr lang="en-US" b="1" dirty="0">
                <a:latin typeface="Calibri" panose="020F0502020204030204" pitchFamily="34" charset="0"/>
                <a:ea typeface="Calibri" panose="020F0502020204030204" pitchFamily="34" charset="0"/>
                <a:cs typeface="Times New Roman" panose="02020603050405020304" pitchFamily="18" charset="0"/>
              </a:rPr>
              <a:t>5</a:t>
            </a:r>
            <a:r>
              <a:rPr lang="en-US" sz="1391" b="1" dirty="0">
                <a:latin typeface="Calibri" panose="020F0502020204030204" pitchFamily="34" charset="0"/>
                <a:ea typeface="Calibri" panose="020F0502020204030204" pitchFamily="34" charset="0"/>
                <a:cs typeface="Times New Roman" panose="02020603050405020304" pitchFamily="18" charset="0"/>
              </a:rPr>
              <a:t>% High CTR</a:t>
            </a: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Cost per Conversion (C/C)= Ad cost / Conversions = $23.10/8 = </a:t>
            </a:r>
            <a:r>
              <a:rPr lang="en-US" sz="1391" b="1" dirty="0">
                <a:latin typeface="Calibri" panose="020F0502020204030204" pitchFamily="34" charset="0"/>
                <a:ea typeface="Calibri" panose="020F0502020204030204" pitchFamily="34" charset="0"/>
                <a:cs typeface="Times New Roman" panose="02020603050405020304" pitchFamily="18" charset="0"/>
              </a:rPr>
              <a:t>$3.08</a:t>
            </a:r>
            <a:r>
              <a:rPr lang="en-US" b="1" dirty="0">
                <a:latin typeface="Calibri" panose="020F0502020204030204" pitchFamily="34" charset="0"/>
                <a:ea typeface="Calibri" panose="020F0502020204030204" pitchFamily="34" charset="0"/>
                <a:cs typeface="Times New Roman" panose="02020603050405020304" pitchFamily="18" charset="0"/>
              </a:rPr>
              <a:t> &lt; estimated conversion value of $5</a:t>
            </a:r>
            <a:endParaRPr lang="en-US" sz="1391" b="1" dirty="0">
              <a:latin typeface="Calibri" panose="020F0502020204030204" pitchFamily="34" charset="0"/>
              <a:ea typeface="Calibri" panose="020F0502020204030204" pitchFamily="34" charset="0"/>
              <a:cs typeface="Times New Roman" panose="02020603050405020304" pitchFamily="18" charset="0"/>
            </a:endParaRPr>
          </a:p>
          <a:p>
            <a:pPr marL="220799" indent="-220799">
              <a:lnSpc>
                <a:spcPct val="107000"/>
              </a:lnSpc>
              <a:spcAft>
                <a:spcPts val="618"/>
              </a:spcAft>
              <a:buFontTx/>
              <a:buChar char="-"/>
            </a:pPr>
            <a:r>
              <a:rPr lang="en-US" sz="1391" dirty="0">
                <a:latin typeface="Calibri" panose="020F0502020204030204" pitchFamily="34" charset="0"/>
                <a:ea typeface="Calibri" panose="020F0502020204030204" pitchFamily="34" charset="0"/>
                <a:cs typeface="Times New Roman" panose="02020603050405020304" pitchFamily="18" charset="0"/>
              </a:rPr>
              <a:t>Conversion Rate (CR)= (Conversions / Clicks) x 100% = (8/48) x 100% = </a:t>
            </a:r>
            <a:r>
              <a:rPr lang="en-US" b="1" dirty="0">
                <a:latin typeface="Calibri" panose="020F0502020204030204" pitchFamily="34" charset="0"/>
                <a:ea typeface="Calibri" panose="020F0502020204030204" pitchFamily="34" charset="0"/>
                <a:cs typeface="Times New Roman" panose="02020603050405020304" pitchFamily="18" charset="0"/>
              </a:rPr>
              <a:t>15.63</a:t>
            </a:r>
            <a:r>
              <a:rPr lang="en-US" sz="1391" b="1" dirty="0">
                <a:latin typeface="Calibri" panose="020F0502020204030204" pitchFamily="34" charset="0"/>
                <a:ea typeface="Calibri" panose="020F0502020204030204" pitchFamily="34" charset="0"/>
                <a:cs typeface="Times New Roman" panose="02020603050405020304" pitchFamily="18" charset="0"/>
              </a:rPr>
              <a:t>% &gt; Expected conversion rate of 10%</a:t>
            </a:r>
          </a:p>
          <a:p>
            <a:pPr marL="88320" indent="0">
              <a:buNone/>
            </a:pPr>
            <a:endParaRPr lang="en-US" dirty="0"/>
          </a:p>
          <a:p>
            <a:endParaRPr lang="en-US" dirty="0"/>
          </a:p>
        </p:txBody>
      </p:sp>
    </p:spTree>
    <p:extLst>
      <p:ext uri="{BB962C8B-B14F-4D97-AF65-F5344CB8AC3E}">
        <p14:creationId xmlns:p14="http://schemas.microsoft.com/office/powerpoint/2010/main" val="40638124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576B-316D-8CE5-8284-408088B07ED9}"/>
              </a:ext>
            </a:extLst>
          </p:cNvPr>
          <p:cNvSpPr>
            <a:spLocks noGrp="1"/>
          </p:cNvSpPr>
          <p:nvPr>
            <p:ph type="title"/>
          </p:nvPr>
        </p:nvSpPr>
        <p:spPr>
          <a:xfrm>
            <a:off x="0" y="306285"/>
            <a:ext cx="7507640" cy="471055"/>
          </a:xfrm>
        </p:spPr>
        <p:txBody>
          <a:bodyPr/>
          <a:lstStyle/>
          <a:p>
            <a:r>
              <a:rPr lang="en-US" b="1" dirty="0"/>
              <a:t>Relevant KPI For Best Performing Keywords</a:t>
            </a:r>
            <a:endParaRPr lang="en-US" dirty="0"/>
          </a:p>
        </p:txBody>
      </p:sp>
      <p:sp>
        <p:nvSpPr>
          <p:cNvPr id="3" name="Text Placeholder 2">
            <a:extLst>
              <a:ext uri="{FF2B5EF4-FFF2-40B4-BE49-F238E27FC236}">
                <a16:creationId xmlns:a16="http://schemas.microsoft.com/office/drawing/2014/main" id="{66219BDD-275A-4F7D-44E3-DE575E71276B}"/>
              </a:ext>
            </a:extLst>
          </p:cNvPr>
          <p:cNvSpPr>
            <a:spLocks noGrp="1"/>
          </p:cNvSpPr>
          <p:nvPr>
            <p:ph type="body" idx="1"/>
          </p:nvPr>
        </p:nvSpPr>
        <p:spPr>
          <a:xfrm>
            <a:off x="0" y="1443786"/>
            <a:ext cx="7772400" cy="5390957"/>
          </a:xfrm>
        </p:spPr>
        <p:txBody>
          <a:bodyPr/>
          <a:lstStyle/>
          <a:p>
            <a:pPr marL="88320" indent="0">
              <a:buNone/>
            </a:pPr>
            <a:r>
              <a:rPr lang="en-US" b="1" u="sng" dirty="0">
                <a:latin typeface="+mn-lt"/>
                <a:ea typeface="Calibri" panose="020F0502020204030204" pitchFamily="34" charset="0"/>
                <a:cs typeface="Times New Roman" panose="02020603050405020304" pitchFamily="18" charset="0"/>
              </a:rPr>
              <a:t>Hypothesis why hey are best performing keywords.</a:t>
            </a:r>
          </a:p>
          <a:p>
            <a:r>
              <a:rPr lang="en-US" b="1" dirty="0">
                <a:latin typeface="+mn-lt"/>
                <a:ea typeface="Calibri" panose="020F0502020204030204" pitchFamily="34" charset="0"/>
                <a:cs typeface="Times New Roman" panose="02020603050405020304" pitchFamily="18" charset="0"/>
              </a:rPr>
              <a:t>Keyword one = +Online marketing +course</a:t>
            </a:r>
          </a:p>
          <a:p>
            <a:pPr marL="88320" indent="0">
              <a:buNone/>
            </a:pPr>
            <a:r>
              <a:rPr lang="en-US" dirty="0">
                <a:latin typeface="+mn-lt"/>
                <a:ea typeface="Calibri" panose="020F0502020204030204" pitchFamily="34" charset="0"/>
                <a:cs typeface="Times New Roman" panose="02020603050405020304" pitchFamily="18" charset="0"/>
              </a:rPr>
              <a:t>Conversion Rate is </a:t>
            </a:r>
            <a:r>
              <a:rPr lang="en-US" b="1" dirty="0">
                <a:latin typeface="Calibri" panose="020F0502020204030204" pitchFamily="34" charset="0"/>
                <a:ea typeface="Calibri" panose="020F0502020204030204" pitchFamily="34" charset="0"/>
                <a:cs typeface="Times New Roman" panose="02020603050405020304" pitchFamily="18" charset="0"/>
              </a:rPr>
              <a:t>12.17</a:t>
            </a:r>
            <a:r>
              <a:rPr lang="en-US" sz="1391" b="1" dirty="0">
                <a:latin typeface="Calibri" panose="020F0502020204030204" pitchFamily="34" charset="0"/>
                <a:ea typeface="Calibri" panose="020F0502020204030204" pitchFamily="34" charset="0"/>
                <a:cs typeface="Times New Roman" panose="02020603050405020304" pitchFamily="18" charset="0"/>
              </a:rPr>
              <a:t>% </a:t>
            </a:r>
            <a:r>
              <a:rPr lang="en-US" sz="1391" dirty="0">
                <a:latin typeface="Calibri" panose="020F0502020204030204" pitchFamily="34" charset="0"/>
                <a:ea typeface="Calibri" panose="020F0502020204030204" pitchFamily="34" charset="0"/>
                <a:cs typeface="Times New Roman" panose="02020603050405020304" pitchFamily="18" charset="0"/>
              </a:rPr>
              <a:t>which is greater than the expected conversion rate of 10%. </a:t>
            </a:r>
            <a:endParaRPr lang="en-US" dirty="0">
              <a:latin typeface="+mn-lt"/>
              <a:ea typeface="Calibri" panose="020F0502020204030204" pitchFamily="34" charset="0"/>
              <a:cs typeface="Times New Roman" panose="02020603050405020304" pitchFamily="18" charset="0"/>
            </a:endParaRPr>
          </a:p>
          <a:p>
            <a:pPr marL="88320" indent="0">
              <a:buNone/>
            </a:pPr>
            <a:r>
              <a:rPr lang="en-US" dirty="0">
                <a:latin typeface="+mn-lt"/>
                <a:ea typeface="Calibri" panose="020F0502020204030204" pitchFamily="34" charset="0"/>
                <a:cs typeface="Times New Roman" panose="02020603050405020304" pitchFamily="18" charset="0"/>
              </a:rPr>
              <a:t>Conversion (syllabus download) for this keyword was </a:t>
            </a:r>
            <a:r>
              <a:rPr lang="en-US" b="1" dirty="0">
                <a:latin typeface="+mn-lt"/>
                <a:ea typeface="Calibri" panose="020F0502020204030204" pitchFamily="34" charset="0"/>
                <a:cs typeface="Times New Roman" panose="02020603050405020304" pitchFamily="18" charset="0"/>
              </a:rPr>
              <a:t>66. </a:t>
            </a:r>
            <a:r>
              <a:rPr lang="en-US" dirty="0">
                <a:latin typeface="+mn-lt"/>
                <a:ea typeface="Calibri" panose="020F0502020204030204" pitchFamily="34" charset="0"/>
                <a:cs typeface="Times New Roman" panose="02020603050405020304" pitchFamily="18" charset="0"/>
              </a:rPr>
              <a:t>this is high and plays a huge role in meeting the objective of this campaign to gather at least 200 Conversions (syllabus download).</a:t>
            </a:r>
          </a:p>
          <a:p>
            <a:pPr marL="88320" indent="0">
              <a:buNone/>
            </a:pPr>
            <a:r>
              <a:rPr lang="en-US" dirty="0">
                <a:latin typeface="+mn-lt"/>
                <a:ea typeface="Calibri" panose="020F0502020204030204" pitchFamily="34" charset="0"/>
                <a:cs typeface="Times New Roman" panose="02020603050405020304" pitchFamily="18" charset="0"/>
              </a:rPr>
              <a:t>Cost per Conversion is </a:t>
            </a:r>
            <a:r>
              <a:rPr lang="en-US" sz="1391" b="1" dirty="0">
                <a:latin typeface="Calibri" panose="020F0502020204030204" pitchFamily="34" charset="0"/>
                <a:ea typeface="Calibri" panose="020F0502020204030204" pitchFamily="34" charset="0"/>
                <a:cs typeface="Times New Roman" panose="02020603050405020304" pitchFamily="18" charset="0"/>
              </a:rPr>
              <a:t>$</a:t>
            </a:r>
            <a:r>
              <a:rPr lang="en-US" b="1" dirty="0">
                <a:latin typeface="Calibri" panose="020F0502020204030204" pitchFamily="34" charset="0"/>
                <a:ea typeface="Calibri" panose="020F0502020204030204" pitchFamily="34" charset="0"/>
                <a:cs typeface="Times New Roman" panose="02020603050405020304" pitchFamily="18" charset="0"/>
              </a:rPr>
              <a:t>4.88 </a:t>
            </a:r>
            <a:r>
              <a:rPr lang="en-US" dirty="0">
                <a:latin typeface="Calibri" panose="020F0502020204030204" pitchFamily="34" charset="0"/>
                <a:ea typeface="Calibri" panose="020F0502020204030204" pitchFamily="34" charset="0"/>
                <a:cs typeface="Times New Roman" panose="02020603050405020304" pitchFamily="18" charset="0"/>
              </a:rPr>
              <a:t>which is lesser than the estimated conversion value of $5</a:t>
            </a:r>
            <a:endParaRPr lang="en-US" sz="1391" dirty="0">
              <a:latin typeface="Calibri" panose="020F0502020204030204" pitchFamily="34" charset="0"/>
              <a:ea typeface="Calibri" panose="020F0502020204030204" pitchFamily="34" charset="0"/>
              <a:cs typeface="Times New Roman" panose="02020603050405020304" pitchFamily="18" charset="0"/>
            </a:endParaRPr>
          </a:p>
          <a:p>
            <a:pPr marL="88320" indent="0">
              <a:buNone/>
            </a:pPr>
            <a:endParaRPr lang="en-US" dirty="0">
              <a:latin typeface="+mn-lt"/>
              <a:ea typeface="Calibri" panose="020F0502020204030204" pitchFamily="34" charset="0"/>
              <a:cs typeface="Times New Roman" panose="02020603050405020304" pitchFamily="18" charset="0"/>
            </a:endParaRPr>
          </a:p>
          <a:p>
            <a:r>
              <a:rPr lang="en-US" sz="1391" b="1" dirty="0">
                <a:latin typeface="+mn-lt"/>
                <a:ea typeface="Calibri" panose="020F0502020204030204" pitchFamily="34" charset="0"/>
                <a:cs typeface="Times New Roman" panose="02020603050405020304" pitchFamily="18" charset="0"/>
              </a:rPr>
              <a:t>Keyword Two: +Social media marketing +course</a:t>
            </a:r>
          </a:p>
          <a:p>
            <a:pPr marL="88320" indent="0">
              <a:buNone/>
            </a:pPr>
            <a:r>
              <a:rPr lang="en-US" dirty="0">
                <a:latin typeface="+mn-lt"/>
                <a:ea typeface="Calibri" panose="020F0502020204030204" pitchFamily="34" charset="0"/>
                <a:cs typeface="Times New Roman" panose="02020603050405020304" pitchFamily="18" charset="0"/>
              </a:rPr>
              <a:t>Conversion Rate is </a:t>
            </a:r>
            <a:r>
              <a:rPr lang="en-US" b="1" dirty="0">
                <a:latin typeface="Calibri" panose="020F0502020204030204" pitchFamily="34" charset="0"/>
                <a:ea typeface="Calibri" panose="020F0502020204030204" pitchFamily="34" charset="0"/>
                <a:cs typeface="Times New Roman" panose="02020603050405020304" pitchFamily="18" charset="0"/>
              </a:rPr>
              <a:t>15.15</a:t>
            </a:r>
            <a:r>
              <a:rPr lang="en-US" sz="1391" b="1" dirty="0">
                <a:latin typeface="Calibri" panose="020F0502020204030204" pitchFamily="34" charset="0"/>
                <a:ea typeface="Calibri" panose="020F0502020204030204" pitchFamily="34" charset="0"/>
                <a:cs typeface="Times New Roman" panose="02020603050405020304" pitchFamily="18" charset="0"/>
              </a:rPr>
              <a:t>%  </a:t>
            </a:r>
            <a:r>
              <a:rPr lang="en-US" sz="1391" dirty="0">
                <a:latin typeface="Calibri" panose="020F0502020204030204" pitchFamily="34" charset="0"/>
                <a:ea typeface="Calibri" panose="020F0502020204030204" pitchFamily="34" charset="0"/>
                <a:cs typeface="Times New Roman" panose="02020603050405020304" pitchFamily="18" charset="0"/>
              </a:rPr>
              <a:t>which is greater than the expected conversion rate of 10%</a:t>
            </a:r>
            <a:endParaRPr lang="en-US" dirty="0">
              <a:latin typeface="+mn-lt"/>
              <a:ea typeface="Calibri" panose="020F0502020204030204" pitchFamily="34" charset="0"/>
              <a:cs typeface="Times New Roman" panose="02020603050405020304" pitchFamily="18" charset="0"/>
            </a:endParaRPr>
          </a:p>
          <a:p>
            <a:pPr marL="88320" indent="0">
              <a:buNone/>
            </a:pPr>
            <a:r>
              <a:rPr lang="en-US" dirty="0">
                <a:latin typeface="+mn-lt"/>
                <a:ea typeface="Calibri" panose="020F0502020204030204" pitchFamily="34" charset="0"/>
                <a:cs typeface="Times New Roman" panose="02020603050405020304" pitchFamily="18" charset="0"/>
              </a:rPr>
              <a:t>Conversion (syllabus download) for this keyword was </a:t>
            </a:r>
            <a:r>
              <a:rPr lang="en-US" b="1" dirty="0">
                <a:latin typeface="+mn-lt"/>
                <a:ea typeface="Calibri" panose="020F0502020204030204" pitchFamily="34" charset="0"/>
                <a:cs typeface="Times New Roman" panose="02020603050405020304" pitchFamily="18" charset="0"/>
              </a:rPr>
              <a:t>10</a:t>
            </a:r>
            <a:r>
              <a:rPr lang="en-US" dirty="0">
                <a:latin typeface="+mn-lt"/>
                <a:ea typeface="Calibri" panose="020F0502020204030204" pitchFamily="34" charset="0"/>
                <a:cs typeface="Times New Roman" panose="02020603050405020304" pitchFamily="18" charset="0"/>
              </a:rPr>
              <a:t>. this is okay and plays a role in meeting the objective of this campaign to gather at least 200 Conversions (syllabus download).</a:t>
            </a:r>
          </a:p>
          <a:p>
            <a:pPr marL="88320" indent="0">
              <a:buNone/>
            </a:pPr>
            <a:r>
              <a:rPr lang="en-US" dirty="0">
                <a:latin typeface="+mn-lt"/>
                <a:ea typeface="Calibri" panose="020F0502020204030204" pitchFamily="34" charset="0"/>
                <a:cs typeface="Times New Roman" panose="02020603050405020304" pitchFamily="18" charset="0"/>
              </a:rPr>
              <a:t>Cost per Conversion is </a:t>
            </a:r>
            <a:r>
              <a:rPr lang="en-US" sz="1391" b="1" dirty="0">
                <a:latin typeface="Calibri" panose="020F0502020204030204" pitchFamily="34" charset="0"/>
                <a:ea typeface="Calibri" panose="020F0502020204030204" pitchFamily="34" charset="0"/>
                <a:cs typeface="Times New Roman" panose="02020603050405020304" pitchFamily="18" charset="0"/>
              </a:rPr>
              <a:t>$</a:t>
            </a:r>
            <a:r>
              <a:rPr lang="en-US" b="1" dirty="0">
                <a:latin typeface="Calibri" panose="020F0502020204030204" pitchFamily="34" charset="0"/>
                <a:ea typeface="Calibri" panose="020F0502020204030204" pitchFamily="34" charset="0"/>
                <a:cs typeface="Times New Roman" panose="02020603050405020304" pitchFamily="18" charset="0"/>
              </a:rPr>
              <a:t>3.60 </a:t>
            </a:r>
            <a:r>
              <a:rPr lang="en-US" dirty="0">
                <a:latin typeface="Calibri" panose="020F0502020204030204" pitchFamily="34" charset="0"/>
                <a:ea typeface="Calibri" panose="020F0502020204030204" pitchFamily="34" charset="0"/>
                <a:cs typeface="Times New Roman" panose="02020603050405020304" pitchFamily="18" charset="0"/>
              </a:rPr>
              <a:t>which is lesser than the estimated conversion value of $5</a:t>
            </a:r>
            <a:endParaRPr lang="en-US" dirty="0">
              <a:latin typeface="+mn-lt"/>
              <a:ea typeface="Calibri" panose="020F0502020204030204" pitchFamily="34" charset="0"/>
              <a:cs typeface="Times New Roman" panose="02020603050405020304" pitchFamily="18" charset="0"/>
            </a:endParaRPr>
          </a:p>
          <a:p>
            <a:pPr marL="88320" indent="0">
              <a:buNone/>
            </a:pPr>
            <a:endParaRPr lang="en-US" sz="1391" dirty="0">
              <a:latin typeface="+mn-lt"/>
              <a:ea typeface="Calibri" panose="020F0502020204030204" pitchFamily="34" charset="0"/>
              <a:cs typeface="Times New Roman" panose="02020603050405020304" pitchFamily="18" charset="0"/>
            </a:endParaRPr>
          </a:p>
          <a:p>
            <a:r>
              <a:rPr lang="en-US" b="1" dirty="0">
                <a:latin typeface="+mn-lt"/>
              </a:rPr>
              <a:t>Keyword Three: +Digital marketing certificate</a:t>
            </a:r>
          </a:p>
          <a:p>
            <a:pPr marL="88320" indent="0">
              <a:buNone/>
            </a:pPr>
            <a:r>
              <a:rPr lang="en-US" dirty="0">
                <a:latin typeface="+mn-lt"/>
                <a:ea typeface="Calibri" panose="020F0502020204030204" pitchFamily="34" charset="0"/>
                <a:cs typeface="Times New Roman" panose="02020603050405020304" pitchFamily="18" charset="0"/>
              </a:rPr>
              <a:t>Conversion Rate is </a:t>
            </a:r>
            <a:r>
              <a:rPr lang="en-US" b="1" dirty="0">
                <a:latin typeface="Calibri" panose="020F0502020204030204" pitchFamily="34" charset="0"/>
                <a:ea typeface="Calibri" panose="020F0502020204030204" pitchFamily="34" charset="0"/>
                <a:cs typeface="Times New Roman" panose="02020603050405020304" pitchFamily="18" charset="0"/>
              </a:rPr>
              <a:t>15.63</a:t>
            </a:r>
            <a:r>
              <a:rPr lang="en-US" sz="1391" b="1" dirty="0">
                <a:latin typeface="Calibri" panose="020F0502020204030204" pitchFamily="34" charset="0"/>
                <a:ea typeface="Calibri" panose="020F0502020204030204" pitchFamily="34" charset="0"/>
                <a:cs typeface="Times New Roman" panose="02020603050405020304" pitchFamily="18" charset="0"/>
              </a:rPr>
              <a:t>% </a:t>
            </a:r>
            <a:r>
              <a:rPr lang="en-US" sz="1391" dirty="0">
                <a:latin typeface="Calibri" panose="020F0502020204030204" pitchFamily="34" charset="0"/>
                <a:ea typeface="Calibri" panose="020F0502020204030204" pitchFamily="34" charset="0"/>
                <a:cs typeface="Times New Roman" panose="02020603050405020304" pitchFamily="18" charset="0"/>
              </a:rPr>
              <a:t>which is greater </a:t>
            </a:r>
            <a:r>
              <a:rPr lang="en-US" dirty="0">
                <a:latin typeface="Calibri" panose="020F0502020204030204" pitchFamily="34" charset="0"/>
                <a:ea typeface="Calibri" panose="020F0502020204030204" pitchFamily="34" charset="0"/>
                <a:cs typeface="Times New Roman" panose="02020603050405020304" pitchFamily="18" charset="0"/>
              </a:rPr>
              <a:t>than the e</a:t>
            </a:r>
            <a:r>
              <a:rPr lang="en-US" sz="1391" dirty="0">
                <a:latin typeface="Calibri" panose="020F0502020204030204" pitchFamily="34" charset="0"/>
                <a:ea typeface="Calibri" panose="020F0502020204030204" pitchFamily="34" charset="0"/>
                <a:cs typeface="Times New Roman" panose="02020603050405020304" pitchFamily="18" charset="0"/>
              </a:rPr>
              <a:t>xpected conversion rate of 10%</a:t>
            </a:r>
            <a:endParaRPr lang="en-US" dirty="0">
              <a:latin typeface="+mn-lt"/>
              <a:ea typeface="Calibri" panose="020F0502020204030204" pitchFamily="34" charset="0"/>
              <a:cs typeface="Times New Roman" panose="02020603050405020304" pitchFamily="18" charset="0"/>
            </a:endParaRPr>
          </a:p>
          <a:p>
            <a:pPr marL="88320" indent="0">
              <a:buNone/>
            </a:pPr>
            <a:r>
              <a:rPr lang="en-US" dirty="0">
                <a:latin typeface="+mn-lt"/>
                <a:ea typeface="Calibri" panose="020F0502020204030204" pitchFamily="34" charset="0"/>
                <a:cs typeface="Times New Roman" panose="02020603050405020304" pitchFamily="18" charset="0"/>
              </a:rPr>
              <a:t>Conversion (syllabus download) for this keyword was </a:t>
            </a:r>
            <a:r>
              <a:rPr lang="en-US" b="1" dirty="0">
                <a:latin typeface="+mn-lt"/>
                <a:ea typeface="Calibri" panose="020F0502020204030204" pitchFamily="34" charset="0"/>
                <a:cs typeface="Times New Roman" panose="02020603050405020304" pitchFamily="18" charset="0"/>
              </a:rPr>
              <a:t>8. </a:t>
            </a:r>
            <a:r>
              <a:rPr lang="en-US" dirty="0">
                <a:latin typeface="+mn-lt"/>
                <a:ea typeface="Calibri" panose="020F0502020204030204" pitchFamily="34" charset="0"/>
                <a:cs typeface="Times New Roman" panose="02020603050405020304" pitchFamily="18" charset="0"/>
              </a:rPr>
              <a:t>this is okay and plays a role in meeting the objective of this campaign to gather at least 200 Conversions (syllabus download).</a:t>
            </a:r>
          </a:p>
          <a:p>
            <a:pPr marL="88320" indent="0">
              <a:buNone/>
            </a:pPr>
            <a:r>
              <a:rPr lang="en-US" dirty="0">
                <a:latin typeface="+mn-lt"/>
                <a:ea typeface="Calibri" panose="020F0502020204030204" pitchFamily="34" charset="0"/>
                <a:cs typeface="Times New Roman" panose="02020603050405020304" pitchFamily="18" charset="0"/>
              </a:rPr>
              <a:t>Cost per Conversion is </a:t>
            </a:r>
            <a:r>
              <a:rPr lang="en-US" sz="1391" b="1" dirty="0">
                <a:latin typeface="Calibri" panose="020F0502020204030204" pitchFamily="34" charset="0"/>
                <a:ea typeface="Calibri" panose="020F0502020204030204" pitchFamily="34" charset="0"/>
                <a:cs typeface="Times New Roman" panose="02020603050405020304" pitchFamily="18" charset="0"/>
              </a:rPr>
              <a:t>$3.08</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which is lesser than the estimated conversion value of $5</a:t>
            </a:r>
            <a:endParaRPr lang="en-US" sz="1391" dirty="0">
              <a:latin typeface="Calibri" panose="020F0502020204030204" pitchFamily="34" charset="0"/>
              <a:ea typeface="Calibri" panose="020F0502020204030204" pitchFamily="34" charset="0"/>
              <a:cs typeface="Times New Roman" panose="02020603050405020304" pitchFamily="18" charset="0"/>
            </a:endParaRPr>
          </a:p>
          <a:p>
            <a:pPr marL="88320" indent="0">
              <a:buNone/>
            </a:pPr>
            <a:endParaRPr lang="en-US" dirty="0">
              <a:latin typeface="+mn-lt"/>
              <a:ea typeface="Calibri" panose="020F0502020204030204" pitchFamily="34" charset="0"/>
              <a:cs typeface="Times New Roman" panose="02020603050405020304" pitchFamily="18" charset="0"/>
            </a:endParaRPr>
          </a:p>
          <a:p>
            <a:pPr marL="88320" indent="0">
              <a:buNone/>
            </a:pPr>
            <a:r>
              <a:rPr lang="en-US" dirty="0">
                <a:latin typeface="+mn-lt"/>
                <a:ea typeface="Calibri" panose="020F0502020204030204" pitchFamily="34" charset="0"/>
                <a:cs typeface="Times New Roman" panose="02020603050405020304" pitchFamily="18" charset="0"/>
              </a:rPr>
              <a:t>These 3 best performing keywords also have high competitions judging form their high Cost per click (CPC). </a:t>
            </a:r>
          </a:p>
          <a:p>
            <a:pPr marL="88320" indent="0">
              <a:buNone/>
            </a:pPr>
            <a:endParaRPr lang="en-US" dirty="0">
              <a:latin typeface="+mn-lt"/>
            </a:endParaRPr>
          </a:p>
          <a:p>
            <a:endParaRPr lang="en-US" dirty="0"/>
          </a:p>
        </p:txBody>
      </p:sp>
    </p:spTree>
    <p:extLst>
      <p:ext uri="{BB962C8B-B14F-4D97-AF65-F5344CB8AC3E}">
        <p14:creationId xmlns:p14="http://schemas.microsoft.com/office/powerpoint/2010/main" val="11449332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D31B5-1D61-1A55-8F5A-8E956286E25C}"/>
              </a:ext>
            </a:extLst>
          </p:cNvPr>
          <p:cNvSpPr>
            <a:spLocks noGrp="1"/>
          </p:cNvSpPr>
          <p:nvPr>
            <p:ph type="title"/>
          </p:nvPr>
        </p:nvSpPr>
        <p:spPr>
          <a:xfrm>
            <a:off x="0" y="0"/>
            <a:ext cx="7242695" cy="497225"/>
          </a:xfrm>
        </p:spPr>
        <p:txBody>
          <a:bodyPr/>
          <a:lstStyle/>
          <a:p>
            <a:r>
              <a:rPr lang="en-US" dirty="0"/>
              <a:t>Keyword with Higher Competitions</a:t>
            </a:r>
          </a:p>
        </p:txBody>
      </p:sp>
      <p:sp>
        <p:nvSpPr>
          <p:cNvPr id="3" name="Text Placeholder 2">
            <a:extLst>
              <a:ext uri="{FF2B5EF4-FFF2-40B4-BE49-F238E27FC236}">
                <a16:creationId xmlns:a16="http://schemas.microsoft.com/office/drawing/2014/main" id="{74A0DD0D-7442-7B68-4813-8C08ECBA6A88}"/>
              </a:ext>
            </a:extLst>
          </p:cNvPr>
          <p:cNvSpPr>
            <a:spLocks noGrp="1"/>
          </p:cNvSpPr>
          <p:nvPr>
            <p:ph type="body" idx="1"/>
          </p:nvPr>
        </p:nvSpPr>
        <p:spPr>
          <a:xfrm>
            <a:off x="0" y="8864490"/>
            <a:ext cx="7667721" cy="1046787"/>
          </a:xfrm>
        </p:spPr>
        <p:txBody>
          <a:bodyPr/>
          <a:lstStyle/>
          <a:p>
            <a:r>
              <a:rPr lang="en-US" dirty="0"/>
              <a:t>Keywords being bid on by a lot of advertisers are those with higher competition  in google ads, hence, they have very high Cost Per Click.</a:t>
            </a:r>
          </a:p>
        </p:txBody>
      </p:sp>
      <p:graphicFrame>
        <p:nvGraphicFramePr>
          <p:cNvPr id="4" name="Table 3">
            <a:extLst>
              <a:ext uri="{FF2B5EF4-FFF2-40B4-BE49-F238E27FC236}">
                <a16:creationId xmlns:a16="http://schemas.microsoft.com/office/drawing/2014/main" id="{5FE17997-75D1-DC4E-37ED-5A17E3E5A80C}"/>
              </a:ext>
            </a:extLst>
          </p:cNvPr>
          <p:cNvGraphicFramePr>
            <a:graphicFrameLocks noGrp="1"/>
          </p:cNvGraphicFramePr>
          <p:nvPr>
            <p:extLst>
              <p:ext uri="{D42A27DB-BD31-4B8C-83A1-F6EECF244321}">
                <p14:modId xmlns:p14="http://schemas.microsoft.com/office/powerpoint/2010/main" val="643907983"/>
              </p:ext>
            </p:extLst>
          </p:nvPr>
        </p:nvGraphicFramePr>
        <p:xfrm>
          <a:off x="71968" y="497225"/>
          <a:ext cx="7667724" cy="8320204"/>
        </p:xfrm>
        <a:graphic>
          <a:graphicData uri="http://schemas.openxmlformats.org/drawingml/2006/table">
            <a:tbl>
              <a:tblPr/>
              <a:tblGrid>
                <a:gridCol w="638977">
                  <a:extLst>
                    <a:ext uri="{9D8B030D-6E8A-4147-A177-3AD203B41FA5}">
                      <a16:colId xmlns:a16="http://schemas.microsoft.com/office/drawing/2014/main" val="2454666700"/>
                    </a:ext>
                  </a:extLst>
                </a:gridCol>
                <a:gridCol w="638977">
                  <a:extLst>
                    <a:ext uri="{9D8B030D-6E8A-4147-A177-3AD203B41FA5}">
                      <a16:colId xmlns:a16="http://schemas.microsoft.com/office/drawing/2014/main" val="419026506"/>
                    </a:ext>
                  </a:extLst>
                </a:gridCol>
                <a:gridCol w="638977">
                  <a:extLst>
                    <a:ext uri="{9D8B030D-6E8A-4147-A177-3AD203B41FA5}">
                      <a16:colId xmlns:a16="http://schemas.microsoft.com/office/drawing/2014/main" val="753672046"/>
                    </a:ext>
                  </a:extLst>
                </a:gridCol>
                <a:gridCol w="638977">
                  <a:extLst>
                    <a:ext uri="{9D8B030D-6E8A-4147-A177-3AD203B41FA5}">
                      <a16:colId xmlns:a16="http://schemas.microsoft.com/office/drawing/2014/main" val="2773757986"/>
                    </a:ext>
                  </a:extLst>
                </a:gridCol>
                <a:gridCol w="638977">
                  <a:extLst>
                    <a:ext uri="{9D8B030D-6E8A-4147-A177-3AD203B41FA5}">
                      <a16:colId xmlns:a16="http://schemas.microsoft.com/office/drawing/2014/main" val="3204749040"/>
                    </a:ext>
                  </a:extLst>
                </a:gridCol>
                <a:gridCol w="638977">
                  <a:extLst>
                    <a:ext uri="{9D8B030D-6E8A-4147-A177-3AD203B41FA5}">
                      <a16:colId xmlns:a16="http://schemas.microsoft.com/office/drawing/2014/main" val="626561366"/>
                    </a:ext>
                  </a:extLst>
                </a:gridCol>
                <a:gridCol w="638977">
                  <a:extLst>
                    <a:ext uri="{9D8B030D-6E8A-4147-A177-3AD203B41FA5}">
                      <a16:colId xmlns:a16="http://schemas.microsoft.com/office/drawing/2014/main" val="578657685"/>
                    </a:ext>
                  </a:extLst>
                </a:gridCol>
                <a:gridCol w="638977">
                  <a:extLst>
                    <a:ext uri="{9D8B030D-6E8A-4147-A177-3AD203B41FA5}">
                      <a16:colId xmlns:a16="http://schemas.microsoft.com/office/drawing/2014/main" val="545594688"/>
                    </a:ext>
                  </a:extLst>
                </a:gridCol>
                <a:gridCol w="638977">
                  <a:extLst>
                    <a:ext uri="{9D8B030D-6E8A-4147-A177-3AD203B41FA5}">
                      <a16:colId xmlns:a16="http://schemas.microsoft.com/office/drawing/2014/main" val="767119809"/>
                    </a:ext>
                  </a:extLst>
                </a:gridCol>
                <a:gridCol w="638977">
                  <a:extLst>
                    <a:ext uri="{9D8B030D-6E8A-4147-A177-3AD203B41FA5}">
                      <a16:colId xmlns:a16="http://schemas.microsoft.com/office/drawing/2014/main" val="2057288678"/>
                    </a:ext>
                  </a:extLst>
                </a:gridCol>
                <a:gridCol w="638977">
                  <a:extLst>
                    <a:ext uri="{9D8B030D-6E8A-4147-A177-3AD203B41FA5}">
                      <a16:colId xmlns:a16="http://schemas.microsoft.com/office/drawing/2014/main" val="1046071535"/>
                    </a:ext>
                  </a:extLst>
                </a:gridCol>
                <a:gridCol w="638977">
                  <a:extLst>
                    <a:ext uri="{9D8B030D-6E8A-4147-A177-3AD203B41FA5}">
                      <a16:colId xmlns:a16="http://schemas.microsoft.com/office/drawing/2014/main" val="775779280"/>
                    </a:ext>
                  </a:extLst>
                </a:gridCol>
              </a:tblGrid>
              <a:tr h="694851">
                <a:tc>
                  <a:txBody>
                    <a:bodyPr/>
                    <a:lstStyle/>
                    <a:p>
                      <a:pPr algn="l" fontAlgn="b"/>
                      <a:r>
                        <a:rPr lang="en-US" sz="1400" u="none" strike="noStrike">
                          <a:effectLst/>
                        </a:rPr>
                        <a:t>Search keyword</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Ad group</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Keyword max CPC</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Currency</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Cost</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Clicks</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Impressions</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Conversions</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CPC</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CTR</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C/C</a:t>
                      </a:r>
                      <a:endParaRPr lang="en-US" sz="1400" b="1"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CR</a:t>
                      </a:r>
                      <a:endParaRPr lang="en-US" sz="1400" b="1" i="0" u="none" strike="noStrike">
                        <a:solidFill>
                          <a:srgbClr val="000000"/>
                        </a:solidFill>
                        <a:effectLst/>
                        <a:latin typeface="Arial" panose="020B0604020202020204" pitchFamily="34" charset="0"/>
                      </a:endParaRPr>
                    </a:p>
                  </a:txBody>
                  <a:tcPr marL="7360" marR="7360" marT="7360" marB="0" anchor="b"/>
                </a:tc>
                <a:extLst>
                  <a:ext uri="{0D108BD9-81ED-4DB2-BD59-A6C34878D82A}">
                    <a16:rowId xmlns:a16="http://schemas.microsoft.com/office/drawing/2014/main" val="2022670448"/>
                  </a:ext>
                </a:extLst>
              </a:tr>
              <a:tr h="1174306">
                <a:tc>
                  <a:txBody>
                    <a:bodyPr/>
                    <a:lstStyle/>
                    <a:p>
                      <a:pPr algn="l" fontAlgn="b"/>
                      <a:r>
                        <a:rPr lang="en-US" sz="1400" u="none" strike="noStrike">
                          <a:effectLst/>
                        </a:rPr>
                        <a:t>+Online marketing +course</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Interest Digital Marketing</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$1.45</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USD</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$317.10</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534</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26639</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65</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0.59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2.00%</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4.88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12.17%</a:t>
                      </a:r>
                      <a:endParaRPr lang="en-US" sz="1400" b="0" i="0" u="none" strike="noStrike">
                        <a:solidFill>
                          <a:srgbClr val="000000"/>
                        </a:solidFill>
                        <a:effectLst/>
                        <a:latin typeface="Arial" panose="020B0604020202020204" pitchFamily="34" charset="0"/>
                      </a:endParaRPr>
                    </a:p>
                  </a:txBody>
                  <a:tcPr marL="7360" marR="7360" marT="7360" marB="0" anchor="b"/>
                </a:tc>
                <a:extLst>
                  <a:ext uri="{0D108BD9-81ED-4DB2-BD59-A6C34878D82A}">
                    <a16:rowId xmlns:a16="http://schemas.microsoft.com/office/drawing/2014/main" val="4145922588"/>
                  </a:ext>
                </a:extLst>
              </a:tr>
              <a:tr h="1381803">
                <a:tc>
                  <a:txBody>
                    <a:bodyPr/>
                    <a:lstStyle/>
                    <a:p>
                      <a:pPr algn="l" fontAlgn="b"/>
                      <a:r>
                        <a:rPr lang="en-US" sz="1400" u="none" strike="noStrike">
                          <a:effectLst/>
                        </a:rPr>
                        <a:t>+Social media marketing +course</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Interest Digital Marketing</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$1.45</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dirty="0">
                          <a:effectLst/>
                        </a:rPr>
                        <a:t>USD</a:t>
                      </a:r>
                      <a:endParaRPr lang="en-US" sz="1400" b="0" i="0" u="none" strike="noStrike" dirty="0">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$36.00</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66</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912</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10</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0.55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7.24%</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3.60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15.15%</a:t>
                      </a:r>
                      <a:endParaRPr lang="en-US" sz="1400" b="0" i="0" u="none" strike="noStrike">
                        <a:solidFill>
                          <a:srgbClr val="000000"/>
                        </a:solidFill>
                        <a:effectLst/>
                        <a:latin typeface="Arial" panose="020B0604020202020204" pitchFamily="34" charset="0"/>
                      </a:endParaRPr>
                    </a:p>
                  </a:txBody>
                  <a:tcPr marL="7360" marR="7360" marT="7360" marB="0" anchor="b"/>
                </a:tc>
                <a:extLst>
                  <a:ext uri="{0D108BD9-81ED-4DB2-BD59-A6C34878D82A}">
                    <a16:rowId xmlns:a16="http://schemas.microsoft.com/office/drawing/2014/main" val="4024466598"/>
                  </a:ext>
                </a:extLst>
              </a:tr>
              <a:tr h="1152819">
                <a:tc>
                  <a:txBody>
                    <a:bodyPr/>
                    <a:lstStyle/>
                    <a:p>
                      <a:pPr algn="l" fontAlgn="b"/>
                      <a:r>
                        <a:rPr lang="en-US" sz="1400" u="none" strike="noStrike">
                          <a:effectLst/>
                        </a:rPr>
                        <a:t>+Digital marketing certificate</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Interest Digital Marketing</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$1.45</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USD</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$23.10</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48</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894</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8</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0.48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5.37%</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3.08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15.63%</a:t>
                      </a:r>
                      <a:endParaRPr lang="en-US" sz="1400" b="0" i="0" u="none" strike="noStrike">
                        <a:solidFill>
                          <a:srgbClr val="000000"/>
                        </a:solidFill>
                        <a:effectLst/>
                        <a:latin typeface="Arial" panose="020B0604020202020204" pitchFamily="34" charset="0"/>
                      </a:endParaRPr>
                    </a:p>
                  </a:txBody>
                  <a:tcPr marL="7360" marR="7360" marT="7360" marB="0" anchor="b"/>
                </a:tc>
                <a:extLst>
                  <a:ext uri="{0D108BD9-81ED-4DB2-BD59-A6C34878D82A}">
                    <a16:rowId xmlns:a16="http://schemas.microsoft.com/office/drawing/2014/main" val="565430172"/>
                  </a:ext>
                </a:extLst>
              </a:tr>
              <a:tr h="1610787">
                <a:tc>
                  <a:txBody>
                    <a:bodyPr/>
                    <a:lstStyle/>
                    <a:p>
                      <a:pPr algn="l" fontAlgn="b"/>
                      <a:r>
                        <a:rPr lang="en-US" sz="1400" u="none" strike="noStrike">
                          <a:effectLst/>
                        </a:rPr>
                        <a:t>Best website for learning +marketing</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dirty="0">
                          <a:effectLst/>
                        </a:rPr>
                        <a:t>Interest Digital Marketing</a:t>
                      </a:r>
                      <a:endParaRPr lang="en-US" sz="1400" b="0" i="0" u="none" strike="noStrike" dirty="0">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$1.45</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USD</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$9.90</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24</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dirty="0">
                          <a:effectLst/>
                        </a:rPr>
                        <a:t>1188</a:t>
                      </a:r>
                      <a:endParaRPr lang="en-US" sz="1400" b="0" i="0" u="none" strike="noStrike" dirty="0">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3</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0.41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2.02%</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3.30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12.50%</a:t>
                      </a:r>
                      <a:endParaRPr lang="en-US" sz="1400" b="0" i="0" u="none" strike="noStrike">
                        <a:solidFill>
                          <a:srgbClr val="000000"/>
                        </a:solidFill>
                        <a:effectLst/>
                        <a:latin typeface="Arial" panose="020B0604020202020204" pitchFamily="34" charset="0"/>
                      </a:endParaRPr>
                    </a:p>
                  </a:txBody>
                  <a:tcPr marL="7360" marR="7360" marT="7360" marB="0" anchor="b"/>
                </a:tc>
                <a:extLst>
                  <a:ext uri="{0D108BD9-81ED-4DB2-BD59-A6C34878D82A}">
                    <a16:rowId xmlns:a16="http://schemas.microsoft.com/office/drawing/2014/main" val="3304290116"/>
                  </a:ext>
                </a:extLst>
              </a:tr>
              <a:tr h="1152819">
                <a:tc>
                  <a:txBody>
                    <a:bodyPr/>
                    <a:lstStyle/>
                    <a:p>
                      <a:pPr algn="l" fontAlgn="b"/>
                      <a:r>
                        <a:rPr lang="en-US" sz="1400" u="none" strike="noStrike">
                          <a:effectLst/>
                        </a:rPr>
                        <a:t>+Digital Marketer</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Awareness Digital Marketing</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$1.45</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a:effectLst/>
                        </a:rPr>
                        <a:t>USD</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$14.70</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26</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2927</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3</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0.57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0.89%</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4.90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11.54%</a:t>
                      </a:r>
                      <a:endParaRPr lang="en-US" sz="1400" b="0" i="0" u="none" strike="noStrike">
                        <a:solidFill>
                          <a:srgbClr val="000000"/>
                        </a:solidFill>
                        <a:effectLst/>
                        <a:latin typeface="Arial" panose="020B0604020202020204" pitchFamily="34" charset="0"/>
                      </a:endParaRPr>
                    </a:p>
                  </a:txBody>
                  <a:tcPr marL="7360" marR="7360" marT="7360" marB="0" anchor="b"/>
                </a:tc>
                <a:extLst>
                  <a:ext uri="{0D108BD9-81ED-4DB2-BD59-A6C34878D82A}">
                    <a16:rowId xmlns:a16="http://schemas.microsoft.com/office/drawing/2014/main" val="3011343895"/>
                  </a:ext>
                </a:extLst>
              </a:tr>
              <a:tr h="1152819">
                <a:tc>
                  <a:txBody>
                    <a:bodyPr/>
                    <a:lstStyle/>
                    <a:p>
                      <a:pPr algn="l" fontAlgn="b"/>
                      <a:r>
                        <a:rPr lang="en-US" sz="1400" u="none" strike="noStrike">
                          <a:effectLst/>
                        </a:rPr>
                        <a:t>+Digital marketing for +students</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dirty="0">
                          <a:effectLst/>
                        </a:rPr>
                        <a:t>Awareness Digital Marketing</a:t>
                      </a:r>
                      <a:endParaRPr lang="en-US" sz="1400" b="0" i="0" u="none" strike="noStrike" dirty="0">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$1.45</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l" fontAlgn="b"/>
                      <a:r>
                        <a:rPr lang="en-US" sz="1400" u="none" strike="noStrike" dirty="0">
                          <a:effectLst/>
                        </a:rPr>
                        <a:t>USD</a:t>
                      </a:r>
                      <a:endParaRPr lang="en-US" sz="1400" b="0" i="0" u="none" strike="noStrike" dirty="0">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$6.00</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13</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1912</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2</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0.46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0.68%</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a:effectLst/>
                        </a:rPr>
                        <a:t> $    3.00 </a:t>
                      </a:r>
                      <a:endParaRPr lang="en-US" sz="1400" b="0" i="0" u="none" strike="noStrike">
                        <a:solidFill>
                          <a:srgbClr val="000000"/>
                        </a:solidFill>
                        <a:effectLst/>
                        <a:latin typeface="Arial" panose="020B0604020202020204" pitchFamily="34" charset="0"/>
                      </a:endParaRPr>
                    </a:p>
                  </a:txBody>
                  <a:tcPr marL="7360" marR="7360" marT="7360" marB="0" anchor="b"/>
                </a:tc>
                <a:tc>
                  <a:txBody>
                    <a:bodyPr/>
                    <a:lstStyle/>
                    <a:p>
                      <a:pPr algn="r" fontAlgn="b"/>
                      <a:r>
                        <a:rPr lang="en-US" sz="1400" u="none" strike="noStrike" dirty="0">
                          <a:effectLst/>
                        </a:rPr>
                        <a:t>15.38%</a:t>
                      </a:r>
                      <a:endParaRPr lang="en-US" sz="1400" b="0" i="0" u="none" strike="noStrike" dirty="0">
                        <a:solidFill>
                          <a:srgbClr val="000000"/>
                        </a:solidFill>
                        <a:effectLst/>
                        <a:latin typeface="Arial" panose="020B0604020202020204" pitchFamily="34" charset="0"/>
                      </a:endParaRPr>
                    </a:p>
                  </a:txBody>
                  <a:tcPr marL="7360" marR="7360" marT="7360" marB="0" anchor="b"/>
                </a:tc>
                <a:extLst>
                  <a:ext uri="{0D108BD9-81ED-4DB2-BD59-A6C34878D82A}">
                    <a16:rowId xmlns:a16="http://schemas.microsoft.com/office/drawing/2014/main" val="1529936336"/>
                  </a:ext>
                </a:extLst>
              </a:tr>
            </a:tbl>
          </a:graphicData>
        </a:graphic>
      </p:graphicFrame>
    </p:spTree>
    <p:extLst>
      <p:ext uri="{BB962C8B-B14F-4D97-AF65-F5344CB8AC3E}">
        <p14:creationId xmlns:p14="http://schemas.microsoft.com/office/powerpoint/2010/main" val="30520816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AB9F-C511-16A2-AE8A-B8081E092B2C}"/>
              </a:ext>
            </a:extLst>
          </p:cNvPr>
          <p:cNvSpPr>
            <a:spLocks noGrp="1"/>
          </p:cNvSpPr>
          <p:nvPr>
            <p:ph type="title"/>
          </p:nvPr>
        </p:nvSpPr>
        <p:spPr>
          <a:xfrm>
            <a:off x="258309" y="761230"/>
            <a:ext cx="7242695" cy="588818"/>
          </a:xfrm>
        </p:spPr>
        <p:txBody>
          <a:bodyPr/>
          <a:lstStyle/>
          <a:p>
            <a:r>
              <a:rPr lang="en-US" sz="2400" b="1" dirty="0"/>
              <a:t>Overview Statement of the Performance of the Campaign</a:t>
            </a:r>
          </a:p>
        </p:txBody>
      </p:sp>
      <p:sp>
        <p:nvSpPr>
          <p:cNvPr id="3" name="Text Placeholder 2">
            <a:extLst>
              <a:ext uri="{FF2B5EF4-FFF2-40B4-BE49-F238E27FC236}">
                <a16:creationId xmlns:a16="http://schemas.microsoft.com/office/drawing/2014/main" id="{01EA33B1-D098-0710-4C52-7960C63A8994}"/>
              </a:ext>
            </a:extLst>
          </p:cNvPr>
          <p:cNvSpPr>
            <a:spLocks noGrp="1"/>
          </p:cNvSpPr>
          <p:nvPr>
            <p:ph type="body" idx="1"/>
          </p:nvPr>
        </p:nvSpPr>
        <p:spPr>
          <a:xfrm>
            <a:off x="117763" y="2811318"/>
            <a:ext cx="7523788" cy="5063836"/>
          </a:xfrm>
        </p:spPr>
        <p:txBody>
          <a:bodyPr/>
          <a:lstStyle/>
          <a:p>
            <a:pPr marL="88320" indent="0">
              <a:buNone/>
            </a:pPr>
            <a:r>
              <a:rPr lang="en-US" dirty="0"/>
              <a:t>The objective of this Campaign Marketing is to gather at least 200 conversions (syllabus downloads), with a conversion rate of at least 10%.</a:t>
            </a:r>
          </a:p>
          <a:p>
            <a:pPr marL="88320" indent="0">
              <a:buNone/>
            </a:pPr>
            <a:r>
              <a:rPr lang="en-US" dirty="0"/>
              <a:t>The campaign had an estimated conversion value of $5.</a:t>
            </a:r>
          </a:p>
          <a:p>
            <a:pPr marL="88320" indent="0">
              <a:buNone/>
            </a:pPr>
            <a:endParaRPr lang="en-US" dirty="0"/>
          </a:p>
          <a:p>
            <a:pPr marL="88320" indent="0">
              <a:buNone/>
            </a:pPr>
            <a:r>
              <a:rPr lang="en-US" dirty="0"/>
              <a:t>Result shows that the campaign had a conversion of 221, incurred a cost per conversation value of $5.95 (expected conversion value of $5), and a conversion rate of 9.24% (&lt;expected conversion rate of 10%). Comparing the campaign results with the campaign objectives, the campaign did not perform well. Hence, I can say, the objectives of this campaign were not fulfilled. </a:t>
            </a:r>
          </a:p>
        </p:txBody>
      </p:sp>
    </p:spTree>
    <p:extLst>
      <p:ext uri="{BB962C8B-B14F-4D97-AF65-F5344CB8AC3E}">
        <p14:creationId xmlns:p14="http://schemas.microsoft.com/office/powerpoint/2010/main" val="15204151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25FDB-CBD2-26A1-5D33-786D1D559EF8}"/>
              </a:ext>
            </a:extLst>
          </p:cNvPr>
          <p:cNvSpPr>
            <a:spLocks noGrp="1"/>
          </p:cNvSpPr>
          <p:nvPr>
            <p:ph type="title"/>
          </p:nvPr>
        </p:nvSpPr>
        <p:spPr>
          <a:xfrm>
            <a:off x="0" y="2026228"/>
            <a:ext cx="7242695" cy="457970"/>
          </a:xfrm>
        </p:spPr>
        <p:txBody>
          <a:bodyPr/>
          <a:lstStyle/>
          <a:p>
            <a:pPr algn="ctr"/>
            <a:r>
              <a:rPr lang="en-US" dirty="0"/>
              <a:t>Recommendations</a:t>
            </a:r>
          </a:p>
        </p:txBody>
      </p:sp>
      <p:sp>
        <p:nvSpPr>
          <p:cNvPr id="3" name="Text Placeholder 2">
            <a:extLst>
              <a:ext uri="{FF2B5EF4-FFF2-40B4-BE49-F238E27FC236}">
                <a16:creationId xmlns:a16="http://schemas.microsoft.com/office/drawing/2014/main" id="{12779D29-603B-FEBE-6F39-DD9C10438DC2}"/>
              </a:ext>
            </a:extLst>
          </p:cNvPr>
          <p:cNvSpPr>
            <a:spLocks noGrp="1"/>
          </p:cNvSpPr>
          <p:nvPr>
            <p:ph type="body" idx="1"/>
          </p:nvPr>
        </p:nvSpPr>
        <p:spPr>
          <a:xfrm>
            <a:off x="0" y="2484198"/>
            <a:ext cx="7772400" cy="5390957"/>
          </a:xfrm>
        </p:spPr>
        <p:txBody>
          <a:bodyPr/>
          <a:lstStyle/>
          <a:p>
            <a:r>
              <a:rPr lang="en-US" dirty="0"/>
              <a:t>Ad group 2 (Awareness Digital Marketing) performed far better than ad group one; it had a higher CTR of 2.16% and CR of 10.62%, hence I would allocate more budget to it, as it stands in the position of bringing more traffic to the Udacity website.</a:t>
            </a:r>
          </a:p>
          <a:p>
            <a:endParaRPr lang="en-US" dirty="0"/>
          </a:p>
          <a:p>
            <a:r>
              <a:rPr lang="en-US" dirty="0"/>
              <a:t>Since Ad group 1 (Interest Digital Marketing) did not yield much result, I would </a:t>
            </a:r>
            <a:r>
              <a:rPr lang="en-US" sz="1391" dirty="0">
                <a:solidFill>
                  <a:srgbClr val="595959"/>
                </a:solidFill>
                <a:latin typeface="Times New Roman" panose="02020603050405020304" pitchFamily="18" charset="0"/>
              </a:rPr>
              <a:t>optimize Ad group 1 in order to achieve the campaign objectives. To optimize this campaign, </a:t>
            </a:r>
            <a:r>
              <a:rPr lang="en-US" dirty="0">
                <a:solidFill>
                  <a:srgbClr val="595959"/>
                </a:solidFill>
                <a:latin typeface="Times New Roman" panose="02020603050405020304" pitchFamily="18" charset="0"/>
              </a:rPr>
              <a:t>I</a:t>
            </a:r>
            <a:r>
              <a:rPr lang="en-US" sz="1391" dirty="0">
                <a:solidFill>
                  <a:srgbClr val="595959"/>
                </a:solidFill>
                <a:latin typeface="Times New Roman" panose="02020603050405020304" pitchFamily="18" charset="0"/>
              </a:rPr>
              <a:t> will create another Ad Variation to match against Ad group 1, by modifying the picture attached or the heading to “Complete Guide to Digital Marketing”. </a:t>
            </a:r>
          </a:p>
          <a:p>
            <a:endParaRPr lang="en-US" dirty="0">
              <a:solidFill>
                <a:srgbClr val="595959"/>
              </a:solidFill>
              <a:latin typeface="Times New Roman" panose="02020603050405020304" pitchFamily="18" charset="0"/>
            </a:endParaRPr>
          </a:p>
          <a:p>
            <a:endParaRPr lang="en-US" dirty="0">
              <a:solidFill>
                <a:srgbClr val="595959"/>
              </a:solidFill>
              <a:latin typeface="Times New Roman" panose="02020603050405020304" pitchFamily="18" charset="0"/>
            </a:endParaRPr>
          </a:p>
          <a:p>
            <a:r>
              <a:rPr lang="en-US" dirty="0">
                <a:solidFill>
                  <a:srgbClr val="595959"/>
                </a:solidFill>
                <a:latin typeface="Times New Roman" panose="02020603050405020304" pitchFamily="18" charset="0"/>
              </a:rPr>
              <a:t>In order to ascertain the major reason why Ad group 2 was more productive, maybe as a result of the Ad description. I will set up an A/B test on Ad group 2. results from this test will be effected </a:t>
            </a:r>
            <a:r>
              <a:rPr lang="en-US" dirty="0" err="1">
                <a:solidFill>
                  <a:srgbClr val="595959"/>
                </a:solidFill>
                <a:latin typeface="Times New Roman" panose="02020603050405020304" pitchFamily="18" charset="0"/>
              </a:rPr>
              <a:t>ino</a:t>
            </a:r>
            <a:r>
              <a:rPr lang="en-US" dirty="0">
                <a:solidFill>
                  <a:srgbClr val="595959"/>
                </a:solidFill>
                <a:latin typeface="Times New Roman" panose="02020603050405020304" pitchFamily="18" charset="0"/>
              </a:rPr>
              <a:t> improving Ad group 1.</a:t>
            </a:r>
            <a:endParaRPr lang="en-US" dirty="0"/>
          </a:p>
        </p:txBody>
      </p:sp>
    </p:spTree>
    <p:extLst>
      <p:ext uri="{BB962C8B-B14F-4D97-AF65-F5344CB8AC3E}">
        <p14:creationId xmlns:p14="http://schemas.microsoft.com/office/powerpoint/2010/main" val="27083955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3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5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017 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10415</Words>
  <Application>Microsoft Office PowerPoint</Application>
  <PresentationFormat>Custom</PresentationFormat>
  <Paragraphs>1500</Paragraphs>
  <Slides>135</Slides>
  <Notes>93</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135</vt:i4>
      </vt:variant>
    </vt:vector>
  </HeadingPairs>
  <TitlesOfParts>
    <vt:vector size="161" baseType="lpstr">
      <vt:lpstr>Arial</vt:lpstr>
      <vt:lpstr>Arial</vt:lpstr>
      <vt:lpstr>Bahnschrift</vt:lpstr>
      <vt:lpstr>Cabin</vt:lpstr>
      <vt:lpstr>Calibri</vt:lpstr>
      <vt:lpstr>Helvetica</vt:lpstr>
      <vt:lpstr>Helvetica Neue</vt:lpstr>
      <vt:lpstr>Open Sans</vt:lpstr>
      <vt:lpstr>Open Sans Light</vt:lpstr>
      <vt:lpstr>Roboto</vt:lpstr>
      <vt:lpstr>Symbol</vt:lpstr>
      <vt:lpstr>Times New Roman</vt:lpstr>
      <vt:lpstr>Wingdings</vt:lpstr>
      <vt:lpstr>Simple Light</vt:lpstr>
      <vt:lpstr>Simple Light</vt:lpstr>
      <vt:lpstr>2017 Udacity Template 16x9</vt:lpstr>
      <vt:lpstr>Simple Light</vt:lpstr>
      <vt:lpstr>White</vt:lpstr>
      <vt:lpstr>1_White</vt:lpstr>
      <vt:lpstr>1_Simple Light</vt:lpstr>
      <vt:lpstr>2_Simple Light</vt:lpstr>
      <vt:lpstr>3_Simple Light</vt:lpstr>
      <vt:lpstr>2_White</vt:lpstr>
      <vt:lpstr>4_Simple Light</vt:lpstr>
      <vt:lpstr>3_White</vt:lpstr>
      <vt:lpstr>5_Simple Light</vt:lpstr>
      <vt:lpstr>PowerPoint Presentation</vt:lpstr>
      <vt:lpstr>PowerPoint Presentation</vt:lpstr>
      <vt:lpstr>PowerPoint Presentation</vt:lpstr>
      <vt:lpstr>PowerPoint Presentation</vt:lpstr>
      <vt:lpstr>Digital Marketing Nanodegree Program </vt:lpstr>
      <vt:lpstr>Marketing Objective:  Your Company’s Product/Service</vt:lpstr>
      <vt:lpstr>PowerPoint Presentation</vt:lpstr>
      <vt:lpstr>PowerPoint Presentation</vt:lpstr>
      <vt:lpstr>VALUE PROPOSITION</vt:lpstr>
      <vt:lpstr>Target Persona  </vt:lpstr>
      <vt:lpstr>PowerPoint Presentation</vt:lpstr>
      <vt:lpstr>Phases of the Customer Journey  </vt:lpstr>
      <vt:lpstr>PowerPoint Presentation</vt:lpstr>
      <vt:lpstr>PowerPoint Presentation</vt:lpstr>
      <vt:lpstr>PowerPoint Presentation</vt:lpstr>
      <vt:lpstr>Awareness: Budget Allocation for Media </vt:lpstr>
      <vt:lpstr>Interest: Budget Allocation for Media  </vt:lpstr>
      <vt:lpstr>Desire: Budget Allocation for Media  </vt:lpstr>
      <vt:lpstr>ROI: Budget Allocation for Media </vt:lpstr>
      <vt:lpstr>Additional Channels or Recommendations:</vt:lpstr>
      <vt:lpstr>PowerPoint Presentation</vt:lpstr>
      <vt:lpstr>PowerPoint Presentation</vt:lpstr>
      <vt:lpstr>Marketing Objective </vt:lpstr>
      <vt:lpstr>KPI</vt:lpstr>
      <vt:lpstr>PowerPoint Presentation</vt:lpstr>
      <vt:lpstr>What is the theme and framework of your blog post? </vt:lpstr>
      <vt:lpstr>BLOG POST</vt:lpstr>
      <vt:lpstr>SUMMARY</vt:lpstr>
      <vt:lpstr>PLATFORM 1 AND POST</vt:lpstr>
      <vt:lpstr>PLATFORM 2 AND POST</vt:lpstr>
      <vt:lpstr>PLATFORM 3 AND POST</vt:lpstr>
      <vt:lpstr>PowerPoint Presentation</vt:lpstr>
      <vt:lpstr>Landing Page</vt:lpstr>
      <vt:lpstr>Marketing Objective &amp; KPIs  </vt:lpstr>
      <vt:lpstr>PowerPoint Presentation</vt:lpstr>
      <vt:lpstr>Ad Set  </vt:lpstr>
      <vt:lpstr>Ad One</vt:lpstr>
      <vt:lpstr>Ad Two</vt:lpstr>
      <vt:lpstr>Ad Three</vt:lpstr>
      <vt:lpstr>PowerPoint Presentation</vt:lpstr>
      <vt:lpstr>Campaign Evaluation  </vt:lpstr>
      <vt:lpstr>AD SET TARGETING</vt:lpstr>
      <vt:lpstr>KPI FORMULAS  </vt:lpstr>
      <vt:lpstr>THE BEST AD  </vt:lpstr>
      <vt:lpstr>CAMPAIGN OPTIMIZATION </vt:lpstr>
      <vt:lpstr>CAMPAIGN RECOMMENDATION  </vt:lpstr>
      <vt:lpstr>CAMPAIGN OVERVIEW  </vt:lpstr>
      <vt:lpstr>PowerPoint Presentation</vt:lpstr>
      <vt:lpstr>PowerPoint Presentation</vt:lpstr>
      <vt:lpstr>Marketing Objective &amp; KPI</vt:lpstr>
      <vt:lpstr>Target Persona  </vt:lpstr>
      <vt:lpstr>PowerPoint Presentation</vt:lpstr>
      <vt:lpstr>Keywords </vt:lpstr>
      <vt:lpstr>Head screenshot</vt:lpstr>
      <vt:lpstr>Tail screenshot</vt:lpstr>
      <vt:lpstr>Keyword with the Greatest Potential</vt:lpstr>
      <vt:lpstr>Technical Audit: Metadata</vt:lpstr>
      <vt:lpstr>PowerPoint Presentation</vt:lpstr>
      <vt:lpstr>Suggested Blog Topics </vt:lpstr>
      <vt:lpstr>Blog One: An Overview of Digital Marketing</vt:lpstr>
      <vt:lpstr>Blog Two: Digital Marketing Salary and Benefits</vt:lpstr>
      <vt:lpstr>Blog Three: Why You Should Pursue a Career in Digital Marketing.</vt:lpstr>
      <vt:lpstr>PowerPoint Presentation</vt:lpstr>
      <vt:lpstr>Technical Audit: Backlink Audit </vt:lpstr>
      <vt:lpstr>Link-Building</vt:lpstr>
      <vt:lpstr>PowerPoint Presentation</vt:lpstr>
      <vt:lpstr>Site Performance Audit: Performance Tests </vt:lpstr>
      <vt:lpstr>Page Index</vt:lpstr>
      <vt:lpstr>Google index page screenshot</vt:lpstr>
      <vt:lpstr>Page Speed</vt:lpstr>
      <vt:lpstr>Mobile page speed</vt:lpstr>
      <vt:lpstr>desktop page speed</vt:lpstr>
      <vt:lpstr>Mobile-Friendly Evaluation</vt:lpstr>
      <vt:lpstr>Mobile optimization</vt:lpstr>
      <vt:lpstr>PowerPoint Presentation</vt:lpstr>
      <vt:lpstr>Recommendations</vt:lpstr>
      <vt:lpstr>PowerPoint Presentation</vt:lpstr>
      <vt:lpstr>PowerPoint Presentation</vt:lpstr>
      <vt:lpstr>1. Campaign Approach </vt:lpstr>
      <vt:lpstr>PowerPoint Presentation</vt:lpstr>
      <vt:lpstr>Ad Group #1: Ads   </vt:lpstr>
      <vt:lpstr>Ad Group #2: Ads   </vt:lpstr>
      <vt:lpstr>Ad Group #1: Keywords  </vt:lpstr>
      <vt:lpstr>Ad Group #2: Keywords   </vt:lpstr>
      <vt:lpstr>PowerPoint Presentation</vt:lpstr>
      <vt:lpstr>Key Results (Campaign)  </vt:lpstr>
      <vt:lpstr>Key Results (Ad Groups)  </vt:lpstr>
      <vt:lpstr>Key Results (Ads)  </vt:lpstr>
      <vt:lpstr>Key Results (Keywords)  </vt:lpstr>
      <vt:lpstr>Campaign Evaluation  </vt:lpstr>
      <vt:lpstr>Campaign Evaluation</vt:lpstr>
      <vt:lpstr>Relevant KPI For Ad group</vt:lpstr>
      <vt:lpstr>Relevant KPI For Ad Level</vt:lpstr>
      <vt:lpstr>Relevant KPI For Best Performing Keywords</vt:lpstr>
      <vt:lpstr>Relevant KPI For Best Performing Keywords</vt:lpstr>
      <vt:lpstr>Relevant KPI For Best Performing Keywords</vt:lpstr>
      <vt:lpstr>Keyword with Higher Competitions</vt:lpstr>
      <vt:lpstr>Overview Statement of the Performance of the Campaign</vt:lpstr>
      <vt:lpstr>Recommendations</vt:lpstr>
      <vt:lpstr>PowerPoint Presentation</vt:lpstr>
      <vt:lpstr>Assumptions </vt:lpstr>
      <vt:lpstr>Formulas: </vt:lpstr>
      <vt:lpstr>PowerPoint Presentation</vt:lpstr>
      <vt:lpstr>Display Image Campaign: Overall Results  </vt:lpstr>
      <vt:lpstr>Results:  Calculate the ROI </vt:lpstr>
      <vt:lpstr>How would you optimize this campaign? </vt:lpstr>
      <vt:lpstr>PowerPoint Presentation</vt:lpstr>
      <vt:lpstr>Display Image Campaign: Site Targeting Find below the overall results of the Display Image Campaign targeting placements (site targeting). This audience consists of the Digital Marketing partners’ landing pages. </vt:lpstr>
      <vt:lpstr>Results: Calculate the ROI </vt:lpstr>
      <vt:lpstr>How would you optimize this campaign? </vt:lpstr>
      <vt:lpstr>PowerPoint Presentation</vt:lpstr>
      <vt:lpstr>Display Image Campaign: Overall Results  </vt:lpstr>
      <vt:lpstr>Results: Calculate the ROI </vt:lpstr>
      <vt:lpstr>How would you optimize this campaign? </vt:lpstr>
      <vt:lpstr>PowerPoint Presentation</vt:lpstr>
      <vt:lpstr>Which campaign performed the best? Why? </vt:lpstr>
      <vt:lpstr>Recommendations for future campaigns  </vt:lpstr>
      <vt:lpstr>PowerPoint Presentation</vt:lpstr>
      <vt:lpstr>PowerPoint Presentation</vt:lpstr>
      <vt:lpstr>Marketing Objective &amp; KPI</vt:lpstr>
      <vt:lpstr>Target Persona</vt:lpstr>
      <vt:lpstr>Email Series </vt:lpstr>
      <vt:lpstr>PowerPoint Presentation</vt:lpstr>
      <vt:lpstr>Content Plan: Email 1</vt:lpstr>
      <vt:lpstr>Content Plan: Email 2</vt:lpstr>
      <vt:lpstr>Content Plan: Email 3</vt:lpstr>
      <vt:lpstr>A/B Test Overview</vt:lpstr>
      <vt:lpstr>Calendar &amp; Plan </vt:lpstr>
      <vt:lpstr>PowerPoint Presentation</vt:lpstr>
      <vt:lpstr>Draft Email </vt:lpstr>
      <vt:lpstr>Final Email</vt:lpstr>
      <vt:lpstr>PowerPoint Presentation</vt:lpstr>
      <vt:lpstr>Results Email #1 </vt:lpstr>
      <vt:lpstr>Results Continued Email #1</vt:lpstr>
      <vt:lpstr>Final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edoinnovationhub2021@gmail.com</cp:lastModifiedBy>
  <cp:revision>63</cp:revision>
  <dcterms:modified xsi:type="dcterms:W3CDTF">2022-06-13T16:46:00Z</dcterms:modified>
</cp:coreProperties>
</file>